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handoutMasterIdLst>
    <p:handoutMasterId r:id="rId48"/>
  </p:handoutMasterIdLst>
  <p:sldIdLst>
    <p:sldId id="635" r:id="rId2"/>
    <p:sldId id="618" r:id="rId3"/>
    <p:sldId id="580" r:id="rId4"/>
    <p:sldId id="609" r:id="rId5"/>
    <p:sldId id="611" r:id="rId6"/>
    <p:sldId id="610" r:id="rId7"/>
    <p:sldId id="603" r:id="rId8"/>
    <p:sldId id="612" r:id="rId9"/>
    <p:sldId id="613" r:id="rId10"/>
    <p:sldId id="614" r:id="rId11"/>
    <p:sldId id="619" r:id="rId12"/>
    <p:sldId id="615" r:id="rId13"/>
    <p:sldId id="625" r:id="rId14"/>
    <p:sldId id="626" r:id="rId15"/>
    <p:sldId id="627" r:id="rId16"/>
    <p:sldId id="623" r:id="rId17"/>
    <p:sldId id="624" r:id="rId18"/>
    <p:sldId id="594" r:id="rId19"/>
    <p:sldId id="628" r:id="rId20"/>
    <p:sldId id="629" r:id="rId21"/>
    <p:sldId id="630" r:id="rId22"/>
    <p:sldId id="597" r:id="rId23"/>
    <p:sldId id="631" r:id="rId24"/>
    <p:sldId id="632" r:id="rId25"/>
    <p:sldId id="633" r:id="rId26"/>
    <p:sldId id="634" r:id="rId27"/>
    <p:sldId id="656" r:id="rId28"/>
    <p:sldId id="661" r:id="rId29"/>
    <p:sldId id="659" r:id="rId30"/>
    <p:sldId id="660" r:id="rId31"/>
    <p:sldId id="637" r:id="rId32"/>
    <p:sldId id="662" r:id="rId33"/>
    <p:sldId id="658" r:id="rId34"/>
    <p:sldId id="638" r:id="rId35"/>
    <p:sldId id="640" r:id="rId36"/>
    <p:sldId id="642" r:id="rId37"/>
    <p:sldId id="641" r:id="rId38"/>
    <p:sldId id="644" r:id="rId39"/>
    <p:sldId id="645" r:id="rId40"/>
    <p:sldId id="646" r:id="rId41"/>
    <p:sldId id="647" r:id="rId42"/>
    <p:sldId id="657" r:id="rId43"/>
    <p:sldId id="663" r:id="rId44"/>
    <p:sldId id="622" r:id="rId45"/>
    <p:sldId id="655" r:id="rId46"/>
  </p:sldIdLst>
  <p:sldSz cx="9144000" cy="6858000" type="screen4x3"/>
  <p:notesSz cx="6997700" cy="9283700"/>
  <p:defaultTextStyle>
    <a:defPPr>
      <a:defRPr lang="en-US"/>
    </a:defPPr>
    <a:lvl1pPr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4572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9144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3716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18288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000"/>
    <a:srgbClr val="FF0000"/>
    <a:srgbClr val="783C00"/>
    <a:srgbClr val="00008C"/>
    <a:srgbClr val="000000"/>
    <a:srgbClr val="00FF00"/>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8"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ahoma" pitchFamily="34" charset="0"/>
              </a:defRPr>
            </a:lvl1pPr>
          </a:lstStyle>
          <a:p>
            <a:pPr>
              <a:defRPr/>
            </a:pPr>
            <a:endParaRPr lang="en-US"/>
          </a:p>
        </p:txBody>
      </p:sp>
      <p:sp>
        <p:nvSpPr>
          <p:cNvPr id="47108" name="Rectangle 4"/>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9" name="Rectangle 5"/>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ahoma" pitchFamily="34" charset="0"/>
              </a:defRPr>
            </a:lvl1pPr>
          </a:lstStyle>
          <a:p>
            <a:pPr>
              <a:defRPr/>
            </a:pPr>
            <a:fld id="{D49D644B-1F84-4A57-9385-5B206490865A}" type="slidenum">
              <a:rPr lang="en-US"/>
              <a:pPr>
                <a:defRPr/>
              </a:pPr>
              <a:t>‹Nº›</a:t>
            </a:fld>
            <a:endParaRPr lang="en-US"/>
          </a:p>
        </p:txBody>
      </p:sp>
    </p:spTree>
    <p:extLst>
      <p:ext uri="{BB962C8B-B14F-4D97-AF65-F5344CB8AC3E}">
        <p14:creationId xmlns:p14="http://schemas.microsoft.com/office/powerpoint/2010/main" val="131303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vl1pPr>
          </a:lstStyle>
          <a:p>
            <a:pPr>
              <a:defRPr/>
            </a:pPr>
            <a:endParaRPr lang="en-US"/>
          </a:p>
        </p:txBody>
      </p:sp>
      <p:sp>
        <p:nvSpPr>
          <p:cNvPr id="1331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31863" y="4408488"/>
            <a:ext cx="51339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vl1pPr>
          </a:lstStyle>
          <a:p>
            <a:pPr>
              <a:defRPr/>
            </a:pPr>
            <a:endParaRPr lang="en-US"/>
          </a:p>
        </p:txBody>
      </p:sp>
      <p:sp>
        <p:nvSpPr>
          <p:cNvPr id="13319"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vl1pPr>
          </a:lstStyle>
          <a:p>
            <a:pPr>
              <a:defRPr/>
            </a:pPr>
            <a:fld id="{3BB75C9E-B1C9-4782-BC80-AFCAA874F188}" type="slidenum">
              <a:rPr lang="en-US"/>
              <a:pPr>
                <a:defRPr/>
              </a:pPr>
              <a:t>‹Nº›</a:t>
            </a:fld>
            <a:endParaRPr lang="en-US"/>
          </a:p>
        </p:txBody>
      </p:sp>
    </p:spTree>
    <p:extLst>
      <p:ext uri="{BB962C8B-B14F-4D97-AF65-F5344CB8AC3E}">
        <p14:creationId xmlns:p14="http://schemas.microsoft.com/office/powerpoint/2010/main" val="245432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fld id="{F2EF8B37-A03C-483A-ADFB-5F40EED63B7C}" type="slidenum">
              <a:rPr lang="en-US" sz="1200" smtClean="0"/>
              <a:pPr eaLnBrk="1" hangingPunct="1"/>
              <a:t>31</a:t>
            </a:fld>
            <a:endParaRPr lang="en-US" sz="1200" smtClean="0"/>
          </a:p>
        </p:txBody>
      </p:sp>
      <p:sp>
        <p:nvSpPr>
          <p:cNvPr id="26627" name="Rectangle 2"/>
          <p:cNvSpPr>
            <a:spLocks noGrp="1" noRot="1" noChangeAspect="1" noChangeArrowheads="1" noTextEdit="1"/>
          </p:cNvSpPr>
          <p:nvPr>
            <p:ph type="sldImg"/>
          </p:nvPr>
        </p:nvSpPr>
        <p:spPr>
          <a:xfrm>
            <a:off x="1177925" y="696913"/>
            <a:ext cx="4641850" cy="3481387"/>
          </a:xfrm>
          <a:ln/>
        </p:spPr>
      </p:sp>
      <p:sp>
        <p:nvSpPr>
          <p:cNvPr id="26628" name="Rectangle 3"/>
          <p:cNvSpPr>
            <a:spLocks noGrp="1" noChangeArrowheads="1"/>
          </p:cNvSpPr>
          <p:nvPr>
            <p:ph type="body" idx="1"/>
          </p:nvPr>
        </p:nvSpPr>
        <p:spPr>
          <a:xfrm>
            <a:off x="933450" y="4410075"/>
            <a:ext cx="5130800" cy="4176713"/>
          </a:xfrm>
          <a:noFill/>
        </p:spPr>
        <p:txBody>
          <a:bodyPr/>
          <a:lstStyle/>
          <a:p>
            <a:pPr eaLnBrk="1" hangingPunct="1"/>
            <a:r>
              <a:rPr lang="es-ES_tradnl" smtClean="0">
                <a:latin typeface="Symbol" pitchFamily="18" charset="2"/>
                <a:ea typeface="MS Mincho" pitchFamily="49" charset="-128"/>
              </a:rPr>
              <a:t>·</a:t>
            </a:r>
            <a:r>
              <a:rPr lang="es-ES_tradnl" smtClean="0">
                <a:cs typeface="Times New Roman" pitchFamily="18" charset="0"/>
              </a:rPr>
              <a:t>         </a:t>
            </a:r>
            <a:r>
              <a:rPr lang="es-ES_tradnl" smtClean="0">
                <a:cs typeface="Arial" charset="0"/>
              </a:rPr>
              <a:t>Un ojo no es una cámara. Un cerebro no es una computadora. Los sistemas de vision artificial no tienen porque emular la visión humana.</a:t>
            </a:r>
            <a:endParaRPr lang="es-ES_tradnl" smtClean="0">
              <a:latin typeface="Courier New" pitchFamily="49" charset="0"/>
              <a:cs typeface="Courier New" pitchFamily="49" charset="0"/>
            </a:endParaRPr>
          </a:p>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fld id="{F2EF8B37-A03C-483A-ADFB-5F40EED63B7C}" type="slidenum">
              <a:rPr lang="en-US" sz="1200" smtClean="0"/>
              <a:pPr eaLnBrk="1" hangingPunct="1"/>
              <a:t>32</a:t>
            </a:fld>
            <a:endParaRPr lang="en-US" sz="1200" smtClean="0"/>
          </a:p>
        </p:txBody>
      </p:sp>
      <p:sp>
        <p:nvSpPr>
          <p:cNvPr id="26627" name="Rectangle 2"/>
          <p:cNvSpPr>
            <a:spLocks noGrp="1" noRot="1" noChangeAspect="1" noChangeArrowheads="1" noTextEdit="1"/>
          </p:cNvSpPr>
          <p:nvPr>
            <p:ph type="sldImg"/>
          </p:nvPr>
        </p:nvSpPr>
        <p:spPr>
          <a:xfrm>
            <a:off x="1177925" y="696913"/>
            <a:ext cx="4641850" cy="3481387"/>
          </a:xfrm>
          <a:ln/>
        </p:spPr>
      </p:sp>
      <p:sp>
        <p:nvSpPr>
          <p:cNvPr id="26628" name="Rectangle 3"/>
          <p:cNvSpPr>
            <a:spLocks noGrp="1" noChangeArrowheads="1"/>
          </p:cNvSpPr>
          <p:nvPr>
            <p:ph type="body" idx="1"/>
          </p:nvPr>
        </p:nvSpPr>
        <p:spPr>
          <a:xfrm>
            <a:off x="933450" y="4410075"/>
            <a:ext cx="5130800" cy="4176713"/>
          </a:xfrm>
          <a:noFill/>
        </p:spPr>
        <p:txBody>
          <a:bodyPr/>
          <a:lstStyle/>
          <a:p>
            <a:pPr eaLnBrk="1" hangingPunct="1"/>
            <a:r>
              <a:rPr lang="es-ES_tradnl" smtClean="0">
                <a:latin typeface="Symbol" pitchFamily="18" charset="2"/>
                <a:ea typeface="MS Mincho" pitchFamily="49" charset="-128"/>
              </a:rPr>
              <a:t>·</a:t>
            </a:r>
            <a:r>
              <a:rPr lang="es-ES_tradnl" smtClean="0">
                <a:cs typeface="Times New Roman" pitchFamily="18" charset="0"/>
              </a:rPr>
              <a:t>         </a:t>
            </a:r>
            <a:r>
              <a:rPr lang="es-ES_tradnl" smtClean="0">
                <a:cs typeface="Arial" charset="0"/>
              </a:rPr>
              <a:t>Un ojo no es una cámara. Un cerebro no es una computadora. Los sistemas de vision artificial no tienen porque emular la visión humana.</a:t>
            </a:r>
            <a:endParaRPr lang="es-ES_tradnl" smtClean="0">
              <a:latin typeface="Courier New" pitchFamily="49" charset="0"/>
              <a:cs typeface="Courier New" pitchFamily="49" charset="0"/>
            </a:endParaRPr>
          </a:p>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144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59" name="Group 58"/>
          <p:cNvGrpSpPr>
            <a:grpSpLocks/>
          </p:cNvGrpSpPr>
          <p:nvPr/>
        </p:nvGrpSpPr>
        <p:grpSpPr bwMode="auto">
          <a:xfrm>
            <a:off x="4763" y="887413"/>
            <a:ext cx="6654800" cy="2851150"/>
            <a:chOff x="3" y="559"/>
            <a:chExt cx="4192" cy="1796"/>
          </a:xfrm>
        </p:grpSpPr>
        <p:sp>
          <p:nvSpPr>
            <p:cNvPr id="60"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3"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64" name="Group 72"/>
          <p:cNvGrpSpPr>
            <a:grpSpLocks/>
          </p:cNvGrpSpPr>
          <p:nvPr/>
        </p:nvGrpSpPr>
        <p:grpSpPr bwMode="auto">
          <a:xfrm>
            <a:off x="2349500" y="3098800"/>
            <a:ext cx="6045200" cy="2876550"/>
            <a:chOff x="1480" y="1952"/>
            <a:chExt cx="3808" cy="1812"/>
          </a:xfrm>
        </p:grpSpPr>
        <p:sp>
          <p:nvSpPr>
            <p:cNvPr id="65"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6"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7" name="Arc 66"/>
            <p:cNvSpPr>
              <a:spLocks/>
            </p:cNvSpPr>
            <p:nvPr/>
          </p:nvSpPr>
          <p:spPr bwMode="ltGray">
            <a:xfrm rot="5400000">
              <a:off x="5097" y="3362"/>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3619" name="Rectangle 67"/>
          <p:cNvSpPr>
            <a:spLocks noGrp="1" noChangeArrowheads="1"/>
          </p:cNvSpPr>
          <p:nvPr>
            <p:ph type="ctrTitle"/>
          </p:nvPr>
        </p:nvSpPr>
        <p:spPr>
          <a:xfrm>
            <a:off x="914400" y="2286000"/>
            <a:ext cx="7848600" cy="609600"/>
          </a:xfrm>
        </p:spPr>
        <p:txBody>
          <a:bodyPr/>
          <a:lstStyle>
            <a:lvl1pPr>
              <a:defRPr/>
            </a:lvl1pPr>
          </a:lstStyle>
          <a:p>
            <a:pPr lvl="0"/>
            <a:r>
              <a:rPr lang="en-US" noProof="0" smtClean="0"/>
              <a:t>Click to edit Master title style</a:t>
            </a:r>
          </a:p>
        </p:txBody>
      </p:sp>
      <p:sp>
        <p:nvSpPr>
          <p:cNvPr id="23620" name="Rectangle 68" descr="Rectangle: Click to edit Master text styles&#10;Second level&#10;Third level&#10;Fourth level&#10;Fifth level"/>
          <p:cNvSpPr>
            <a:spLocks noGrp="1" noChangeArrowheads="1"/>
          </p:cNvSpPr>
          <p:nvPr>
            <p:ph type="subTitle" idx="1"/>
          </p:nvPr>
        </p:nvSpPr>
        <p:spPr>
          <a:xfrm>
            <a:off x="1828800" y="3276600"/>
            <a:ext cx="6324600" cy="500063"/>
          </a:xfrm>
        </p:spPr>
        <p:txBody>
          <a:bodyPr/>
          <a:lstStyle>
            <a:lvl1pPr marL="0" indent="0">
              <a:buFontTx/>
              <a:buNone/>
              <a:defRPr/>
            </a:lvl1pPr>
          </a:lstStyle>
          <a:p>
            <a:pPr lvl="0"/>
            <a:r>
              <a:rPr lang="en-US" noProof="0" smtClean="0"/>
              <a:t>Click to edit Master subtitle style</a:t>
            </a:r>
          </a:p>
        </p:txBody>
      </p:sp>
      <p:sp>
        <p:nvSpPr>
          <p:cNvPr id="68" name="Rectangle 69"/>
          <p:cNvSpPr>
            <a:spLocks noGrp="1" noChangeArrowheads="1"/>
          </p:cNvSpPr>
          <p:nvPr>
            <p:ph type="dt" sz="quarter"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FontTx/>
              <a:buNone/>
              <a:defRPr sz="1400">
                <a:latin typeface="Tahoma" pitchFamily="34" charset="0"/>
              </a:defRPr>
            </a:lvl1pPr>
          </a:lstStyle>
          <a:p>
            <a:pPr>
              <a:defRPr/>
            </a:pPr>
            <a:endParaRPr lang="en-US"/>
          </a:p>
        </p:txBody>
      </p:sp>
      <p:sp>
        <p:nvSpPr>
          <p:cNvPr id="69" name="Rectangle 70"/>
          <p:cNvSpPr>
            <a:spLocks noGrp="1" noChangeArrowheads="1"/>
          </p:cNvSpPr>
          <p:nvPr>
            <p:ph type="ftr" sz="quarter" idx="11"/>
          </p:nvPr>
        </p:nvSpPr>
        <p:spPr>
          <a:xfrm>
            <a:off x="3124200" y="6248400"/>
            <a:ext cx="2895600" cy="457200"/>
          </a:xfrm>
        </p:spPr>
        <p:txBody>
          <a:bodyPr anchor="b"/>
          <a:lstStyle>
            <a:lvl1pPr>
              <a:defRPr smtClean="0">
                <a:latin typeface="Tahoma" pitchFamily="34" charset="0"/>
              </a:defRPr>
            </a:lvl1pPr>
          </a:lstStyle>
          <a:p>
            <a:pPr>
              <a:defRPr/>
            </a:pPr>
            <a:r>
              <a:rPr lang="es-ES" dirty="0" smtClean="0"/>
              <a:t>Visión Artificial Industrial. Univ. Valladolid</a:t>
            </a:r>
            <a:endParaRPr lang="en-US" dirty="0"/>
          </a:p>
        </p:txBody>
      </p:sp>
      <p:sp>
        <p:nvSpPr>
          <p:cNvPr id="70" name="Rectangle 71"/>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defRPr sz="1400">
                <a:latin typeface="Tahoma" pitchFamily="34" charset="0"/>
              </a:defRPr>
            </a:lvl1pPr>
          </a:lstStyle>
          <a:p>
            <a:pPr>
              <a:defRPr/>
            </a:pPr>
            <a:fld id="{DC5A8454-DBD1-4D10-90F5-B8608513D298}" type="slidenum">
              <a:rPr lang="en-US"/>
              <a:pPr>
                <a:defRPr/>
              </a:pPr>
              <a:t>‹Nº›</a:t>
            </a:fld>
            <a:endParaRPr lang="en-US"/>
          </a:p>
        </p:txBody>
      </p:sp>
    </p:spTree>
    <p:extLst>
      <p:ext uri="{BB962C8B-B14F-4D97-AF65-F5344CB8AC3E}">
        <p14:creationId xmlns:p14="http://schemas.microsoft.com/office/powerpoint/2010/main" val="3528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5351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7500" y="228600"/>
            <a:ext cx="2095500" cy="6324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228600"/>
            <a:ext cx="6134100" cy="6324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76973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81000" y="228600"/>
            <a:ext cx="8382000" cy="6324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5091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3588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51212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57026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56042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78558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339779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9170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42056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27" name="Group 59"/>
          <p:cNvGrpSpPr>
            <a:grpSpLocks/>
          </p:cNvGrpSpPr>
          <p:nvPr/>
        </p:nvGrpSpPr>
        <p:grpSpPr bwMode="auto">
          <a:xfrm>
            <a:off x="152400" y="762000"/>
            <a:ext cx="1784350" cy="2324100"/>
            <a:chOff x="96" y="916"/>
            <a:chExt cx="2208" cy="2876"/>
          </a:xfrm>
        </p:grpSpPr>
        <p:sp>
          <p:nvSpPr>
            <p:cNvPr id="103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6" name="Arc 62"/>
            <p:cNvSpPr>
              <a:spLocks/>
            </p:cNvSpPr>
            <p:nvPr/>
          </p:nvSpPr>
          <p:spPr bwMode="ltGray">
            <a:xfrm flipH="1">
              <a:off x="217" y="916"/>
              <a:ext cx="239" cy="239"/>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8" name="Rectangle 63"/>
          <p:cNvSpPr>
            <a:spLocks noGrp="1" noChangeArrowheads="1"/>
          </p:cNvSpPr>
          <p:nvPr>
            <p:ph type="title"/>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64" descr="Rectangle: Click to edit Master text styles&#10;Second level&#10;Third level&#10;Fourth level&#10;Fifth level"/>
          <p:cNvSpPr>
            <a:spLocks noGrp="1" noChangeArrowheads="1"/>
          </p:cNvSpPr>
          <p:nvPr>
            <p:ph type="body" idx="1"/>
          </p:nvPr>
        </p:nvSpPr>
        <p:spPr bwMode="auto">
          <a:xfrm>
            <a:off x="381000" y="9144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Line 76"/>
          <p:cNvSpPr>
            <a:spLocks noChangeShapeType="1"/>
          </p:cNvSpPr>
          <p:nvPr/>
        </p:nvSpPr>
        <p:spPr bwMode="ltGray">
          <a:xfrm flipV="1">
            <a:off x="8067675" y="6594475"/>
            <a:ext cx="9144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 name="Line 77"/>
          <p:cNvSpPr>
            <a:spLocks noChangeShapeType="1"/>
          </p:cNvSpPr>
          <p:nvPr/>
        </p:nvSpPr>
        <p:spPr bwMode="ltGray">
          <a:xfrm flipH="1" flipV="1">
            <a:off x="8788400" y="6235700"/>
            <a:ext cx="0" cy="4540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2" name="Arc 78"/>
          <p:cNvSpPr>
            <a:spLocks/>
          </p:cNvSpPr>
          <p:nvPr/>
        </p:nvSpPr>
        <p:spPr bwMode="ltGray">
          <a:xfrm flipV="1">
            <a:off x="8728075" y="6538913"/>
            <a:ext cx="115888" cy="117475"/>
          </a:xfrm>
          <a:custGeom>
            <a:avLst/>
            <a:gdLst>
              <a:gd name="T0" fmla="*/ 0 w 43200"/>
              <a:gd name="T1" fmla="*/ 434954 h 43180"/>
              <a:gd name="T2" fmla="*/ 435074 w 43200"/>
              <a:gd name="T3" fmla="*/ 869503 h 43180"/>
              <a:gd name="T4" fmla="*/ 416982 w 43200"/>
              <a:gd name="T5" fmla="*/ 434954 h 43180"/>
              <a:gd name="T6" fmla="*/ 0 60000 65536"/>
              <a:gd name="T7" fmla="*/ 0 60000 65536"/>
              <a:gd name="T8" fmla="*/ 0 60000 65536"/>
            </a:gdLst>
            <a:ahLst/>
            <a:cxnLst>
              <a:cxn ang="T6">
                <a:pos x="T0" y="T1"/>
              </a:cxn>
              <a:cxn ang="T7">
                <a:pos x="T2" y="T3"/>
              </a:cxn>
              <a:cxn ang="T8">
                <a:pos x="T4" y="T5"/>
              </a:cxn>
            </a:cxnLst>
            <a:rect l="0" t="0" r="r" b="b"/>
            <a:pathLst>
              <a:path w="43200" h="43180" fill="none" extrusionOk="0">
                <a:moveTo>
                  <a:pt x="0" y="21600"/>
                </a:moveTo>
                <a:cubicBezTo>
                  <a:pt x="0" y="9670"/>
                  <a:pt x="9670" y="0"/>
                  <a:pt x="21600" y="0"/>
                </a:cubicBezTo>
                <a:cubicBezTo>
                  <a:pt x="33529" y="0"/>
                  <a:pt x="43200" y="9670"/>
                  <a:pt x="43200" y="21600"/>
                </a:cubicBezTo>
                <a:cubicBezTo>
                  <a:pt x="43200" y="33164"/>
                  <a:pt x="34091" y="42677"/>
                  <a:pt x="22536" y="43179"/>
                </a:cubicBezTo>
              </a:path>
              <a:path w="43200" h="43180" stroke="0" extrusionOk="0">
                <a:moveTo>
                  <a:pt x="0" y="21600"/>
                </a:moveTo>
                <a:cubicBezTo>
                  <a:pt x="0" y="9670"/>
                  <a:pt x="9670" y="0"/>
                  <a:pt x="21600" y="0"/>
                </a:cubicBezTo>
                <a:cubicBezTo>
                  <a:pt x="33529" y="0"/>
                  <a:pt x="43200" y="9670"/>
                  <a:pt x="43200" y="21600"/>
                </a:cubicBezTo>
                <a:cubicBezTo>
                  <a:pt x="43200" y="33164"/>
                  <a:pt x="34091" y="42677"/>
                  <a:pt x="22536" y="43179"/>
                </a:cubicBezTo>
                <a:lnTo>
                  <a:pt x="21600" y="21600"/>
                </a:lnTo>
                <a:lnTo>
                  <a:pt x="0"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8" name="Rectangle 80"/>
          <p:cNvSpPr>
            <a:spLocks noGrp="1" noChangeArrowheads="1"/>
          </p:cNvSpPr>
          <p:nvPr>
            <p:ph type="ftr" sz="quarter" idx="3"/>
          </p:nvPr>
        </p:nvSpPr>
        <p:spPr bwMode="auto">
          <a:xfrm>
            <a:off x="1157288" y="6245225"/>
            <a:ext cx="74374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FontTx/>
              <a:buNone/>
              <a:defRPr sz="1400" smtClean="0">
                <a:latin typeface="Arial" charset="0"/>
              </a:defRPr>
            </a:lvl1pPr>
          </a:lstStyle>
          <a:p>
            <a:pPr>
              <a:defRPr/>
            </a:pPr>
            <a:r>
              <a:rPr lang="es-ES" dirty="0" smtClean="0"/>
              <a:t>Visión Artificial Industrial. Univ. Valladolid</a:t>
            </a:r>
            <a:endParaRPr lang="es-ES" dirty="0"/>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l" rtl="0" eaLnBrk="0" fontAlgn="base" hangingPunct="0">
        <a:spcBef>
          <a:spcPct val="0"/>
        </a:spcBef>
        <a:spcAft>
          <a:spcPct val="0"/>
        </a:spcAft>
        <a:defRPr sz="3600" b="1">
          <a:solidFill>
            <a:srgbClr val="000000"/>
          </a:solidFill>
          <a:latin typeface="+mj-lt"/>
          <a:ea typeface="+mj-ea"/>
          <a:cs typeface="+mj-cs"/>
        </a:defRPr>
      </a:lvl1pPr>
      <a:lvl2pPr algn="l" rtl="0" eaLnBrk="0" fontAlgn="base" hangingPunct="0">
        <a:spcBef>
          <a:spcPct val="0"/>
        </a:spcBef>
        <a:spcAft>
          <a:spcPct val="0"/>
        </a:spcAft>
        <a:defRPr sz="3600" b="1">
          <a:solidFill>
            <a:srgbClr val="000000"/>
          </a:solidFill>
          <a:latin typeface="Times New Roman" pitchFamily="18" charset="0"/>
        </a:defRPr>
      </a:lvl2pPr>
      <a:lvl3pPr algn="l" rtl="0" eaLnBrk="0" fontAlgn="base" hangingPunct="0">
        <a:spcBef>
          <a:spcPct val="0"/>
        </a:spcBef>
        <a:spcAft>
          <a:spcPct val="0"/>
        </a:spcAft>
        <a:defRPr sz="3600" b="1">
          <a:solidFill>
            <a:srgbClr val="000000"/>
          </a:solidFill>
          <a:latin typeface="Times New Roman" pitchFamily="18" charset="0"/>
        </a:defRPr>
      </a:lvl3pPr>
      <a:lvl4pPr algn="l" rtl="0" eaLnBrk="0" fontAlgn="base" hangingPunct="0">
        <a:spcBef>
          <a:spcPct val="0"/>
        </a:spcBef>
        <a:spcAft>
          <a:spcPct val="0"/>
        </a:spcAft>
        <a:defRPr sz="3600" b="1">
          <a:solidFill>
            <a:srgbClr val="000000"/>
          </a:solidFill>
          <a:latin typeface="Times New Roman" pitchFamily="18" charset="0"/>
        </a:defRPr>
      </a:lvl4pPr>
      <a:lvl5pPr algn="l" rtl="0" eaLnBrk="0" fontAlgn="base" hangingPunct="0">
        <a:spcBef>
          <a:spcPct val="0"/>
        </a:spcBef>
        <a:spcAft>
          <a:spcPct val="0"/>
        </a:spcAft>
        <a:defRPr sz="3600" b="1">
          <a:solidFill>
            <a:srgbClr val="000000"/>
          </a:solidFill>
          <a:latin typeface="Times New Roman" pitchFamily="18" charset="0"/>
        </a:defRPr>
      </a:lvl5pPr>
      <a:lvl6pPr marL="457200" algn="l" rtl="0" fontAlgn="base">
        <a:spcBef>
          <a:spcPct val="0"/>
        </a:spcBef>
        <a:spcAft>
          <a:spcPct val="0"/>
        </a:spcAft>
        <a:defRPr sz="3600" b="1">
          <a:solidFill>
            <a:srgbClr val="000000"/>
          </a:solidFill>
          <a:latin typeface="Times New Roman" pitchFamily="18" charset="0"/>
        </a:defRPr>
      </a:lvl6pPr>
      <a:lvl7pPr marL="914400" algn="l" rtl="0" fontAlgn="base">
        <a:spcBef>
          <a:spcPct val="0"/>
        </a:spcBef>
        <a:spcAft>
          <a:spcPct val="0"/>
        </a:spcAft>
        <a:defRPr sz="3600" b="1">
          <a:solidFill>
            <a:srgbClr val="000000"/>
          </a:solidFill>
          <a:latin typeface="Times New Roman" pitchFamily="18" charset="0"/>
        </a:defRPr>
      </a:lvl7pPr>
      <a:lvl8pPr marL="1371600" algn="l" rtl="0" fontAlgn="base">
        <a:spcBef>
          <a:spcPct val="0"/>
        </a:spcBef>
        <a:spcAft>
          <a:spcPct val="0"/>
        </a:spcAft>
        <a:defRPr sz="3600" b="1">
          <a:solidFill>
            <a:srgbClr val="000000"/>
          </a:solidFill>
          <a:latin typeface="Times New Roman" pitchFamily="18" charset="0"/>
        </a:defRPr>
      </a:lvl8pPr>
      <a:lvl9pPr marL="1828800" algn="l" rtl="0" fontAlgn="base">
        <a:spcBef>
          <a:spcPct val="0"/>
        </a:spcBef>
        <a:spcAft>
          <a:spcPct val="0"/>
        </a:spcAft>
        <a:defRPr sz="3600" b="1">
          <a:solidFill>
            <a:srgbClr val="000000"/>
          </a:solidFill>
          <a:latin typeface="Times New Roman" pitchFamily="18" charset="0"/>
        </a:defRPr>
      </a:lvl9pPr>
    </p:titleStyle>
    <p:bodyStyle>
      <a:lvl1pPr marL="228600" indent="-228600" algn="l" rtl="0" eaLnBrk="0" fontAlgn="base" hangingPunct="0">
        <a:spcBef>
          <a:spcPct val="50000"/>
        </a:spcBef>
        <a:spcAft>
          <a:spcPct val="0"/>
        </a:spcAft>
        <a:buClr>
          <a:srgbClr val="000000"/>
        </a:buClr>
        <a:buChar char="•"/>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9040" y="1986995"/>
            <a:ext cx="7848600" cy="609600"/>
          </a:xfrm>
        </p:spPr>
        <p:txBody>
          <a:bodyPr/>
          <a:lstStyle/>
          <a:p>
            <a:pPr eaLnBrk="1" hangingPunct="1"/>
            <a:r>
              <a:rPr lang="en-US" dirty="0" smtClean="0">
                <a:latin typeface="Arial" charset="0"/>
              </a:rPr>
              <a:t>2. La </a:t>
            </a:r>
            <a:r>
              <a:rPr lang="en-US" dirty="0" err="1" smtClean="0">
                <a:latin typeface="Arial" charset="0"/>
              </a:rPr>
              <a:t>Imagen</a:t>
            </a:r>
            <a:r>
              <a:rPr lang="en-US" dirty="0" smtClean="0">
                <a:latin typeface="Arial" charset="0"/>
              </a:rPr>
              <a:t> Digital</a:t>
            </a:r>
          </a:p>
        </p:txBody>
      </p:sp>
      <p:sp>
        <p:nvSpPr>
          <p:cNvPr id="3076" name="Line 4"/>
          <p:cNvSpPr>
            <a:spLocks noChangeShapeType="1"/>
          </p:cNvSpPr>
          <p:nvPr/>
        </p:nvSpPr>
        <p:spPr bwMode="auto">
          <a:xfrm>
            <a:off x="8382000" y="50292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080" name="Picture 8" descr="C:\Users\Eusebio\Pictures\Logos\UVa_logo_escudo_gri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194" y="5643882"/>
            <a:ext cx="914679" cy="1090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descr="Rectangle: Click to edit Master text styles&#10;Second level&#10;Third level&#10;Fourth level&#10;Fifth level"/>
          <p:cNvSpPr txBox="1">
            <a:spLocks noChangeArrowheads="1"/>
          </p:cNvSpPr>
          <p:nvPr/>
        </p:nvSpPr>
        <p:spPr bwMode="auto">
          <a:xfrm>
            <a:off x="3281785" y="5964764"/>
            <a:ext cx="3567065" cy="6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50000"/>
              </a:spcBef>
              <a:spcAft>
                <a:spcPct val="0"/>
              </a:spcAft>
              <a:buClr>
                <a:srgbClr val="000000"/>
              </a:buClr>
              <a:buFontTx/>
              <a:buNone/>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a:lstStyle>
          <a:p>
            <a:pPr algn="r" eaLnBrk="1" hangingPunct="1"/>
            <a:r>
              <a:rPr lang="en-US" sz="2000" b="1" dirty="0" smtClean="0">
                <a:solidFill>
                  <a:schemeClr val="bg1">
                    <a:lumMod val="65000"/>
                  </a:schemeClr>
                </a:solidFill>
                <a:latin typeface="Arial" charset="0"/>
              </a:rPr>
              <a:t>Universidad de Valladolid</a:t>
            </a:r>
          </a:p>
          <a:p>
            <a:pPr algn="r" eaLnBrk="1" hangingPunct="1"/>
            <a:endParaRPr lang="en-US" sz="2000" b="1" dirty="0" smtClean="0">
              <a:solidFill>
                <a:schemeClr val="bg1">
                  <a:lumMod val="65000"/>
                </a:schemeClr>
              </a:solidFill>
              <a:latin typeface="Arial" charset="0"/>
            </a:endParaRPr>
          </a:p>
        </p:txBody>
      </p:sp>
      <p:sp>
        <p:nvSpPr>
          <p:cNvPr id="2" name="1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31691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2291" name="Rectangle 2"/>
          <p:cNvSpPr>
            <a:spLocks noGrp="1" noChangeArrowheads="1"/>
          </p:cNvSpPr>
          <p:nvPr>
            <p:ph type="title"/>
          </p:nvPr>
        </p:nvSpPr>
        <p:spPr/>
        <p:txBody>
          <a:bodyPr/>
          <a:lstStyle/>
          <a:p>
            <a:pPr eaLnBrk="1" hangingPunct="1"/>
            <a:r>
              <a:rPr lang="en-US" sz="2800" smtClean="0">
                <a:latin typeface="Arial" charset="0"/>
              </a:rPr>
              <a:t>4. Representación Digital de una Imagen </a:t>
            </a:r>
          </a:p>
        </p:txBody>
      </p:sp>
      <p:sp>
        <p:nvSpPr>
          <p:cNvPr id="12292" name="Rectangle 3" descr="Rectangle: Click to edit Master text styles&#10;Second level&#10;Third level&#10;Fourth level&#10;Fifth level"/>
          <p:cNvSpPr>
            <a:spLocks noGrp="1" noChangeArrowheads="1"/>
          </p:cNvSpPr>
          <p:nvPr>
            <p:ph type="body" idx="1"/>
          </p:nvPr>
        </p:nvSpPr>
        <p:spPr>
          <a:xfrm>
            <a:off x="322263" y="1608138"/>
            <a:ext cx="8558212" cy="3733800"/>
          </a:xfrm>
        </p:spPr>
        <p:txBody>
          <a:bodyPr/>
          <a:lstStyle/>
          <a:p>
            <a:pPr eaLnBrk="1" hangingPunct="1">
              <a:lnSpc>
                <a:spcPct val="80000"/>
              </a:lnSpc>
              <a:buFontTx/>
              <a:buNone/>
            </a:pPr>
            <a:r>
              <a:rPr lang="es-ES" sz="2400" smtClean="0">
                <a:latin typeface="Arial" charset="0"/>
              </a:rPr>
              <a:t>   Desde un punto de vista matemático nos podemos referir a una imagen como una función bidimensional </a:t>
            </a:r>
            <a:r>
              <a:rPr lang="es-ES" sz="2400" b="1" i="1" smtClean="0">
                <a:solidFill>
                  <a:srgbClr val="070000"/>
                </a:solidFill>
                <a:latin typeface="Arial" charset="0"/>
              </a:rPr>
              <a:t>I(x,y)</a:t>
            </a:r>
            <a:r>
              <a:rPr lang="es-ES" sz="2400" smtClean="0">
                <a:latin typeface="Arial" charset="0"/>
              </a:rPr>
              <a:t> de intensidad luminosa (que denominamos nivel de gris), donde </a:t>
            </a:r>
            <a:r>
              <a:rPr lang="es-ES" sz="2400" b="1" i="1" smtClean="0">
                <a:latin typeface="Arial" charset="0"/>
              </a:rPr>
              <a:t>x</a:t>
            </a:r>
            <a:r>
              <a:rPr lang="es-ES" sz="2400" smtClean="0">
                <a:latin typeface="Arial" charset="0"/>
              </a:rPr>
              <a:t> e </a:t>
            </a:r>
            <a:r>
              <a:rPr lang="es-ES" sz="2400" b="1" i="1" smtClean="0">
                <a:latin typeface="Arial" charset="0"/>
              </a:rPr>
              <a:t>y</a:t>
            </a:r>
            <a:r>
              <a:rPr lang="es-ES" sz="2400" smtClean="0">
                <a:latin typeface="Arial" charset="0"/>
              </a:rPr>
              <a:t> denotan las coordenadas espaciales y el valor de </a:t>
            </a:r>
            <a:r>
              <a:rPr lang="es-ES" sz="2400" b="1" i="1" smtClean="0">
                <a:latin typeface="Arial" charset="0"/>
              </a:rPr>
              <a:t>I</a:t>
            </a:r>
            <a:r>
              <a:rPr lang="es-ES" sz="2400" smtClean="0">
                <a:latin typeface="Arial" charset="0"/>
              </a:rPr>
              <a:t> en cada punto </a:t>
            </a:r>
            <a:r>
              <a:rPr lang="es-ES" sz="2400" b="1" i="1" smtClean="0">
                <a:latin typeface="Arial" charset="0"/>
              </a:rPr>
              <a:t>(x,y)</a:t>
            </a:r>
            <a:r>
              <a:rPr lang="es-ES" sz="2400" smtClean="0">
                <a:latin typeface="Arial" charset="0"/>
              </a:rPr>
              <a:t> es proporcional a la luminosidad de la imagen en ese punto. </a:t>
            </a:r>
          </a:p>
          <a:p>
            <a:pPr eaLnBrk="1" hangingPunct="1">
              <a:lnSpc>
                <a:spcPct val="80000"/>
              </a:lnSpc>
              <a:buFontTx/>
              <a:buNone/>
            </a:pPr>
            <a:r>
              <a:rPr lang="es-ES" sz="2400" smtClean="0">
                <a:latin typeface="Arial" charset="0"/>
              </a:rPr>
              <a:t>	Para manipular la imagen dentro de un ordenador, la función imagen </a:t>
            </a:r>
            <a:r>
              <a:rPr lang="es-ES" sz="2400" b="1" i="1" smtClean="0">
                <a:latin typeface="Arial" charset="0"/>
              </a:rPr>
              <a:t>I(x,y)</a:t>
            </a:r>
            <a:r>
              <a:rPr lang="es-ES" sz="2400" smtClean="0">
                <a:latin typeface="Arial" charset="0"/>
              </a:rPr>
              <a:t> debe ser digitalizada tanto a nivel espacial como en amplitud.</a:t>
            </a:r>
          </a:p>
          <a:p>
            <a:pPr eaLnBrk="1" hangingPunct="1">
              <a:lnSpc>
                <a:spcPct val="80000"/>
              </a:lnSpc>
              <a:buFontTx/>
              <a:buNone/>
            </a:pPr>
            <a:endParaRPr lang="es-ES" sz="240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3315" name="Rectangle 2"/>
          <p:cNvSpPr>
            <a:spLocks noGrp="1" noChangeArrowheads="1"/>
          </p:cNvSpPr>
          <p:nvPr>
            <p:ph type="title"/>
          </p:nvPr>
        </p:nvSpPr>
        <p:spPr/>
        <p:txBody>
          <a:bodyPr/>
          <a:lstStyle/>
          <a:p>
            <a:pPr eaLnBrk="1" hangingPunct="1"/>
            <a:r>
              <a:rPr lang="en-US" sz="2800" smtClean="0">
                <a:latin typeface="Arial" charset="0"/>
              </a:rPr>
              <a:t>4. Representación Digital de una Imagen </a:t>
            </a:r>
          </a:p>
        </p:txBody>
      </p:sp>
      <p:sp>
        <p:nvSpPr>
          <p:cNvPr id="13316" name="Rectangle 3" descr="Rectangle: Click to edit Master text styles&#10;Second level&#10;Third level&#10;Fourth level&#10;Fifth level"/>
          <p:cNvSpPr>
            <a:spLocks noGrp="1" noChangeArrowheads="1"/>
          </p:cNvSpPr>
          <p:nvPr>
            <p:ph type="body" idx="1"/>
          </p:nvPr>
        </p:nvSpPr>
        <p:spPr>
          <a:xfrm>
            <a:off x="415925" y="1000125"/>
            <a:ext cx="8558213" cy="3733800"/>
          </a:xfrm>
        </p:spPr>
        <p:txBody>
          <a:bodyPr/>
          <a:lstStyle/>
          <a:p>
            <a:pPr eaLnBrk="1" hangingPunct="1"/>
            <a:r>
              <a:rPr lang="es-ES" sz="2400" smtClean="0">
                <a:latin typeface="Arial" charset="0"/>
              </a:rPr>
              <a:t>La digitalización de las coordenadas espaciales </a:t>
            </a:r>
            <a:r>
              <a:rPr lang="es-ES" sz="2400" b="1" i="1" smtClean="0">
                <a:latin typeface="Arial" charset="0"/>
              </a:rPr>
              <a:t>(x,y)</a:t>
            </a:r>
            <a:r>
              <a:rPr lang="es-ES" sz="2400" smtClean="0">
                <a:latin typeface="Arial" charset="0"/>
              </a:rPr>
              <a:t> consistente en la toma de muestras sobre la imagen se denomina  </a:t>
            </a:r>
            <a:r>
              <a:rPr lang="es-ES" sz="2400" b="1" i="1" smtClean="0">
                <a:latin typeface="Arial" charset="0"/>
              </a:rPr>
              <a:t>muestreo</a:t>
            </a:r>
            <a:r>
              <a:rPr lang="es-ES" sz="2400" smtClean="0">
                <a:latin typeface="Arial" charset="0"/>
              </a:rPr>
              <a:t> de la imagen, y a la digitalización de la amplitud del brillo en cada punto de la imagen se denomina  </a:t>
            </a:r>
            <a:r>
              <a:rPr lang="es-ES" sz="2400" b="1" i="1" smtClean="0">
                <a:latin typeface="Arial" charset="0"/>
              </a:rPr>
              <a:t>cuantificación</a:t>
            </a:r>
            <a:r>
              <a:rPr lang="es-ES" sz="2400" smtClean="0">
                <a:latin typeface="Arial" charset="0"/>
              </a:rPr>
              <a:t> del nivel de gris.</a:t>
            </a:r>
          </a:p>
          <a:p>
            <a:pPr eaLnBrk="1" hangingPunct="1"/>
            <a:r>
              <a:rPr lang="es-ES" sz="2400" smtClean="0">
                <a:latin typeface="Arial" charset="0"/>
              </a:rPr>
              <a:t>De esta forma la imagen continua </a:t>
            </a:r>
            <a:r>
              <a:rPr lang="es-ES" sz="2400" b="1" i="1" smtClean="0">
                <a:latin typeface="Arial" charset="0"/>
              </a:rPr>
              <a:t>I(x,y)</a:t>
            </a:r>
            <a:r>
              <a:rPr lang="es-ES" sz="2400" smtClean="0">
                <a:latin typeface="Arial" charset="0"/>
              </a:rPr>
              <a:t> se representará mediante muestras equiespaciadas organizadas en forma de matriz de dimensión </a:t>
            </a:r>
            <a:r>
              <a:rPr lang="es-ES" sz="2400" i="1" smtClean="0">
                <a:latin typeface="Arial" charset="0"/>
              </a:rPr>
              <a:t>NxM</a:t>
            </a:r>
            <a:r>
              <a:rPr lang="es-ES" sz="2400" smtClean="0">
                <a:latin typeface="Arial" charset="0"/>
              </a:rPr>
              <a:t> donde cada elemento de la matriz es una cantidad discreta. Esto es lo que se conoce como  imagen digital. Nos referiremos a cada elemento de este arreglo como elemento de imagen o </a:t>
            </a:r>
            <a:r>
              <a:rPr lang="es-ES" sz="2400" b="1" smtClean="0">
                <a:latin typeface="Arial" charset="0"/>
              </a:rPr>
              <a:t>píxel</a:t>
            </a:r>
            <a:r>
              <a:rPr lang="es-ES" sz="2400" smtClean="0">
                <a:latin typeface="Arial" charset="0"/>
              </a:rPr>
              <a:t>.</a:t>
            </a:r>
          </a:p>
          <a:p>
            <a:pPr eaLnBrk="1" hangingPunct="1">
              <a:buFontTx/>
              <a:buNone/>
            </a:pPr>
            <a:endParaRPr lang="es-ES" sz="240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Users\Eusebio\Documents\vision\LIBRO\imgLibro\2imagenDigital\lataCocaCol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463"/>
            <a:ext cx="45720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4340" name="Rectangle 2"/>
          <p:cNvSpPr>
            <a:spLocks noGrp="1" noChangeArrowheads="1"/>
          </p:cNvSpPr>
          <p:nvPr>
            <p:ph type="title"/>
          </p:nvPr>
        </p:nvSpPr>
        <p:spPr>
          <a:xfrm>
            <a:off x="3130550" y="5554663"/>
            <a:ext cx="3262930" cy="536575"/>
          </a:xfrm>
        </p:spPr>
        <p:txBody>
          <a:bodyPr/>
          <a:lstStyle/>
          <a:p>
            <a:pPr eaLnBrk="1" hangingPunct="1"/>
            <a:r>
              <a:rPr lang="en-US" sz="2400" dirty="0" smtClean="0">
                <a:latin typeface="Arial" charset="0"/>
              </a:rPr>
              <a:t>“</a:t>
            </a:r>
            <a:r>
              <a:rPr lang="en-US" sz="2400" dirty="0" err="1" smtClean="0">
                <a:latin typeface="Arial" charset="0"/>
              </a:rPr>
              <a:t>Imagen</a:t>
            </a:r>
            <a:r>
              <a:rPr lang="en-US" sz="2400" dirty="0" smtClean="0">
                <a:latin typeface="Arial" charset="0"/>
              </a:rPr>
              <a:t> </a:t>
            </a:r>
            <a:r>
              <a:rPr lang="en-US" sz="2400" dirty="0" err="1" smtClean="0">
                <a:latin typeface="Arial" charset="0"/>
              </a:rPr>
              <a:t>Analógica</a:t>
            </a:r>
            <a:r>
              <a:rPr lang="en-US" sz="2400" dirty="0" smtClean="0">
                <a:latin typeface="Arial" charset="0"/>
              </a:rPr>
              <a:t>”</a:t>
            </a:r>
          </a:p>
        </p:txBody>
      </p:sp>
      <p:sp>
        <p:nvSpPr>
          <p:cNvPr id="14341"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4342" name="Rectangle 5"/>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Eusebio\Documents\vision\LIBRO\imgLibro\2imagenDigital\latacoca16x12Mues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5888"/>
            <a:ext cx="4371975"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5364" name="Rectangle 2"/>
          <p:cNvSpPr>
            <a:spLocks noGrp="1" noChangeArrowheads="1"/>
          </p:cNvSpPr>
          <p:nvPr>
            <p:ph type="title"/>
          </p:nvPr>
        </p:nvSpPr>
        <p:spPr>
          <a:xfrm>
            <a:off x="3389313" y="5815013"/>
            <a:ext cx="2806700" cy="536575"/>
          </a:xfrm>
        </p:spPr>
        <p:txBody>
          <a:bodyPr/>
          <a:lstStyle/>
          <a:p>
            <a:pPr algn="ctr" eaLnBrk="1" hangingPunct="1"/>
            <a:r>
              <a:rPr lang="en-US" sz="2400" smtClean="0">
                <a:latin typeface="Arial" charset="0"/>
              </a:rPr>
              <a:t>Muestreo</a:t>
            </a:r>
          </a:p>
        </p:txBody>
      </p:sp>
      <p:sp>
        <p:nvSpPr>
          <p:cNvPr id="15365"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5366" name="Rectangle 5"/>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usebio\Documents\vision\LIBRO\imgLibro\2imagenDigital\latacoca16x12MuestDigita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5888"/>
            <a:ext cx="44005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6388" name="Rectangle 2"/>
          <p:cNvSpPr>
            <a:spLocks noGrp="1" noChangeArrowheads="1"/>
          </p:cNvSpPr>
          <p:nvPr>
            <p:ph type="title"/>
          </p:nvPr>
        </p:nvSpPr>
        <p:spPr>
          <a:xfrm>
            <a:off x="3409950" y="5870575"/>
            <a:ext cx="2806700" cy="536575"/>
          </a:xfrm>
        </p:spPr>
        <p:txBody>
          <a:bodyPr/>
          <a:lstStyle/>
          <a:p>
            <a:pPr algn="ctr" eaLnBrk="1" hangingPunct="1"/>
            <a:r>
              <a:rPr lang="en-US" sz="2400" smtClean="0">
                <a:latin typeface="Arial" charset="0"/>
              </a:rPr>
              <a:t>Cuantización</a:t>
            </a:r>
          </a:p>
        </p:txBody>
      </p:sp>
      <p:sp>
        <p:nvSpPr>
          <p:cNvPr id="16389"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6390" name="Rectangle 5"/>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Users\Eusebio\Documents\vision\LIBRO\imgLibro\2imagenDigital\lataCocaCol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463"/>
            <a:ext cx="45720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7412" name="Rectangle 2"/>
          <p:cNvSpPr>
            <a:spLocks noGrp="1" noChangeArrowheads="1"/>
          </p:cNvSpPr>
          <p:nvPr>
            <p:ph type="title"/>
          </p:nvPr>
        </p:nvSpPr>
        <p:spPr>
          <a:xfrm>
            <a:off x="3130550" y="5554663"/>
            <a:ext cx="2806700" cy="536575"/>
          </a:xfrm>
        </p:spPr>
        <p:txBody>
          <a:bodyPr/>
          <a:lstStyle/>
          <a:p>
            <a:pPr eaLnBrk="1" hangingPunct="1"/>
            <a:r>
              <a:rPr lang="en-US" sz="2400" smtClean="0">
                <a:latin typeface="Arial" charset="0"/>
              </a:rPr>
              <a:t>Imagen Analógica</a:t>
            </a:r>
          </a:p>
        </p:txBody>
      </p:sp>
      <p:sp>
        <p:nvSpPr>
          <p:cNvPr id="17413"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7414" name="Rectangle 5"/>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pic>
        <p:nvPicPr>
          <p:cNvPr id="547842" name="Picture 2" descr="C:\Users\Eusebio\Documents\vision\LIBRO\imgLibro\2imagenDigital\muestreoCuan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666875"/>
            <a:ext cx="6172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1 Rectángulo"/>
          <p:cNvSpPr>
            <a:spLocks noChangeArrowheads="1"/>
          </p:cNvSpPr>
          <p:nvPr/>
        </p:nvSpPr>
        <p:spPr bwMode="auto">
          <a:xfrm>
            <a:off x="4470400" y="1228725"/>
            <a:ext cx="177800"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417" name="2 Rectángulo"/>
          <p:cNvSpPr>
            <a:spLocks noChangeArrowheads="1"/>
          </p:cNvSpPr>
          <p:nvPr/>
        </p:nvSpPr>
        <p:spPr bwMode="auto">
          <a:xfrm>
            <a:off x="4419600" y="115252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418" name="3 Rectángulo"/>
          <p:cNvSpPr>
            <a:spLocks noChangeArrowheads="1"/>
          </p:cNvSpPr>
          <p:nvPr/>
        </p:nvSpPr>
        <p:spPr bwMode="auto">
          <a:xfrm>
            <a:off x="6242050" y="1076325"/>
            <a:ext cx="303213"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 name="1 Rectángulo"/>
          <p:cNvSpPr/>
          <p:nvPr/>
        </p:nvSpPr>
        <p:spPr bwMode="auto">
          <a:xfrm>
            <a:off x="4342493" y="1103426"/>
            <a:ext cx="314325" cy="341794"/>
          </a:xfrm>
          <a:prstGeom prst="rect">
            <a:avLst/>
          </a:prstGeom>
          <a:noFill/>
          <a:ln w="9525" cap="flat" cmpd="sng" algn="ctr">
            <a:solidFill>
              <a:srgbClr val="FF0000"/>
            </a:solidFill>
            <a:prstDash val="solid"/>
            <a:round/>
            <a:headEnd type="none" w="med" len="med"/>
            <a:tailEnd type="none" w="med" len="med"/>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Tx/>
              <a:buFontTx/>
              <a:buChar char="•"/>
              <a:tabLst/>
            </a:pPr>
            <a:endParaRPr kumimoji="0" lang="es-ES" sz="2400" b="0" i="0" u="none" strike="noStrike" cap="none" normalizeH="0" baseline="0" smtClean="0">
              <a:ln>
                <a:noFill/>
              </a:ln>
              <a:solidFill>
                <a:schemeClr val="tx1"/>
              </a:solidFill>
              <a:effectLst/>
              <a:latin typeface="Times New Roman" pitchFamily="18" charset="0"/>
            </a:endParaRPr>
          </a:p>
        </p:txBody>
      </p:sp>
      <p:cxnSp>
        <p:nvCxnSpPr>
          <p:cNvPr id="4" name="3 Conector recto"/>
          <p:cNvCxnSpPr/>
          <p:nvPr/>
        </p:nvCxnSpPr>
        <p:spPr bwMode="auto">
          <a:xfrm>
            <a:off x="11554340" y="464332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47842"/>
                                        </p:tgtEl>
                                        <p:attrNameLst>
                                          <p:attrName>style.visibility</p:attrName>
                                        </p:attrNameLst>
                                      </p:cBhvr>
                                      <p:to>
                                        <p:strVal val="visible"/>
                                      </p:to>
                                    </p:set>
                                    <p:anim calcmode="lin" valueType="num">
                                      <p:cBhvr>
                                        <p:cTn id="7" dur="500" fill="hold"/>
                                        <p:tgtEl>
                                          <p:spTgt spid="547842"/>
                                        </p:tgtEl>
                                        <p:attrNameLst>
                                          <p:attrName>ppt_w</p:attrName>
                                        </p:attrNameLst>
                                      </p:cBhvr>
                                      <p:tavLst>
                                        <p:tav tm="0">
                                          <p:val>
                                            <p:fltVal val="0"/>
                                          </p:val>
                                        </p:tav>
                                        <p:tav tm="100000">
                                          <p:val>
                                            <p:strVal val="#ppt_w"/>
                                          </p:val>
                                        </p:tav>
                                      </p:tavLst>
                                    </p:anim>
                                    <p:anim calcmode="lin" valueType="num">
                                      <p:cBhvr>
                                        <p:cTn id="8" dur="500" fill="hold"/>
                                        <p:tgtEl>
                                          <p:spTgt spid="547842"/>
                                        </p:tgtEl>
                                        <p:attrNameLst>
                                          <p:attrName>ppt_h</p:attrName>
                                        </p:attrNameLst>
                                      </p:cBhvr>
                                      <p:tavLst>
                                        <p:tav tm="0">
                                          <p:val>
                                            <p:fltVal val="0"/>
                                          </p:val>
                                        </p:tav>
                                        <p:tav tm="100000">
                                          <p:val>
                                            <p:strVal val="#ppt_h"/>
                                          </p:val>
                                        </p:tav>
                                      </p:tavLst>
                                    </p:anim>
                                    <p:animEffect transition="in" filter="fade">
                                      <p:cBhvr>
                                        <p:cTn id="9" dur="500"/>
                                        <p:tgtEl>
                                          <p:spTgt spid="54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8435" name="Rectangle 2"/>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8436" name="Rectangle 3"/>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
        <p:nvSpPr>
          <p:cNvPr id="18437" name="Rectangle 4"/>
          <p:cNvSpPr>
            <a:spLocks noChangeArrowheads="1"/>
          </p:cNvSpPr>
          <p:nvPr/>
        </p:nvSpPr>
        <p:spPr bwMode="auto">
          <a:xfrm>
            <a:off x="701675" y="1303338"/>
            <a:ext cx="78359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8775">
              <a:buFontTx/>
              <a:buNone/>
            </a:pPr>
            <a:r>
              <a:rPr lang="es-ES">
                <a:solidFill>
                  <a:srgbClr val="070000"/>
                </a:solidFill>
                <a:latin typeface="Arial" charset="0"/>
              </a:rPr>
              <a:t>La imagen digital será una función que asigna a una pareja de naturales (coordenadas del píxel) otro número natural (nivel de gris). </a:t>
            </a:r>
          </a:p>
          <a:p>
            <a:pPr indent="358775">
              <a:buFontTx/>
              <a:buNone/>
            </a:pPr>
            <a:endParaRPr lang="es-ES">
              <a:solidFill>
                <a:srgbClr val="070000"/>
              </a:solidFill>
              <a:latin typeface="Arial" charset="0"/>
            </a:endParaRPr>
          </a:p>
          <a:p>
            <a:pPr indent="358775">
              <a:buFontTx/>
              <a:buNone/>
            </a:pPr>
            <a:r>
              <a:rPr lang="es-ES">
                <a:solidFill>
                  <a:srgbClr val="070000"/>
                </a:solidFill>
                <a:latin typeface="Arial" charset="0"/>
              </a:rPr>
              <a:t>Como el número de niveles de gris </a:t>
            </a:r>
            <a:r>
              <a:rPr lang="es-ES" b="1" i="1">
                <a:solidFill>
                  <a:srgbClr val="070000"/>
                </a:solidFill>
                <a:latin typeface="Arial" charset="0"/>
              </a:rPr>
              <a:t>G</a:t>
            </a:r>
            <a:r>
              <a:rPr lang="es-ES">
                <a:solidFill>
                  <a:srgbClr val="070000"/>
                </a:solidFill>
                <a:latin typeface="Arial" charset="0"/>
              </a:rPr>
              <a:t> es siempre una potencia de 2,</a:t>
            </a:r>
            <a:r>
              <a:rPr lang="es-ES" b="1" i="1">
                <a:solidFill>
                  <a:srgbClr val="070000"/>
                </a:solidFill>
                <a:latin typeface="Arial" charset="0"/>
              </a:rPr>
              <a:t> G=2^k</a:t>
            </a:r>
            <a:r>
              <a:rPr lang="es-ES">
                <a:solidFill>
                  <a:srgbClr val="070000"/>
                </a:solidFill>
                <a:latin typeface="Arial" charset="0"/>
              </a:rPr>
              <a:t>,  el número de bits </a:t>
            </a:r>
            <a:r>
              <a:rPr lang="es-ES" b="1" i="1">
                <a:solidFill>
                  <a:srgbClr val="070000"/>
                </a:solidFill>
                <a:latin typeface="Arial" charset="0"/>
              </a:rPr>
              <a:t>b</a:t>
            </a:r>
            <a:r>
              <a:rPr lang="es-ES">
                <a:solidFill>
                  <a:srgbClr val="070000"/>
                </a:solidFill>
                <a:latin typeface="Arial" charset="0"/>
              </a:rPr>
              <a:t> requeridos para almacenar una imagen digital será:</a:t>
            </a:r>
          </a:p>
          <a:p>
            <a:pPr indent="358775"/>
            <a:r>
              <a:rPr lang="es-ES" b="1" i="1">
                <a:solidFill>
                  <a:srgbClr val="070000"/>
                </a:solidFill>
                <a:latin typeface="Arial" charset="0"/>
              </a:rPr>
              <a:t>b = N M k</a:t>
            </a:r>
            <a:endParaRPr lang="es-ES">
              <a:solidFill>
                <a:srgbClr val="070000"/>
              </a:solidFill>
              <a:latin typeface="Arial" charset="0"/>
            </a:endParaRPr>
          </a:p>
          <a:p>
            <a:pPr indent="358775"/>
            <a:r>
              <a:rPr lang="es-ES">
                <a:solidFill>
                  <a:srgbClr val="070000"/>
                </a:solidFill>
                <a:latin typeface="Arial" charset="0"/>
              </a:rPr>
              <a:t> </a:t>
            </a:r>
          </a:p>
          <a:p>
            <a:pPr indent="358775">
              <a:buFontTx/>
              <a:buNone/>
            </a:pPr>
            <a:r>
              <a:rPr lang="es-ES">
                <a:solidFill>
                  <a:srgbClr val="070000"/>
                </a:solidFill>
                <a:latin typeface="Arial" charset="0"/>
              </a:rPr>
              <a:t>Por ejemplo una imagen típica de resolución VGA, 640 x 480 píxeles y 256 niveles de gris, requiere 640x480x8=2.457.600 bits (307.200 Bytes).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9459" name="Rectangle 2"/>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9460" name="Rectangle 3"/>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
        <p:nvSpPr>
          <p:cNvPr id="19461" name="Rectangle 4"/>
          <p:cNvSpPr>
            <a:spLocks noChangeArrowheads="1"/>
          </p:cNvSpPr>
          <p:nvPr/>
        </p:nvSpPr>
        <p:spPr bwMode="auto">
          <a:xfrm>
            <a:off x="701675" y="1668463"/>
            <a:ext cx="78359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8775" algn="just">
              <a:buFontTx/>
              <a:buNone/>
            </a:pPr>
            <a:r>
              <a:rPr lang="es-ES">
                <a:solidFill>
                  <a:srgbClr val="070000"/>
                </a:solidFill>
                <a:latin typeface="Arial" charset="0"/>
              </a:rPr>
              <a:t>La imagen digital será una aproximación de la escena. </a:t>
            </a:r>
          </a:p>
          <a:p>
            <a:pPr indent="358775" algn="just">
              <a:buFontTx/>
              <a:buNone/>
            </a:pPr>
            <a:endParaRPr lang="es-ES">
              <a:solidFill>
                <a:srgbClr val="070000"/>
              </a:solidFill>
              <a:latin typeface="Arial" charset="0"/>
            </a:endParaRPr>
          </a:p>
          <a:p>
            <a:pPr indent="358775" algn="just">
              <a:buFontTx/>
              <a:buNone/>
            </a:pPr>
            <a:r>
              <a:rPr lang="es-ES" b="1">
                <a:solidFill>
                  <a:srgbClr val="070000"/>
                </a:solidFill>
                <a:latin typeface="Arial" charset="0"/>
              </a:rPr>
              <a:t>¿Cuántos píxeles y niveles de gris se requieren para tener una buena aproximación?</a:t>
            </a:r>
            <a:r>
              <a:rPr lang="es-ES">
                <a:solidFill>
                  <a:srgbClr val="070000"/>
                </a:solidFill>
                <a:latin typeface="Arial" charset="0"/>
              </a:rPr>
              <a:t> </a:t>
            </a:r>
          </a:p>
          <a:p>
            <a:pPr indent="358775" algn="just">
              <a:buFontTx/>
              <a:buNone/>
            </a:pPr>
            <a:endParaRPr lang="es-ES">
              <a:solidFill>
                <a:srgbClr val="070000"/>
              </a:solidFill>
              <a:latin typeface="Arial" charset="0"/>
            </a:endParaRPr>
          </a:p>
          <a:p>
            <a:pPr indent="358775" algn="just">
              <a:buFontTx/>
              <a:buNone/>
            </a:pPr>
            <a:r>
              <a:rPr lang="es-ES">
                <a:solidFill>
                  <a:srgbClr val="070000"/>
                </a:solidFill>
                <a:latin typeface="Arial" charset="0"/>
              </a:rPr>
              <a:t>Cuanto mayor sean, más se aproximará la imagen digital a la escena original. Sin embargo, es evidente que un incremento en el tamaño o en los niveles de gris incrementa espectacularmente las necesidades almacenamiento y de procesamiento.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C:\Users\Eusebio\Documents\vision\LIBRO\imgLibro\2imagenDigital\lataCocaCol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0484" name="Rectangle 3"/>
          <p:cNvSpPr>
            <a:spLocks noGrp="1" noChangeArrowheads="1"/>
          </p:cNvSpPr>
          <p:nvPr>
            <p:ph type="title"/>
          </p:nvPr>
        </p:nvSpPr>
        <p:spPr>
          <a:xfrm>
            <a:off x="2066925" y="5554663"/>
            <a:ext cx="5313363" cy="460375"/>
          </a:xfrm>
        </p:spPr>
        <p:txBody>
          <a:bodyPr/>
          <a:lstStyle/>
          <a:p>
            <a:pPr eaLnBrk="1" hangingPunct="1"/>
            <a:r>
              <a:rPr lang="en-US" sz="2400" smtClean="0">
                <a:latin typeface="Arial" charset="0"/>
              </a:rPr>
              <a:t>Muestreo: Imagen 640x480 pixeles</a:t>
            </a:r>
          </a:p>
        </p:txBody>
      </p:sp>
      <p:sp>
        <p:nvSpPr>
          <p:cNvPr id="20485" name="Rectangle 4"/>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0486"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C:\Users\Eusebio\Documents\vision\LIBRO\imgLibro\2imagenDigital\cola64x4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4925"/>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1508" name="Rectangle 3"/>
          <p:cNvSpPr>
            <a:spLocks noGrp="1" noChangeArrowheads="1"/>
          </p:cNvSpPr>
          <p:nvPr>
            <p:ph type="title"/>
          </p:nvPr>
        </p:nvSpPr>
        <p:spPr>
          <a:xfrm>
            <a:off x="2066925" y="5554663"/>
            <a:ext cx="5313363" cy="460375"/>
          </a:xfrm>
        </p:spPr>
        <p:txBody>
          <a:bodyPr/>
          <a:lstStyle/>
          <a:p>
            <a:pPr eaLnBrk="1" hangingPunct="1"/>
            <a:r>
              <a:rPr lang="en-US" sz="2400" smtClean="0">
                <a:latin typeface="Arial" charset="0"/>
              </a:rPr>
              <a:t>Muestreo: Imagen 64x48 pixeles</a:t>
            </a:r>
          </a:p>
        </p:txBody>
      </p:sp>
      <p:sp>
        <p:nvSpPr>
          <p:cNvPr id="21509" name="Rectangle 4"/>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1510"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4099" name="Rectangle 2"/>
          <p:cNvSpPr>
            <a:spLocks noGrp="1" noChangeArrowheads="1"/>
          </p:cNvSpPr>
          <p:nvPr>
            <p:ph type="title"/>
          </p:nvPr>
        </p:nvSpPr>
        <p:spPr>
          <a:xfrm>
            <a:off x="777250" y="2214680"/>
            <a:ext cx="8077200" cy="2506663"/>
          </a:xfrm>
        </p:spPr>
        <p:txBody>
          <a:bodyPr/>
          <a:lstStyle/>
          <a:p>
            <a:pPr marL="685800" indent="-685800" eaLnBrk="1" hangingPunct="1"/>
            <a:r>
              <a:rPr lang="en-US" sz="2400" dirty="0" smtClean="0">
                <a:latin typeface="Arial" charset="0"/>
              </a:rPr>
              <a:t>	1. </a:t>
            </a:r>
            <a:r>
              <a:rPr lang="en-US" sz="2400" dirty="0" err="1" smtClean="0">
                <a:latin typeface="Arial" charset="0"/>
              </a:rPr>
              <a:t>Introducción</a:t>
            </a:r>
            <a:r>
              <a:rPr lang="en-US" sz="2400" dirty="0" smtClean="0">
                <a:latin typeface="Arial" charset="0"/>
              </a:rPr>
              <a:t/>
            </a:r>
            <a:br>
              <a:rPr lang="en-US" sz="2400" dirty="0" smtClean="0">
                <a:latin typeface="Arial" charset="0"/>
              </a:rPr>
            </a:br>
            <a:r>
              <a:rPr lang="en-US" sz="2400" dirty="0" smtClean="0">
                <a:latin typeface="Arial" charset="0"/>
              </a:rPr>
              <a:t>2. El </a:t>
            </a:r>
            <a:r>
              <a:rPr lang="en-US" sz="2400" dirty="0" err="1" smtClean="0">
                <a:latin typeface="Arial" charset="0"/>
              </a:rPr>
              <a:t>ojo</a:t>
            </a:r>
            <a:r>
              <a:rPr lang="en-US" sz="2400" dirty="0" smtClean="0">
                <a:latin typeface="Arial" charset="0"/>
              </a:rPr>
              <a:t> </a:t>
            </a:r>
            <a:br>
              <a:rPr lang="en-US" sz="2400" dirty="0" smtClean="0">
                <a:latin typeface="Arial" charset="0"/>
              </a:rPr>
            </a:br>
            <a:r>
              <a:rPr lang="en-US" sz="2400" dirty="0" smtClean="0">
                <a:latin typeface="Arial" charset="0"/>
              </a:rPr>
              <a:t>3. </a:t>
            </a:r>
            <a:r>
              <a:rPr lang="en-US" sz="2400" dirty="0" err="1" smtClean="0">
                <a:latin typeface="Arial" charset="0"/>
              </a:rPr>
              <a:t>Formación</a:t>
            </a:r>
            <a:r>
              <a:rPr lang="en-US" sz="2400" dirty="0" smtClean="0">
                <a:latin typeface="Arial" charset="0"/>
              </a:rPr>
              <a:t> de </a:t>
            </a:r>
            <a:r>
              <a:rPr lang="en-US" sz="2400" dirty="0" err="1" smtClean="0">
                <a:latin typeface="Arial" charset="0"/>
              </a:rPr>
              <a:t>imágenes</a:t>
            </a:r>
            <a:r>
              <a:rPr lang="en-US" sz="2400" dirty="0" smtClean="0">
                <a:latin typeface="Arial" charset="0"/>
              </a:rPr>
              <a:t> </a:t>
            </a:r>
            <a:br>
              <a:rPr lang="en-US" sz="2400" dirty="0" smtClean="0">
                <a:latin typeface="Arial" charset="0"/>
              </a:rPr>
            </a:br>
            <a:r>
              <a:rPr lang="en-US" sz="2400" dirty="0" smtClean="0">
                <a:latin typeface="Arial" charset="0"/>
              </a:rPr>
              <a:t>4. </a:t>
            </a:r>
            <a:r>
              <a:rPr lang="en-US" sz="2400" dirty="0" err="1" smtClean="0">
                <a:latin typeface="Arial" charset="0"/>
              </a:rPr>
              <a:t>Representación</a:t>
            </a:r>
            <a:r>
              <a:rPr lang="en-US" sz="2400" dirty="0" smtClean="0">
                <a:latin typeface="Arial" charset="0"/>
              </a:rPr>
              <a:t> Digital de </a:t>
            </a:r>
            <a:r>
              <a:rPr lang="en-US" sz="2400" dirty="0" err="1" smtClean="0">
                <a:latin typeface="Arial" charset="0"/>
              </a:rPr>
              <a:t>una</a:t>
            </a:r>
            <a:r>
              <a:rPr lang="en-US" sz="2400" dirty="0" smtClean="0">
                <a:latin typeface="Arial" charset="0"/>
              </a:rPr>
              <a:t> </a:t>
            </a:r>
            <a:r>
              <a:rPr lang="en-US" sz="2400" dirty="0" err="1" smtClean="0">
                <a:latin typeface="Arial" charset="0"/>
              </a:rPr>
              <a:t>Imagen</a:t>
            </a:r>
            <a:r>
              <a:rPr lang="en-US" sz="2400" dirty="0" smtClean="0">
                <a:latin typeface="Arial" charset="0"/>
              </a:rPr>
              <a:t/>
            </a:r>
            <a:br>
              <a:rPr lang="en-US" sz="2400" dirty="0" smtClean="0">
                <a:latin typeface="Arial" charset="0"/>
              </a:rPr>
            </a:br>
            <a:r>
              <a:rPr lang="en-US" sz="2400" dirty="0" smtClean="0">
                <a:latin typeface="Arial" charset="0"/>
              </a:rPr>
              <a:t>5. </a:t>
            </a:r>
            <a:r>
              <a:rPr lang="en-US" sz="2400" dirty="0" err="1" smtClean="0">
                <a:latin typeface="Arial" charset="0"/>
              </a:rPr>
              <a:t>Características</a:t>
            </a:r>
            <a:r>
              <a:rPr lang="en-US" sz="2400" dirty="0" smtClean="0">
                <a:latin typeface="Arial" charset="0"/>
              </a:rPr>
              <a:t> de </a:t>
            </a:r>
            <a:r>
              <a:rPr lang="en-US" sz="2400" dirty="0" err="1">
                <a:latin typeface="Arial" charset="0"/>
              </a:rPr>
              <a:t>una</a:t>
            </a:r>
            <a:r>
              <a:rPr lang="en-US" sz="2400" dirty="0">
                <a:latin typeface="Arial" charset="0"/>
              </a:rPr>
              <a:t> </a:t>
            </a:r>
            <a:r>
              <a:rPr lang="en-US" sz="2400" dirty="0" err="1">
                <a:latin typeface="Arial" charset="0"/>
              </a:rPr>
              <a:t>Imagen</a:t>
            </a:r>
            <a:r>
              <a:rPr lang="en-US" sz="2400" dirty="0">
                <a:latin typeface="Arial" charset="0"/>
              </a:rPr>
              <a:t> </a:t>
            </a:r>
            <a:br>
              <a:rPr lang="en-US" sz="2400" dirty="0">
                <a:latin typeface="Arial" charset="0"/>
              </a:rPr>
            </a:br>
            <a:r>
              <a:rPr lang="en-US" sz="2400" dirty="0" smtClean="0">
                <a:latin typeface="Arial" charset="0"/>
              </a:rPr>
              <a:t>6. </a:t>
            </a:r>
            <a:r>
              <a:rPr lang="es-ES_tradnl" sz="2400" dirty="0" smtClean="0">
                <a:latin typeface="Arial" charset="0"/>
              </a:rPr>
              <a:t>El </a:t>
            </a:r>
            <a:r>
              <a:rPr lang="en-US" sz="2400" dirty="0" err="1" smtClean="0">
                <a:latin typeface="Arial" charset="0"/>
              </a:rPr>
              <a:t>histograma</a:t>
            </a:r>
            <a:r>
              <a:rPr lang="en-US" sz="2400" dirty="0" smtClean="0">
                <a:latin typeface="Arial" charset="0"/>
              </a:rPr>
              <a:t>. </a:t>
            </a:r>
            <a:r>
              <a:rPr lang="en-US" sz="2400" dirty="0" err="1" smtClean="0">
                <a:latin typeface="Arial" charset="0"/>
              </a:rPr>
              <a:t>Mejora</a:t>
            </a:r>
            <a:r>
              <a:rPr lang="en-US" sz="2400" dirty="0" smtClean="0">
                <a:latin typeface="Arial" charset="0"/>
              </a:rPr>
              <a:t> de la </a:t>
            </a:r>
            <a:r>
              <a:rPr lang="en-US" sz="2400" dirty="0" err="1">
                <a:latin typeface="Arial" charset="0"/>
              </a:rPr>
              <a:t>I</a:t>
            </a:r>
            <a:r>
              <a:rPr lang="en-US" sz="2400" dirty="0" err="1" smtClean="0">
                <a:latin typeface="Arial" charset="0"/>
              </a:rPr>
              <a:t>magen</a:t>
            </a:r>
            <a:r>
              <a:rPr lang="en-US" sz="2400" dirty="0">
                <a:latin typeface="Arial" charset="0"/>
              </a:rPr>
              <a:t/>
            </a:r>
            <a:br>
              <a:rPr lang="en-US" sz="2400" dirty="0">
                <a:latin typeface="Arial" charset="0"/>
              </a:rPr>
            </a:br>
            <a:r>
              <a:rPr lang="en-US" sz="2400" dirty="0" smtClean="0">
                <a:latin typeface="Arial" charset="0"/>
              </a:rPr>
              <a:t>7. </a:t>
            </a:r>
            <a:r>
              <a:rPr lang="en-US" sz="2400" dirty="0" err="1" smtClean="0">
                <a:latin typeface="Arial" charset="0"/>
              </a:rPr>
              <a:t>Funciones</a:t>
            </a:r>
            <a:r>
              <a:rPr lang="en-US" sz="2400" dirty="0" smtClean="0">
                <a:latin typeface="Arial" charset="0"/>
              </a:rPr>
              <a:t> de MATLAB </a:t>
            </a:r>
            <a:r>
              <a:rPr lang="en-US" sz="2400" dirty="0" err="1" smtClean="0">
                <a:latin typeface="Arial" charset="0"/>
              </a:rPr>
              <a:t>básicas</a:t>
            </a:r>
            <a:r>
              <a:rPr lang="en-US" sz="2400" dirty="0" smtClean="0">
                <a:latin typeface="Arial" charset="0"/>
              </a:rPr>
              <a:t/>
            </a:r>
            <a:br>
              <a:rPr lang="en-US" sz="2400" dirty="0" smtClean="0">
                <a:latin typeface="Arial" charset="0"/>
              </a:rPr>
            </a:br>
            <a:r>
              <a:rPr lang="en-US" sz="2400" dirty="0" smtClean="0">
                <a:latin typeface="Arial" charset="0"/>
              </a:rPr>
              <a:t>8. </a:t>
            </a:r>
            <a:r>
              <a:rPr lang="en-US" sz="2400" dirty="0" err="1" smtClean="0">
                <a:latin typeface="Arial" charset="0"/>
              </a:rPr>
              <a:t>Conclusiones</a:t>
            </a:r>
            <a:r>
              <a:rPr lang="en-US" sz="2400" dirty="0" smtClean="0">
                <a:latin typeface="Arial" charset="0"/>
              </a:rPr>
              <a:t> </a:t>
            </a:r>
          </a:p>
        </p:txBody>
      </p:sp>
      <p:sp>
        <p:nvSpPr>
          <p:cNvPr id="4100"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La Imagen Digital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Eusebio\Documents\vision\LIBRO\imgLibro\2imagenDigital\cola32x2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4288"/>
            <a:ext cx="485775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2532" name="Rectangle 3"/>
          <p:cNvSpPr>
            <a:spLocks noGrp="1" noChangeArrowheads="1"/>
          </p:cNvSpPr>
          <p:nvPr>
            <p:ph type="title"/>
          </p:nvPr>
        </p:nvSpPr>
        <p:spPr>
          <a:xfrm>
            <a:off x="2066925" y="5554663"/>
            <a:ext cx="5313363" cy="460375"/>
          </a:xfrm>
        </p:spPr>
        <p:txBody>
          <a:bodyPr/>
          <a:lstStyle/>
          <a:p>
            <a:pPr eaLnBrk="1" hangingPunct="1"/>
            <a:r>
              <a:rPr lang="en-US" sz="2400" smtClean="0">
                <a:latin typeface="Arial" charset="0"/>
              </a:rPr>
              <a:t>Muestreo: Imagen 32x24 pixeles</a:t>
            </a:r>
          </a:p>
        </p:txBody>
      </p:sp>
      <p:sp>
        <p:nvSpPr>
          <p:cNvPr id="22533" name="Rectangle 4"/>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2534"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Eusebio\Documents\vision\LIBRO\imgLibro\2imagenDigital\cola16x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3556" name="Rectangle 3"/>
          <p:cNvSpPr>
            <a:spLocks noGrp="1" noChangeArrowheads="1"/>
          </p:cNvSpPr>
          <p:nvPr>
            <p:ph type="title"/>
          </p:nvPr>
        </p:nvSpPr>
        <p:spPr>
          <a:xfrm>
            <a:off x="2066925" y="5554663"/>
            <a:ext cx="5313363" cy="460375"/>
          </a:xfrm>
        </p:spPr>
        <p:txBody>
          <a:bodyPr/>
          <a:lstStyle/>
          <a:p>
            <a:pPr eaLnBrk="1" hangingPunct="1"/>
            <a:r>
              <a:rPr lang="en-US" sz="2400" smtClean="0">
                <a:latin typeface="Arial" charset="0"/>
              </a:rPr>
              <a:t>Muestreo: Imagen 16x12 pixeles</a:t>
            </a:r>
          </a:p>
        </p:txBody>
      </p:sp>
      <p:sp>
        <p:nvSpPr>
          <p:cNvPr id="23557" name="Rectangle 4"/>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3558"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C:\Users\Eusebio\Documents\vision\LIBRO\imgLibro\2imagenDigital\lataCocaCol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4580"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4581" name="Rectangle 6"/>
          <p:cNvSpPr>
            <a:spLocks noChangeArrowheads="1"/>
          </p:cNvSpPr>
          <p:nvPr/>
        </p:nvSpPr>
        <p:spPr bwMode="auto">
          <a:xfrm>
            <a:off x="2066925" y="5554663"/>
            <a:ext cx="6299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b="1">
                <a:solidFill>
                  <a:srgbClr val="000000"/>
                </a:solidFill>
                <a:latin typeface="Arial" charset="0"/>
              </a:rPr>
              <a:t>Digitalización: 256 niveles de gris</a:t>
            </a:r>
          </a:p>
        </p:txBody>
      </p:sp>
      <p:sp>
        <p:nvSpPr>
          <p:cNvPr id="24582"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usebio\Documents\vision\LIBRO\imgLibro\2imagenDigital\cola_16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463"/>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5604"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5605" name="Rectangle 6"/>
          <p:cNvSpPr>
            <a:spLocks noChangeArrowheads="1"/>
          </p:cNvSpPr>
          <p:nvPr/>
        </p:nvSpPr>
        <p:spPr bwMode="auto">
          <a:xfrm>
            <a:off x="2066925" y="5554663"/>
            <a:ext cx="6299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b="1">
                <a:solidFill>
                  <a:srgbClr val="000000"/>
                </a:solidFill>
                <a:latin typeface="Arial" charset="0"/>
              </a:rPr>
              <a:t>Digitalización: 16 niveles de gris</a:t>
            </a:r>
          </a:p>
        </p:txBody>
      </p:sp>
      <p:sp>
        <p:nvSpPr>
          <p:cNvPr id="25606"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Eusebio\Documents\vision\LIBRO\imgLibro\2imagenDigital\cola_8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6628"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6629" name="Rectangle 6"/>
          <p:cNvSpPr>
            <a:spLocks noChangeArrowheads="1"/>
          </p:cNvSpPr>
          <p:nvPr/>
        </p:nvSpPr>
        <p:spPr bwMode="auto">
          <a:xfrm>
            <a:off x="2066925" y="5554663"/>
            <a:ext cx="6299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b="1">
                <a:solidFill>
                  <a:srgbClr val="000000"/>
                </a:solidFill>
                <a:latin typeface="Arial" charset="0"/>
              </a:rPr>
              <a:t>Digitalización: 8 niveles de gris</a:t>
            </a:r>
          </a:p>
        </p:txBody>
      </p:sp>
      <p:sp>
        <p:nvSpPr>
          <p:cNvPr id="26630"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Eusebio\Documents\vision\LIBRO\imgLibro\2imagenDigital\cola_4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381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7652"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7653" name="Rectangle 6"/>
          <p:cNvSpPr>
            <a:spLocks noChangeArrowheads="1"/>
          </p:cNvSpPr>
          <p:nvPr/>
        </p:nvSpPr>
        <p:spPr bwMode="auto">
          <a:xfrm>
            <a:off x="2066925" y="5554663"/>
            <a:ext cx="6299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b="1">
                <a:solidFill>
                  <a:srgbClr val="000000"/>
                </a:solidFill>
                <a:latin typeface="Arial" charset="0"/>
              </a:rPr>
              <a:t>Digitalización: 4 niveles de gris</a:t>
            </a:r>
          </a:p>
        </p:txBody>
      </p:sp>
      <p:sp>
        <p:nvSpPr>
          <p:cNvPr id="27654"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Eusebio\Documents\vision\LIBRO\imgLibro\2imagenDigital\cola_2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3175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8676" name="Rectangle 3"/>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8677" name="Rectangle 6"/>
          <p:cNvSpPr>
            <a:spLocks noChangeArrowheads="1"/>
          </p:cNvSpPr>
          <p:nvPr/>
        </p:nvSpPr>
        <p:spPr bwMode="auto">
          <a:xfrm>
            <a:off x="2066925" y="5554663"/>
            <a:ext cx="6299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b="1">
                <a:solidFill>
                  <a:srgbClr val="000000"/>
                </a:solidFill>
                <a:latin typeface="Arial" charset="0"/>
              </a:rPr>
              <a:t>Digitalización: 2 niveles de gris</a:t>
            </a:r>
          </a:p>
        </p:txBody>
      </p:sp>
      <p:sp>
        <p:nvSpPr>
          <p:cNvPr id="28678"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a:solidFill>
                  <a:srgbClr val="000000"/>
                </a:solidFill>
                <a:latin typeface="Arial" charset="0"/>
              </a:rPr>
              <a:t>4. Representación Digital de una Imagen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5123" name="Rectangle 3"/>
          <p:cNvSpPr>
            <a:spLocks noGrp="1" noChangeArrowheads="1"/>
          </p:cNvSpPr>
          <p:nvPr>
            <p:ph type="title"/>
          </p:nvPr>
        </p:nvSpPr>
        <p:spPr/>
        <p:txBody>
          <a:bodyPr/>
          <a:lstStyle/>
          <a:p>
            <a:pPr eaLnBrk="1" hangingPunct="1"/>
            <a:r>
              <a:rPr lang="en-US" sz="2800" dirty="0" smtClean="0">
                <a:latin typeface="Arial" charset="0"/>
              </a:rPr>
              <a:t>5. </a:t>
            </a:r>
            <a:r>
              <a:rPr lang="en-US" sz="2800" dirty="0" err="1" smtClean="0">
                <a:latin typeface="Arial" charset="0"/>
              </a:rPr>
              <a:t>Características</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br>
              <a:rPr lang="en-US" sz="2800" dirty="0" smtClean="0">
                <a:latin typeface="Arial" charset="0"/>
              </a:rPr>
            </a:br>
            <a:r>
              <a:rPr lang="en-US" sz="2800" dirty="0">
                <a:latin typeface="Arial" charset="0"/>
              </a:rPr>
              <a:t> </a:t>
            </a:r>
            <a:r>
              <a:rPr lang="en-US" sz="2800" dirty="0" smtClean="0">
                <a:latin typeface="Arial" charset="0"/>
              </a:rPr>
              <a:t>   </a:t>
            </a:r>
            <a:r>
              <a:rPr lang="en-US" sz="2800" dirty="0" err="1" smtClean="0">
                <a:latin typeface="Arial" charset="0"/>
              </a:rPr>
              <a:t>Contraste</a:t>
            </a:r>
            <a:r>
              <a:rPr lang="en-US" sz="2800" dirty="0" smtClean="0">
                <a:latin typeface="Arial" charset="0"/>
              </a:rPr>
              <a:t> </a:t>
            </a:r>
          </a:p>
        </p:txBody>
      </p:sp>
      <mc:AlternateContent xmlns:mc="http://schemas.openxmlformats.org/markup-compatibility/2006" xmlns:a14="http://schemas.microsoft.com/office/drawing/2010/main">
        <mc:Choice Requires="a14">
          <p:sp>
            <p:nvSpPr>
              <p:cNvPr id="5124" name="Rectangle 4" descr="Rectangle: Click to edit Master text styles&#10;Second level&#10;Third level&#10;Fourth level&#10;Fifth level"/>
              <p:cNvSpPr>
                <a:spLocks noGrp="1" noChangeArrowheads="1"/>
              </p:cNvSpPr>
              <p:nvPr>
                <p:ph type="body" idx="1"/>
              </p:nvPr>
            </p:nvSpPr>
            <p:spPr>
              <a:xfrm>
                <a:off x="322263" y="1303338"/>
                <a:ext cx="8482012" cy="3733800"/>
              </a:xfrm>
            </p:spPr>
            <p:txBody>
              <a:bodyPr/>
              <a:lstStyle/>
              <a:p>
                <a:pPr eaLnBrk="1" hangingPunct="1"/>
                <a:r>
                  <a:rPr lang="es-ES" sz="2400" dirty="0" smtClean="0">
                    <a:solidFill>
                      <a:srgbClr val="070000"/>
                    </a:solidFill>
                    <a:latin typeface="Arial" charset="0"/>
                  </a:rPr>
                  <a:t>Un término usado muy a menudo en la descripción de una imagen de cualquier clase es el </a:t>
                </a:r>
                <a:r>
                  <a:rPr lang="es-ES" sz="2400" b="1" dirty="0" smtClean="0">
                    <a:solidFill>
                      <a:srgbClr val="070000"/>
                    </a:solidFill>
                    <a:latin typeface="Arial" charset="0"/>
                  </a:rPr>
                  <a:t>contraste</a:t>
                </a:r>
                <a:r>
                  <a:rPr lang="es-ES" sz="2400" dirty="0" smtClean="0">
                    <a:solidFill>
                      <a:srgbClr val="070000"/>
                    </a:solidFill>
                    <a:latin typeface="Arial" charset="0"/>
                  </a:rPr>
                  <a:t> que hace referencia a la relación que existe entre las zonas claras y oscuras de la imagen. </a:t>
                </a:r>
              </a:p>
              <a:p>
                <a:pPr eaLnBrk="1" hangingPunct="1"/>
                <a:r>
                  <a:rPr lang="es-ES_tradnl" sz="2400" dirty="0" smtClean="0">
                    <a:solidFill>
                      <a:srgbClr val="070000"/>
                    </a:solidFill>
                    <a:latin typeface="Arial" charset="0"/>
                  </a:rPr>
                  <a:t>Si </a:t>
                </a:r>
                <a:r>
                  <a:rPr lang="es-ES" sz="2400" dirty="0" smtClean="0">
                    <a:solidFill>
                      <a:srgbClr val="070000"/>
                    </a:solidFill>
                    <a:latin typeface="Arial" pitchFamily="34" charset="0"/>
                    <a:ea typeface="Times New Roman" pitchFamily="18" charset="0"/>
                    <a:cs typeface="Arial" pitchFamily="34" charset="0"/>
                  </a:rPr>
                  <a:t>µ es la media de los niveles de gris normalizados  de la imagen </a:t>
                </a:r>
                <a14:m>
                  <m:oMath xmlns:m="http://schemas.openxmlformats.org/officeDocument/2006/math">
                    <m:r>
                      <a:rPr lang="es-ES" sz="2400" i="1">
                        <a:latin typeface="Cambria Math"/>
                      </a:rPr>
                      <m:t>0≤</m:t>
                    </m:r>
                    <m:sSub>
                      <m:sSubPr>
                        <m:ctrlPr>
                          <a:rPr lang="es-ES" sz="2400" i="1">
                            <a:latin typeface="Cambria Math"/>
                          </a:rPr>
                        </m:ctrlPr>
                      </m:sSubPr>
                      <m:e>
                        <m:r>
                          <a:rPr lang="es-ES" sz="2400" i="1">
                            <a:latin typeface="Cambria Math"/>
                          </a:rPr>
                          <m:t>𝐼</m:t>
                        </m:r>
                      </m:e>
                      <m:sub>
                        <m:r>
                          <a:rPr lang="es-ES" sz="2400" i="1">
                            <a:latin typeface="Cambria Math"/>
                          </a:rPr>
                          <m:t>𝑛</m:t>
                        </m:r>
                      </m:sub>
                    </m:sSub>
                    <m:d>
                      <m:dPr>
                        <m:ctrlPr>
                          <a:rPr lang="es-ES" sz="2400" i="1">
                            <a:latin typeface="Cambria Math"/>
                          </a:rPr>
                        </m:ctrlPr>
                      </m:dPr>
                      <m:e>
                        <m:r>
                          <a:rPr lang="es-ES" sz="2400" i="1">
                            <a:latin typeface="Cambria Math"/>
                          </a:rPr>
                          <m:t>𝑥</m:t>
                        </m:r>
                        <m:r>
                          <a:rPr lang="es-ES" sz="2400" i="1">
                            <a:latin typeface="Cambria Math"/>
                          </a:rPr>
                          <m:t>,</m:t>
                        </m:r>
                        <m:r>
                          <a:rPr lang="es-ES" sz="2400" i="1">
                            <a:latin typeface="Cambria Math"/>
                          </a:rPr>
                          <m:t>𝑦</m:t>
                        </m:r>
                      </m:e>
                    </m:d>
                    <m:r>
                      <a:rPr lang="es-ES" sz="2400" i="1">
                        <a:latin typeface="Cambria Math"/>
                      </a:rPr>
                      <m:t>≤1 </m:t>
                    </m:r>
                  </m:oMath>
                </a14:m>
                <a:r>
                  <a:rPr lang="es-ES" sz="2400" dirty="0" smtClean="0">
                    <a:solidFill>
                      <a:srgbClr val="070000"/>
                    </a:solidFill>
                    <a:latin typeface="Arial" pitchFamily="34" charset="0"/>
                    <a:ea typeface="Times New Roman" pitchFamily="18" charset="0"/>
                    <a:cs typeface="Arial" pitchFamily="34" charset="0"/>
                  </a:rPr>
                  <a:t>: </a:t>
                </a:r>
              </a:p>
              <a:p>
                <a:pPr eaLnBrk="1" hangingPunct="1"/>
                <a:endParaRPr lang="es-ES_tradnl" sz="2400" dirty="0">
                  <a:solidFill>
                    <a:srgbClr val="070000"/>
                  </a:solidFill>
                  <a:latin typeface="Arial" pitchFamily="34" charset="0"/>
                  <a:cs typeface="Arial" pitchFamily="34" charset="0"/>
                </a:endParaRPr>
              </a:p>
              <a:p>
                <a:pPr marL="0" indent="0" eaLnBrk="1" hangingPunct="1">
                  <a:buNone/>
                </a:pPr>
                <a:r>
                  <a:rPr lang="es-ES_tradnl" sz="2400" dirty="0">
                    <a:solidFill>
                      <a:srgbClr val="070000"/>
                    </a:solidFill>
                    <a:latin typeface="Arial" pitchFamily="34" charset="0"/>
                    <a:cs typeface="Arial" pitchFamily="34" charset="0"/>
                  </a:rPr>
                  <a:t> </a:t>
                </a:r>
                <a:r>
                  <a:rPr lang="es-ES_tradnl" sz="2400" dirty="0" smtClean="0">
                    <a:solidFill>
                      <a:srgbClr val="070000"/>
                    </a:solidFill>
                    <a:latin typeface="Arial" pitchFamily="34" charset="0"/>
                    <a:cs typeface="Arial" pitchFamily="34" charset="0"/>
                  </a:rPr>
                  <a:t>  entonces el contraste vendrá dado por:</a:t>
                </a:r>
                <a:endParaRPr lang="es-ES" sz="2400" dirty="0" smtClean="0">
                  <a:solidFill>
                    <a:srgbClr val="070000"/>
                  </a:solidFill>
                  <a:latin typeface="Arial" charset="0"/>
                </a:endParaRPr>
              </a:p>
            </p:txBody>
          </p:sp>
        </mc:Choice>
        <mc:Fallback xmlns="">
          <p:sp>
            <p:nvSpPr>
              <p:cNvPr id="5124" name="Rectangle 4"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xfrm>
                <a:off x="322263" y="1303338"/>
                <a:ext cx="8482012" cy="3733800"/>
              </a:xfrm>
              <a:blipFill rotWithShape="1">
                <a:blip r:embed="rId2"/>
                <a:stretch>
                  <a:fillRect l="-1006" t="-1144" r="-14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446940" y="3816936"/>
                <a:ext cx="3724161" cy="624082"/>
              </a:xfrm>
              <a:prstGeom prst="rect">
                <a:avLst/>
              </a:prstGeom>
            </p:spPr>
            <p:txBody>
              <a:bodyPr wrap="none">
                <a:spAutoFit/>
              </a:bodyPr>
              <a:lstStyle/>
              <a:p>
                <a14:m>
                  <m:oMath xmlns:m="http://schemas.openxmlformats.org/officeDocument/2006/math">
                    <m:r>
                      <a:rPr lang="es-ES" i="1">
                        <a:latin typeface="Cambria Math"/>
                      </a:rPr>
                      <m:t> </m:t>
                    </m:r>
                    <m:r>
                      <a:rPr lang="es-ES" i="1">
                        <a:latin typeface="Cambria Math"/>
                      </a:rPr>
                      <m:t>𝜇</m:t>
                    </m:r>
                    <m:r>
                      <a:rPr lang="es-ES" i="1">
                        <a:latin typeface="Cambria Math"/>
                      </a:rPr>
                      <m:t>=</m:t>
                    </m:r>
                    <m:f>
                      <m:fPr>
                        <m:ctrlPr>
                          <a:rPr lang="es-ES" i="1">
                            <a:latin typeface="Cambria Math"/>
                          </a:rPr>
                        </m:ctrlPr>
                      </m:fPr>
                      <m:num>
                        <m:r>
                          <a:rPr lang="es-ES" i="1">
                            <a:latin typeface="Cambria Math"/>
                          </a:rPr>
                          <m:t>1</m:t>
                        </m:r>
                      </m:num>
                      <m:den>
                        <m:r>
                          <a:rPr lang="es-ES" i="1">
                            <a:latin typeface="Cambria Math"/>
                          </a:rPr>
                          <m:t>𝑀</m:t>
                        </m:r>
                        <m:r>
                          <a:rPr lang="es-ES" i="1">
                            <a:latin typeface="Cambria Math"/>
                          </a:rPr>
                          <m:t>∙</m:t>
                        </m:r>
                        <m:r>
                          <a:rPr lang="es-ES" i="1">
                            <a:latin typeface="Cambria Math"/>
                          </a:rPr>
                          <m:t>𝑁</m:t>
                        </m:r>
                      </m:den>
                    </m:f>
                    <m:nary>
                      <m:naryPr>
                        <m:chr m:val="∑"/>
                        <m:limLoc m:val="undOvr"/>
                        <m:ctrlPr>
                          <a:rPr lang="es-ES" i="1">
                            <a:latin typeface="Cambria Math"/>
                          </a:rPr>
                        </m:ctrlPr>
                      </m:naryPr>
                      <m:sub>
                        <m:r>
                          <a:rPr lang="es-ES" i="1">
                            <a:latin typeface="Cambria Math"/>
                          </a:rPr>
                          <m:t>𝑥</m:t>
                        </m:r>
                        <m:r>
                          <a:rPr lang="es-ES" i="1">
                            <a:latin typeface="Cambria Math"/>
                          </a:rPr>
                          <m:t>=1</m:t>
                        </m:r>
                      </m:sub>
                      <m:sup>
                        <m:r>
                          <a:rPr lang="es-ES" i="1">
                            <a:latin typeface="Cambria Math"/>
                          </a:rPr>
                          <m:t>𝑀</m:t>
                        </m:r>
                      </m:sup>
                      <m:e>
                        <m:nary>
                          <m:naryPr>
                            <m:chr m:val="∑"/>
                            <m:limLoc m:val="undOvr"/>
                            <m:ctrlPr>
                              <a:rPr lang="es-ES" i="1">
                                <a:latin typeface="Cambria Math"/>
                              </a:rPr>
                            </m:ctrlPr>
                          </m:naryPr>
                          <m:sub>
                            <m:r>
                              <a:rPr lang="es-ES" i="1">
                                <a:latin typeface="Cambria Math"/>
                              </a:rPr>
                              <m:t>𝑦</m:t>
                            </m:r>
                            <m:r>
                              <a:rPr lang="es-ES" i="1">
                                <a:latin typeface="Cambria Math"/>
                              </a:rPr>
                              <m:t>=1</m:t>
                            </m:r>
                          </m:sub>
                          <m:sup>
                            <m:r>
                              <a:rPr lang="es-ES" i="1">
                                <a:latin typeface="Cambria Math"/>
                              </a:rPr>
                              <m:t>𝑁</m:t>
                            </m:r>
                          </m:sup>
                          <m:e>
                            <m:sSub>
                              <m:sSubPr>
                                <m:ctrlPr>
                                  <a:rPr lang="es-ES" i="1">
                                    <a:latin typeface="Cambria Math"/>
                                  </a:rPr>
                                </m:ctrlPr>
                              </m:sSubPr>
                              <m:e>
                                <m:r>
                                  <a:rPr lang="es-ES" i="1">
                                    <a:latin typeface="Cambria Math"/>
                                  </a:rPr>
                                  <m:t>𝐼</m:t>
                                </m:r>
                              </m:e>
                              <m:sub>
                                <m:r>
                                  <a:rPr lang="es-ES" i="1">
                                    <a:latin typeface="Cambria Math"/>
                                  </a:rPr>
                                  <m:t>𝑛</m:t>
                                </m:r>
                              </m:sub>
                            </m:sSub>
                            <m:d>
                              <m:dPr>
                                <m:ctrlPr>
                                  <a:rPr lang="es-ES" i="1">
                                    <a:latin typeface="Cambria Math"/>
                                  </a:rPr>
                                </m:ctrlPr>
                              </m:dPr>
                              <m:e>
                                <m:r>
                                  <a:rPr lang="es-ES" i="1">
                                    <a:latin typeface="Cambria Math"/>
                                  </a:rPr>
                                  <m:t>𝑥</m:t>
                                </m:r>
                                <m:r>
                                  <a:rPr lang="es-ES" i="1">
                                    <a:latin typeface="Cambria Math"/>
                                  </a:rPr>
                                  <m:t>,</m:t>
                                </m:r>
                                <m:r>
                                  <a:rPr lang="es-ES" i="1">
                                    <a:latin typeface="Cambria Math"/>
                                  </a:rPr>
                                  <m:t>𝑦</m:t>
                                </m:r>
                              </m:e>
                            </m:d>
                          </m:e>
                        </m:nary>
                      </m:e>
                    </m:nary>
                  </m:oMath>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2446940" y="3816936"/>
                <a:ext cx="3724161" cy="62408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915675" y="4946900"/>
                <a:ext cx="5817165" cy="843885"/>
              </a:xfrm>
              <a:prstGeom prst="rect">
                <a:avLst/>
              </a:prstGeom>
            </p:spPr>
            <p:txBody>
              <a:bodyPr wrap="square">
                <a:spAutoFit/>
              </a:bodyPr>
              <a:lstStyle/>
              <a:p>
                <a14:m>
                  <m:oMath xmlns:m="http://schemas.openxmlformats.org/officeDocument/2006/math">
                    <m:r>
                      <a:rPr lang="es-ES" i="1">
                        <a:latin typeface="Cambria Math"/>
                      </a:rPr>
                      <m:t> </m:t>
                    </m:r>
                    <m:r>
                      <a:rPr lang="es-ES" i="1">
                        <a:latin typeface="Cambria Math"/>
                      </a:rPr>
                      <m:t>𝐶</m:t>
                    </m:r>
                    <m:r>
                      <a:rPr lang="es-ES" i="1">
                        <a:latin typeface="Cambria Math"/>
                      </a:rPr>
                      <m:t>=</m:t>
                    </m:r>
                    <m:rad>
                      <m:radPr>
                        <m:degHide m:val="on"/>
                        <m:ctrlPr>
                          <a:rPr lang="es-ES" i="1">
                            <a:latin typeface="Cambria Math"/>
                          </a:rPr>
                        </m:ctrlPr>
                      </m:radPr>
                      <m:deg/>
                      <m:e>
                        <m:f>
                          <m:fPr>
                            <m:ctrlPr>
                              <a:rPr lang="es-ES" i="1">
                                <a:latin typeface="Cambria Math"/>
                              </a:rPr>
                            </m:ctrlPr>
                          </m:fPr>
                          <m:num>
                            <m:r>
                              <a:rPr lang="es-ES" i="1">
                                <a:latin typeface="Cambria Math"/>
                              </a:rPr>
                              <m:t>1</m:t>
                            </m:r>
                          </m:num>
                          <m:den>
                            <m:r>
                              <a:rPr lang="es-ES" i="1">
                                <a:latin typeface="Cambria Math"/>
                              </a:rPr>
                              <m:t>𝑀</m:t>
                            </m:r>
                            <m:r>
                              <a:rPr lang="es-ES" i="1">
                                <a:latin typeface="Cambria Math"/>
                              </a:rPr>
                              <m:t>⋅</m:t>
                            </m:r>
                            <m:r>
                              <a:rPr lang="es-ES" i="1">
                                <a:latin typeface="Cambria Math"/>
                              </a:rPr>
                              <m:t>𝑁</m:t>
                            </m:r>
                          </m:den>
                        </m:f>
                        <m:nary>
                          <m:naryPr>
                            <m:chr m:val="∑"/>
                            <m:limLoc m:val="undOvr"/>
                            <m:ctrlPr>
                              <a:rPr lang="es-ES" i="1">
                                <a:latin typeface="Cambria Math"/>
                              </a:rPr>
                            </m:ctrlPr>
                          </m:naryPr>
                          <m:sub>
                            <m:r>
                              <a:rPr lang="es-ES" i="1">
                                <a:latin typeface="Cambria Math"/>
                              </a:rPr>
                              <m:t>𝑥</m:t>
                            </m:r>
                            <m:r>
                              <a:rPr lang="es-ES" i="1">
                                <a:latin typeface="Cambria Math"/>
                              </a:rPr>
                              <m:t>=1</m:t>
                            </m:r>
                          </m:sub>
                          <m:sup>
                            <m:r>
                              <a:rPr lang="es-ES" i="1">
                                <a:latin typeface="Cambria Math"/>
                              </a:rPr>
                              <m:t>𝑀</m:t>
                            </m:r>
                          </m:sup>
                          <m:e>
                            <m:nary>
                              <m:naryPr>
                                <m:chr m:val="∑"/>
                                <m:limLoc m:val="undOvr"/>
                                <m:ctrlPr>
                                  <a:rPr lang="es-ES" i="1">
                                    <a:latin typeface="Cambria Math"/>
                                  </a:rPr>
                                </m:ctrlPr>
                              </m:naryPr>
                              <m:sub>
                                <m:r>
                                  <a:rPr lang="es-ES" i="1">
                                    <a:latin typeface="Cambria Math"/>
                                  </a:rPr>
                                  <m:t>𝑦</m:t>
                                </m:r>
                                <m:r>
                                  <a:rPr lang="es-ES" i="1">
                                    <a:latin typeface="Cambria Math"/>
                                  </a:rPr>
                                  <m:t>=1</m:t>
                                </m:r>
                              </m:sub>
                              <m:sup>
                                <m:r>
                                  <a:rPr lang="es-ES" i="1">
                                    <a:latin typeface="Cambria Math"/>
                                  </a:rPr>
                                  <m:t>𝑁</m:t>
                                </m:r>
                              </m:sup>
                              <m:e>
                                <m:sSup>
                                  <m:sSupPr>
                                    <m:ctrlPr>
                                      <a:rPr lang="es-ES" i="1">
                                        <a:latin typeface="Cambria Math"/>
                                      </a:rPr>
                                    </m:ctrlPr>
                                  </m:sSupPr>
                                  <m:e>
                                    <m:d>
                                      <m:dPr>
                                        <m:ctrlPr>
                                          <a:rPr lang="es-ES" i="1">
                                            <a:latin typeface="Cambria Math"/>
                                          </a:rPr>
                                        </m:ctrlPr>
                                      </m:dPr>
                                      <m:e>
                                        <m:sSub>
                                          <m:sSubPr>
                                            <m:ctrlPr>
                                              <a:rPr lang="es-ES" i="1">
                                                <a:latin typeface="Cambria Math"/>
                                              </a:rPr>
                                            </m:ctrlPr>
                                          </m:sSubPr>
                                          <m:e>
                                            <m:r>
                                              <a:rPr lang="es-ES" i="1">
                                                <a:latin typeface="Cambria Math"/>
                                              </a:rPr>
                                              <m:t>𝐼</m:t>
                                            </m:r>
                                          </m:e>
                                          <m:sub>
                                            <m:r>
                                              <a:rPr lang="es-ES" i="1">
                                                <a:latin typeface="Cambria Math"/>
                                              </a:rPr>
                                              <m:t>𝑛</m:t>
                                            </m:r>
                                          </m:sub>
                                        </m:sSub>
                                        <m:d>
                                          <m:dPr>
                                            <m:ctrlPr>
                                              <a:rPr lang="es-ES" i="1">
                                                <a:latin typeface="Cambria Math"/>
                                              </a:rPr>
                                            </m:ctrlPr>
                                          </m:dPr>
                                          <m:e>
                                            <m:r>
                                              <a:rPr lang="es-ES" i="1">
                                                <a:latin typeface="Cambria Math"/>
                                              </a:rPr>
                                              <m:t>𝑥</m:t>
                                            </m:r>
                                            <m:r>
                                              <a:rPr lang="es-ES" i="1">
                                                <a:latin typeface="Cambria Math"/>
                                              </a:rPr>
                                              <m:t>,</m:t>
                                            </m:r>
                                            <m:r>
                                              <a:rPr lang="es-ES" i="1">
                                                <a:latin typeface="Cambria Math"/>
                                              </a:rPr>
                                              <m:t>𝑦</m:t>
                                            </m:r>
                                          </m:e>
                                        </m:d>
                                        <m:r>
                                          <a:rPr lang="es-ES" i="1">
                                            <a:latin typeface="Cambria Math"/>
                                          </a:rPr>
                                          <m:t>−</m:t>
                                        </m:r>
                                        <m:r>
                                          <a:rPr lang="es-ES" i="1">
                                            <a:latin typeface="Cambria Math"/>
                                          </a:rPr>
                                          <m:t>𝜇</m:t>
                                        </m:r>
                                      </m:e>
                                    </m:d>
                                  </m:e>
                                  <m:sup>
                                    <m:r>
                                      <a:rPr lang="es-ES" i="1">
                                        <a:latin typeface="Cambria Math"/>
                                      </a:rPr>
                                      <m:t>2</m:t>
                                    </m:r>
                                  </m:sup>
                                </m:sSup>
                              </m:e>
                            </m:nary>
                          </m:e>
                        </m:nary>
                      </m:e>
                    </m:rad>
                  </m:oMath>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1915675" y="4946900"/>
                <a:ext cx="5817165" cy="843885"/>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990569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5123" name="Rectangle 3"/>
          <p:cNvSpPr>
            <a:spLocks noGrp="1" noChangeArrowheads="1"/>
          </p:cNvSpPr>
          <p:nvPr>
            <p:ph type="title"/>
          </p:nvPr>
        </p:nvSpPr>
        <p:spPr/>
        <p:txBody>
          <a:bodyPr/>
          <a:lstStyle/>
          <a:p>
            <a:pPr eaLnBrk="1" hangingPunct="1"/>
            <a:r>
              <a:rPr lang="en-US" sz="2800" dirty="0" smtClean="0">
                <a:latin typeface="Arial" charset="0"/>
              </a:rPr>
              <a:t>5. </a:t>
            </a:r>
            <a:r>
              <a:rPr lang="en-US" sz="2800" dirty="0" err="1" smtClean="0">
                <a:latin typeface="Arial" charset="0"/>
              </a:rPr>
              <a:t>Características</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br>
              <a:rPr lang="en-US" sz="2800" dirty="0" smtClean="0">
                <a:latin typeface="Arial" charset="0"/>
              </a:rPr>
            </a:br>
            <a:r>
              <a:rPr lang="en-US" sz="2800" dirty="0">
                <a:latin typeface="Arial" charset="0"/>
              </a:rPr>
              <a:t> </a:t>
            </a:r>
            <a:r>
              <a:rPr lang="en-US" sz="2800" dirty="0" smtClean="0">
                <a:latin typeface="Arial" charset="0"/>
              </a:rPr>
              <a:t>   </a:t>
            </a:r>
            <a:r>
              <a:rPr lang="en-US" sz="2800" dirty="0" err="1" smtClean="0">
                <a:latin typeface="Arial" charset="0"/>
              </a:rPr>
              <a:t>Contraste</a:t>
            </a:r>
            <a:r>
              <a:rPr lang="en-US" sz="2800" dirty="0" smtClean="0">
                <a:latin typeface="Arial" charset="0"/>
              </a:rPr>
              <a:t> </a:t>
            </a:r>
          </a:p>
        </p:txBody>
      </p:sp>
      <p:pic>
        <p:nvPicPr>
          <p:cNvPr id="12290" name="Picture 2" descr="C:\Users\Eusebio\Documents\LIBRO\FIGURAS\cap2\fig2_07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515" y="1000360"/>
            <a:ext cx="6096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1"/>
          <p:cNvSpPr>
            <a:spLocks noChangeArrowheads="1"/>
          </p:cNvSpPr>
          <p:nvPr/>
        </p:nvSpPr>
        <p:spPr bwMode="auto">
          <a:xfrm>
            <a:off x="2815612" y="5402270"/>
            <a:ext cx="35573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i="1" dirty="0">
                <a:solidFill>
                  <a:srgbClr val="000080"/>
                </a:solidFill>
                <a:latin typeface="Arial" charset="0"/>
                <a:ea typeface="MS Mincho" pitchFamily="49" charset="-128"/>
                <a:cs typeface="Arial" charset="0"/>
              </a:rPr>
              <a:t> Imagen con </a:t>
            </a:r>
            <a:r>
              <a:rPr lang="es-ES" sz="2000" i="1" dirty="0" smtClean="0">
                <a:solidFill>
                  <a:srgbClr val="000080"/>
                </a:solidFill>
                <a:latin typeface="Arial" charset="0"/>
                <a:ea typeface="MS Mincho" pitchFamily="49" charset="-128"/>
                <a:cs typeface="Arial" charset="0"/>
              </a:rPr>
              <a:t>buen contraste </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p:txBody>
      </p:sp>
    </p:spTree>
    <p:extLst>
      <p:ext uri="{BB962C8B-B14F-4D97-AF65-F5344CB8AC3E}">
        <p14:creationId xmlns:p14="http://schemas.microsoft.com/office/powerpoint/2010/main" val="1775977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5123" name="Rectangle 3"/>
          <p:cNvSpPr>
            <a:spLocks noGrp="1" noChangeArrowheads="1"/>
          </p:cNvSpPr>
          <p:nvPr>
            <p:ph type="title"/>
          </p:nvPr>
        </p:nvSpPr>
        <p:spPr/>
        <p:txBody>
          <a:bodyPr/>
          <a:lstStyle/>
          <a:p>
            <a:pPr eaLnBrk="1" hangingPunct="1"/>
            <a:r>
              <a:rPr lang="en-US" sz="2800" dirty="0" smtClean="0">
                <a:latin typeface="Arial" charset="0"/>
              </a:rPr>
              <a:t>5. </a:t>
            </a:r>
            <a:r>
              <a:rPr lang="en-US" sz="2800" dirty="0" err="1" smtClean="0">
                <a:latin typeface="Arial" charset="0"/>
              </a:rPr>
              <a:t>Características</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br>
              <a:rPr lang="en-US" sz="2800" dirty="0" smtClean="0">
                <a:latin typeface="Arial" charset="0"/>
              </a:rPr>
            </a:br>
            <a:r>
              <a:rPr lang="en-US" sz="2800" dirty="0">
                <a:latin typeface="Arial" charset="0"/>
              </a:rPr>
              <a:t> </a:t>
            </a:r>
            <a:r>
              <a:rPr lang="en-US" sz="2800" dirty="0" smtClean="0">
                <a:latin typeface="Arial" charset="0"/>
              </a:rPr>
              <a:t>   </a:t>
            </a:r>
            <a:r>
              <a:rPr lang="en-US" sz="2800" dirty="0" err="1" smtClean="0">
                <a:latin typeface="Arial" charset="0"/>
              </a:rPr>
              <a:t>respuesta</a:t>
            </a:r>
            <a:r>
              <a:rPr lang="en-US" sz="2800" dirty="0" smtClean="0">
                <a:latin typeface="Arial" charset="0"/>
              </a:rPr>
              <a:t> </a:t>
            </a:r>
            <a:r>
              <a:rPr lang="en-US" sz="2800" dirty="0" err="1" smtClean="0">
                <a:latin typeface="Arial" charset="0"/>
              </a:rPr>
              <a:t>espacial</a:t>
            </a:r>
            <a:r>
              <a:rPr lang="en-US" sz="2800" dirty="0" smtClean="0">
                <a:latin typeface="Arial" charset="0"/>
              </a:rPr>
              <a:t> </a:t>
            </a:r>
            <a:r>
              <a:rPr lang="en-US" sz="2800" i="1" dirty="0" smtClean="0">
                <a:latin typeface="Arial" charset="0"/>
              </a:rPr>
              <a:t>(</a:t>
            </a:r>
            <a:r>
              <a:rPr lang="en-US" sz="2800" i="1" dirty="0" err="1" smtClean="0">
                <a:latin typeface="Arial" charset="0"/>
              </a:rPr>
              <a:t>nitidez</a:t>
            </a:r>
            <a:r>
              <a:rPr lang="en-US" sz="2800" i="1" dirty="0" smtClean="0">
                <a:latin typeface="Arial" charset="0"/>
              </a:rPr>
              <a:t>)</a:t>
            </a:r>
          </a:p>
        </p:txBody>
      </p:sp>
      <p:sp>
        <p:nvSpPr>
          <p:cNvPr id="4" name="3 Rectángulo"/>
          <p:cNvSpPr/>
          <p:nvPr/>
        </p:nvSpPr>
        <p:spPr>
          <a:xfrm>
            <a:off x="549565" y="1531625"/>
            <a:ext cx="8272555" cy="3477875"/>
          </a:xfrm>
          <a:prstGeom prst="rect">
            <a:avLst/>
          </a:prstGeom>
        </p:spPr>
        <p:txBody>
          <a:bodyPr wrap="square">
            <a:spAutoFit/>
          </a:bodyPr>
          <a:lstStyle/>
          <a:p>
            <a:pPr>
              <a:buNone/>
            </a:pPr>
            <a:r>
              <a:rPr lang="es-ES" sz="2200" dirty="0">
                <a:solidFill>
                  <a:srgbClr val="070000"/>
                </a:solidFill>
                <a:latin typeface="Arial" pitchFamily="34" charset="0"/>
                <a:cs typeface="Arial" pitchFamily="34" charset="0"/>
              </a:rPr>
              <a:t>L</a:t>
            </a:r>
            <a:r>
              <a:rPr lang="es-ES" sz="2200" dirty="0" smtClean="0">
                <a:solidFill>
                  <a:srgbClr val="070000"/>
                </a:solidFill>
                <a:latin typeface="Arial" pitchFamily="34" charset="0"/>
                <a:cs typeface="Arial" pitchFamily="34" charset="0"/>
              </a:rPr>
              <a:t>a</a:t>
            </a:r>
            <a:r>
              <a:rPr lang="es-ES" sz="2200" i="1" dirty="0" smtClean="0">
                <a:solidFill>
                  <a:srgbClr val="070000"/>
                </a:solidFill>
                <a:latin typeface="Arial" pitchFamily="34" charset="0"/>
                <a:cs typeface="Arial" pitchFamily="34" charset="0"/>
              </a:rPr>
              <a:t> </a:t>
            </a:r>
            <a:r>
              <a:rPr lang="es-ES" sz="2200" i="1" dirty="0">
                <a:solidFill>
                  <a:srgbClr val="070000"/>
                </a:solidFill>
                <a:latin typeface="Arial" pitchFamily="34" charset="0"/>
                <a:cs typeface="Arial" pitchFamily="34" charset="0"/>
              </a:rPr>
              <a:t>respuesta </a:t>
            </a:r>
            <a:r>
              <a:rPr lang="es-ES" sz="2200" i="1" dirty="0" smtClean="0">
                <a:solidFill>
                  <a:srgbClr val="070000"/>
                </a:solidFill>
                <a:latin typeface="Arial" pitchFamily="34" charset="0"/>
                <a:cs typeface="Arial" pitchFamily="34" charset="0"/>
              </a:rPr>
              <a:t>espacial </a:t>
            </a:r>
            <a:r>
              <a:rPr lang="es-ES" sz="2200" dirty="0" smtClean="0">
                <a:solidFill>
                  <a:srgbClr val="070000"/>
                </a:solidFill>
                <a:latin typeface="Arial" pitchFamily="34" charset="0"/>
                <a:cs typeface="Arial" pitchFamily="34" charset="0"/>
              </a:rPr>
              <a:t>hace </a:t>
            </a:r>
            <a:r>
              <a:rPr lang="es-ES" sz="2200" dirty="0">
                <a:solidFill>
                  <a:srgbClr val="070000"/>
                </a:solidFill>
                <a:latin typeface="Arial" pitchFamily="34" charset="0"/>
                <a:cs typeface="Arial" pitchFamily="34" charset="0"/>
              </a:rPr>
              <a:t>referencia al espacio medido en píxeles necesario para capturar una variación brusca en el nivel de intensidad existente en la escena. </a:t>
            </a:r>
            <a:endParaRPr lang="es-ES" sz="2200" dirty="0" smtClean="0">
              <a:solidFill>
                <a:srgbClr val="070000"/>
              </a:solidFill>
              <a:latin typeface="Arial" pitchFamily="34" charset="0"/>
              <a:cs typeface="Arial" pitchFamily="34" charset="0"/>
            </a:endParaRPr>
          </a:p>
          <a:p>
            <a:pPr>
              <a:buNone/>
            </a:pPr>
            <a:endParaRPr lang="es-ES" sz="2200" dirty="0" smtClean="0">
              <a:solidFill>
                <a:srgbClr val="070000"/>
              </a:solidFill>
              <a:latin typeface="Arial" pitchFamily="34" charset="0"/>
              <a:cs typeface="Arial" pitchFamily="34" charset="0"/>
            </a:endParaRPr>
          </a:p>
          <a:p>
            <a:pPr>
              <a:buNone/>
            </a:pPr>
            <a:r>
              <a:rPr lang="es-ES" sz="2200" dirty="0" smtClean="0">
                <a:solidFill>
                  <a:srgbClr val="070000"/>
                </a:solidFill>
                <a:latin typeface="Arial" pitchFamily="34" charset="0"/>
                <a:cs typeface="Arial" pitchFamily="34" charset="0"/>
              </a:rPr>
              <a:t>Podría </a:t>
            </a:r>
            <a:r>
              <a:rPr lang="es-ES" sz="2200" dirty="0">
                <a:solidFill>
                  <a:srgbClr val="070000"/>
                </a:solidFill>
                <a:latin typeface="Arial" pitchFamily="34" charset="0"/>
                <a:cs typeface="Arial" pitchFamily="34" charset="0"/>
              </a:rPr>
              <a:t>definirse también como el tamaño de la característica más pequeña detectable en la imagen. </a:t>
            </a:r>
            <a:endParaRPr lang="es-ES" sz="2200" dirty="0" smtClean="0">
              <a:solidFill>
                <a:srgbClr val="070000"/>
              </a:solidFill>
              <a:latin typeface="Arial" pitchFamily="34" charset="0"/>
              <a:cs typeface="Arial" pitchFamily="34" charset="0"/>
            </a:endParaRPr>
          </a:p>
          <a:p>
            <a:pPr>
              <a:buNone/>
            </a:pPr>
            <a:endParaRPr lang="es-ES" sz="2200" dirty="0">
              <a:solidFill>
                <a:srgbClr val="070000"/>
              </a:solidFill>
              <a:latin typeface="Arial" pitchFamily="34" charset="0"/>
              <a:cs typeface="Arial" pitchFamily="34" charset="0"/>
            </a:endParaRPr>
          </a:p>
          <a:p>
            <a:pPr>
              <a:buNone/>
            </a:pPr>
            <a:r>
              <a:rPr lang="es-ES" sz="2200" dirty="0" smtClean="0">
                <a:solidFill>
                  <a:srgbClr val="070000"/>
                </a:solidFill>
                <a:latin typeface="Arial" pitchFamily="34" charset="0"/>
                <a:cs typeface="Arial" pitchFamily="34" charset="0"/>
              </a:rPr>
              <a:t>Una </a:t>
            </a:r>
            <a:r>
              <a:rPr lang="es-ES" sz="2200" dirty="0">
                <a:solidFill>
                  <a:srgbClr val="070000"/>
                </a:solidFill>
                <a:latin typeface="Arial" pitchFamily="34" charset="0"/>
                <a:cs typeface="Arial" pitchFamily="34" charset="0"/>
              </a:rPr>
              <a:t>óptica inapropiada o un mal enfoque condicionan adversamente este parámetro. Una baja respuesta espacial conlleva imágenes poco nítidas y borrosas.</a:t>
            </a:r>
          </a:p>
        </p:txBody>
      </p:sp>
    </p:spTree>
    <p:extLst>
      <p:ext uri="{BB962C8B-B14F-4D97-AF65-F5344CB8AC3E}">
        <p14:creationId xmlns:p14="http://schemas.microsoft.com/office/powerpoint/2010/main" val="143188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5123" name="Rectangle 2"/>
          <p:cNvSpPr>
            <a:spLocks noGrp="1" noChangeArrowheads="1"/>
          </p:cNvSpPr>
          <p:nvPr>
            <p:ph type="title"/>
          </p:nvPr>
        </p:nvSpPr>
        <p:spPr/>
        <p:txBody>
          <a:bodyPr/>
          <a:lstStyle/>
          <a:p>
            <a:pPr eaLnBrk="1" hangingPunct="1"/>
            <a:r>
              <a:rPr lang="en-US" sz="2800" smtClean="0">
                <a:latin typeface="Arial" charset="0"/>
              </a:rPr>
              <a:t>1. Introducción</a:t>
            </a:r>
          </a:p>
        </p:txBody>
      </p:sp>
      <p:sp>
        <p:nvSpPr>
          <p:cNvPr id="5124" name="Rectangle 3" descr="Rectangle: Click to edit Master text styles&#10;Second level&#10;Third level&#10;Fourth level&#10;Fifth level"/>
          <p:cNvSpPr>
            <a:spLocks noGrp="1" noChangeArrowheads="1"/>
          </p:cNvSpPr>
          <p:nvPr>
            <p:ph type="body" idx="1"/>
          </p:nvPr>
        </p:nvSpPr>
        <p:spPr>
          <a:xfrm>
            <a:off x="322263" y="1987550"/>
            <a:ext cx="8482012" cy="3733800"/>
          </a:xfrm>
        </p:spPr>
        <p:txBody>
          <a:bodyPr/>
          <a:lstStyle/>
          <a:p>
            <a:pPr algn="just" eaLnBrk="1" hangingPunct="1">
              <a:lnSpc>
                <a:spcPct val="80000"/>
              </a:lnSpc>
              <a:buFontTx/>
              <a:buNone/>
            </a:pPr>
            <a:r>
              <a:rPr lang="es-ES" sz="2400" dirty="0" smtClean="0">
                <a:latin typeface="Arial" charset="0"/>
              </a:rPr>
              <a:t>	El punto de partida de todo sistema de percepción visual, ya sea biológico o automático, es la </a:t>
            </a:r>
            <a:r>
              <a:rPr lang="es-ES" sz="2400" b="1" dirty="0" smtClean="0">
                <a:latin typeface="Arial" charset="0"/>
              </a:rPr>
              <a:t>imagen</a:t>
            </a:r>
            <a:r>
              <a:rPr lang="es-ES" sz="2400" dirty="0" smtClean="0">
                <a:latin typeface="Arial" charset="0"/>
              </a:rPr>
              <a:t>. </a:t>
            </a:r>
          </a:p>
          <a:p>
            <a:pPr algn="just" eaLnBrk="1" hangingPunct="1">
              <a:lnSpc>
                <a:spcPct val="80000"/>
              </a:lnSpc>
              <a:buFontTx/>
              <a:buNone/>
            </a:pPr>
            <a:r>
              <a:rPr lang="es-ES" sz="2400" dirty="0">
                <a:latin typeface="Arial" charset="0"/>
              </a:rPr>
              <a:t>	</a:t>
            </a:r>
            <a:r>
              <a:rPr lang="es-ES" sz="2400" dirty="0" smtClean="0">
                <a:latin typeface="Arial" charset="0"/>
              </a:rPr>
              <a:t>El proceso óptico de captación de una imagen implica la utilización de algún tipo de sensor sobre el que se obtendrá la representación bidimensional de la escena que aparece ante él.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5123" name="Rectangle 3"/>
          <p:cNvSpPr>
            <a:spLocks noGrp="1" noChangeArrowheads="1"/>
          </p:cNvSpPr>
          <p:nvPr>
            <p:ph type="title"/>
          </p:nvPr>
        </p:nvSpPr>
        <p:spPr/>
        <p:txBody>
          <a:bodyPr/>
          <a:lstStyle/>
          <a:p>
            <a:pPr eaLnBrk="1" hangingPunct="1"/>
            <a:r>
              <a:rPr lang="en-US" sz="2800" dirty="0" smtClean="0">
                <a:latin typeface="Arial" charset="0"/>
              </a:rPr>
              <a:t>5. </a:t>
            </a:r>
            <a:r>
              <a:rPr lang="en-US" sz="2800" dirty="0" err="1" smtClean="0">
                <a:latin typeface="Arial" charset="0"/>
              </a:rPr>
              <a:t>Características</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br>
              <a:rPr lang="en-US" sz="2800" dirty="0" smtClean="0">
                <a:latin typeface="Arial" charset="0"/>
              </a:rPr>
            </a:br>
            <a:r>
              <a:rPr lang="en-US" sz="2800" dirty="0">
                <a:latin typeface="Arial" charset="0"/>
              </a:rPr>
              <a:t> </a:t>
            </a:r>
            <a:r>
              <a:rPr lang="en-US" sz="2800" dirty="0" smtClean="0">
                <a:latin typeface="Arial" charset="0"/>
              </a:rPr>
              <a:t>   </a:t>
            </a:r>
            <a:r>
              <a:rPr lang="en-US" sz="2800" dirty="0" err="1" smtClean="0">
                <a:latin typeface="Arial" charset="0"/>
              </a:rPr>
              <a:t>respuesta</a:t>
            </a:r>
            <a:r>
              <a:rPr lang="en-US" sz="2800" dirty="0" smtClean="0">
                <a:latin typeface="Arial" charset="0"/>
              </a:rPr>
              <a:t> </a:t>
            </a:r>
            <a:r>
              <a:rPr lang="en-US" sz="2800" dirty="0" err="1" smtClean="0">
                <a:latin typeface="Arial" charset="0"/>
              </a:rPr>
              <a:t>espacial</a:t>
            </a:r>
            <a:r>
              <a:rPr lang="en-US" sz="2800" dirty="0" smtClean="0">
                <a:latin typeface="Arial" charset="0"/>
              </a:rPr>
              <a:t> </a:t>
            </a:r>
            <a:r>
              <a:rPr lang="en-US" sz="2800" i="1" dirty="0" smtClean="0">
                <a:latin typeface="Arial" charset="0"/>
              </a:rPr>
              <a:t>(</a:t>
            </a:r>
            <a:r>
              <a:rPr lang="en-US" sz="2800" i="1" dirty="0" err="1" smtClean="0">
                <a:latin typeface="Arial" charset="0"/>
              </a:rPr>
              <a:t>nitidez</a:t>
            </a:r>
            <a:r>
              <a:rPr lang="en-US" sz="2800" i="1" dirty="0" smtClean="0">
                <a:latin typeface="Arial" charset="0"/>
              </a:rPr>
              <a:t>)</a:t>
            </a:r>
          </a:p>
        </p:txBody>
      </p:sp>
      <p:pic>
        <p:nvPicPr>
          <p:cNvPr id="11266" name="Picture 2" descr="C:\Users\Eusebio\Documents\LIBRO\FIGURAS\cap2\fig2_07b.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620" y="1000360"/>
            <a:ext cx="6096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1"/>
          <p:cNvSpPr>
            <a:spLocks noChangeArrowheads="1"/>
          </p:cNvSpPr>
          <p:nvPr/>
        </p:nvSpPr>
        <p:spPr bwMode="auto">
          <a:xfrm>
            <a:off x="2079973" y="5266006"/>
            <a:ext cx="498405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i="1" dirty="0">
                <a:solidFill>
                  <a:srgbClr val="000080"/>
                </a:solidFill>
                <a:latin typeface="Arial" charset="0"/>
                <a:ea typeface="MS Mincho" pitchFamily="49" charset="-128"/>
                <a:cs typeface="Arial" charset="0"/>
              </a:rPr>
              <a:t> Imagen </a:t>
            </a:r>
            <a:r>
              <a:rPr lang="es-ES" sz="2000" i="1" dirty="0" smtClean="0">
                <a:solidFill>
                  <a:srgbClr val="000080"/>
                </a:solidFill>
                <a:latin typeface="Arial" charset="0"/>
                <a:ea typeface="MS Mincho" pitchFamily="49" charset="-128"/>
                <a:cs typeface="Arial" charset="0"/>
              </a:rPr>
              <a:t>borrosa (baja respuesta espacial)</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p:txBody>
      </p:sp>
    </p:spTree>
    <p:extLst>
      <p:ext uri="{BB962C8B-B14F-4D97-AF65-F5344CB8AC3E}">
        <p14:creationId xmlns:p14="http://schemas.microsoft.com/office/powerpoint/2010/main" val="1245014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6147" name="Text Box 4"/>
          <p:cNvSpPr txBox="1">
            <a:spLocks noChangeArrowheads="1"/>
          </p:cNvSpPr>
          <p:nvPr/>
        </p:nvSpPr>
        <p:spPr bwMode="auto">
          <a:xfrm>
            <a:off x="572316" y="1246852"/>
            <a:ext cx="8026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algn="just" eaLnBrk="1" hangingPunct="1">
              <a:buClrTx/>
              <a:buFontTx/>
              <a:buNone/>
            </a:pPr>
            <a:r>
              <a:rPr lang="es-ES" dirty="0" smtClean="0">
                <a:solidFill>
                  <a:srgbClr val="070000"/>
                </a:solidFill>
                <a:latin typeface="Arial" charset="0"/>
              </a:rPr>
              <a:t>El </a:t>
            </a:r>
            <a:r>
              <a:rPr lang="es-ES" b="1" dirty="0">
                <a:solidFill>
                  <a:srgbClr val="070000"/>
                </a:solidFill>
                <a:latin typeface="Arial" charset="0"/>
              </a:rPr>
              <a:t>histograma</a:t>
            </a:r>
            <a:r>
              <a:rPr lang="es-ES" dirty="0">
                <a:solidFill>
                  <a:srgbClr val="070000"/>
                </a:solidFill>
                <a:latin typeface="Arial" charset="0"/>
              </a:rPr>
              <a:t> de una imagen consiste en una representación gráfica del número de píxeles que existe en la imagen con cada nivel de gris. Esta representación resulta muy útil pues expone de una forma clara el grado de contraste que posee una </a:t>
            </a:r>
            <a:r>
              <a:rPr lang="es-ES" dirty="0" smtClean="0">
                <a:solidFill>
                  <a:srgbClr val="070000"/>
                </a:solidFill>
                <a:latin typeface="Arial" charset="0"/>
              </a:rPr>
              <a:t>imagen.</a:t>
            </a:r>
          </a:p>
          <a:p>
            <a:pPr algn="just" eaLnBrk="1" hangingPunct="1">
              <a:buClrTx/>
              <a:buFontTx/>
              <a:buNone/>
            </a:pPr>
            <a:endParaRPr lang="es-ES" dirty="0" smtClean="0">
              <a:solidFill>
                <a:srgbClr val="070000"/>
              </a:solidFill>
              <a:latin typeface="Arial" charset="0"/>
            </a:endParaRPr>
          </a:p>
          <a:p>
            <a:pPr algn="just" eaLnBrk="1" hangingPunct="1">
              <a:buClrTx/>
              <a:buNone/>
            </a:pPr>
            <a:r>
              <a:rPr lang="es-ES" dirty="0">
                <a:solidFill>
                  <a:srgbClr val="070000"/>
                </a:solidFill>
                <a:latin typeface="Arial" charset="0"/>
              </a:rPr>
              <a:t>El histograma se representa como un gráfico con </a:t>
            </a:r>
            <a:r>
              <a:rPr lang="es-ES" i="1" dirty="0">
                <a:solidFill>
                  <a:srgbClr val="070000"/>
                </a:solidFill>
                <a:latin typeface="Arial" charset="0"/>
              </a:rPr>
              <a:t>nivel de gris</a:t>
            </a:r>
            <a:r>
              <a:rPr lang="es-ES" dirty="0">
                <a:solidFill>
                  <a:srgbClr val="070000"/>
                </a:solidFill>
                <a:latin typeface="Arial" charset="0"/>
              </a:rPr>
              <a:t> en el eje horizontal desde 0 hasta 255 (para una escala gris de 8 bits), y  </a:t>
            </a:r>
            <a:r>
              <a:rPr lang="es-ES" i="1" dirty="0">
                <a:solidFill>
                  <a:srgbClr val="070000"/>
                </a:solidFill>
                <a:latin typeface="Arial" charset="0"/>
              </a:rPr>
              <a:t>número de píxeles</a:t>
            </a:r>
            <a:r>
              <a:rPr lang="es-ES" dirty="0">
                <a:solidFill>
                  <a:srgbClr val="070000"/>
                </a:solidFill>
                <a:latin typeface="Arial" charset="0"/>
              </a:rPr>
              <a:t> en el eje vertical. </a:t>
            </a:r>
          </a:p>
          <a:p>
            <a:pPr algn="just" eaLnBrk="1" hangingPunct="1">
              <a:buClrTx/>
              <a:buFontTx/>
              <a:buNone/>
            </a:pPr>
            <a:endParaRPr lang="es-ES" dirty="0">
              <a:solidFill>
                <a:srgbClr val="070000"/>
              </a:solidFill>
              <a:latin typeface="Arial" charset="0"/>
            </a:endParaRPr>
          </a:p>
        </p:txBody>
      </p:sp>
      <p:sp>
        <p:nvSpPr>
          <p:cNvPr id="6149" name="Rectangle 18"/>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6150" name="Rectangle 20"/>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1"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El </a:t>
            </a:r>
            <a:r>
              <a:rPr lang="en-US" sz="2800" dirty="0" err="1" smtClean="0">
                <a:latin typeface="Arial" charset="0"/>
              </a:rPr>
              <a:t>histograma</a:t>
            </a:r>
            <a:r>
              <a:rPr lang="en-US" sz="2800" dirty="0" smtClean="0">
                <a:latin typeface="Arial" charset="0"/>
              </a:rPr>
              <a:t>.</a:t>
            </a:r>
          </a:p>
        </p:txBody>
      </p:sp>
    </p:spTree>
    <p:extLst>
      <p:ext uri="{BB962C8B-B14F-4D97-AF65-F5344CB8AC3E}">
        <p14:creationId xmlns:p14="http://schemas.microsoft.com/office/powerpoint/2010/main" val="29976941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6149" name="Rectangle 18"/>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6150" name="Rectangle 20"/>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pic>
        <p:nvPicPr>
          <p:cNvPr id="6152" name="Picture 32" descr="C:\Users\Eusebio\Documents\vision\LIBRO\imgLibro\3Histo\calculador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0" y="1683415"/>
            <a:ext cx="4148226" cy="311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3" descr="C:\Users\Eusebio\Documents\vision\LIBRO\imgLibro\3Histo\histoCalculadora.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152" y="1493677"/>
            <a:ext cx="4654893" cy="34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1"/>
          <p:cNvSpPr>
            <a:spLocks noChangeArrowheads="1"/>
          </p:cNvSpPr>
          <p:nvPr/>
        </p:nvSpPr>
        <p:spPr bwMode="auto">
          <a:xfrm>
            <a:off x="3281785" y="4984847"/>
            <a:ext cx="29883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i="1" dirty="0">
                <a:solidFill>
                  <a:srgbClr val="000080"/>
                </a:solidFill>
                <a:latin typeface="Arial" charset="0"/>
                <a:ea typeface="MS Mincho" pitchFamily="49" charset="-128"/>
                <a:cs typeface="Arial" charset="0"/>
              </a:rPr>
              <a:t> Imagen </a:t>
            </a:r>
            <a:r>
              <a:rPr lang="es-ES" sz="2000" i="1" dirty="0" smtClean="0">
                <a:solidFill>
                  <a:srgbClr val="000080"/>
                </a:solidFill>
                <a:latin typeface="Arial" charset="0"/>
                <a:ea typeface="MS Mincho" pitchFamily="49" charset="-128"/>
                <a:cs typeface="Arial" charset="0"/>
              </a:rPr>
              <a:t>y su histograma</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p:txBody>
      </p:sp>
      <p:sp>
        <p:nvSpPr>
          <p:cNvPr id="12"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El </a:t>
            </a:r>
            <a:r>
              <a:rPr lang="en-US" sz="2800" dirty="0" err="1" smtClean="0">
                <a:latin typeface="Arial" charset="0"/>
              </a:rPr>
              <a:t>histograma</a:t>
            </a:r>
            <a:r>
              <a:rPr lang="en-US" sz="2800" dirty="0" smtClean="0">
                <a:latin typeface="Arial" charset="0"/>
              </a:rPr>
              <a:t>.</a:t>
            </a:r>
          </a:p>
        </p:txBody>
      </p:sp>
    </p:spTree>
    <p:extLst>
      <p:ext uri="{BB962C8B-B14F-4D97-AF65-F5344CB8AC3E}">
        <p14:creationId xmlns:p14="http://schemas.microsoft.com/office/powerpoint/2010/main" val="14974788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6"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a:t>
            </a:r>
            <a:r>
              <a:rPr lang="en-US" sz="2800" dirty="0" err="1" smtClean="0">
                <a:latin typeface="Arial" charset="0"/>
              </a:rPr>
              <a:t>Cálculo</a:t>
            </a:r>
            <a:r>
              <a:rPr lang="en-US" sz="2800" dirty="0" smtClean="0">
                <a:latin typeface="Arial" charset="0"/>
              </a:rPr>
              <a:t> del </a:t>
            </a:r>
            <a:r>
              <a:rPr lang="en-US" sz="2800" dirty="0" err="1" smtClean="0">
                <a:latin typeface="Arial" charset="0"/>
              </a:rPr>
              <a:t>histograma</a:t>
            </a:r>
            <a:r>
              <a:rPr lang="en-US" sz="2800" dirty="0" smtClean="0">
                <a:latin typeface="Arial" charset="0"/>
              </a:rPr>
              <a:t>.</a:t>
            </a:r>
          </a:p>
        </p:txBody>
      </p:sp>
      <p:graphicFrame>
        <p:nvGraphicFramePr>
          <p:cNvPr id="4" name="3 Tabla"/>
          <p:cNvGraphicFramePr>
            <a:graphicFrameLocks noGrp="1"/>
          </p:cNvGraphicFramePr>
          <p:nvPr>
            <p:extLst>
              <p:ext uri="{D42A27DB-BD31-4B8C-83A1-F6EECF244321}">
                <p14:modId xmlns:p14="http://schemas.microsoft.com/office/powerpoint/2010/main" val="989654875"/>
              </p:ext>
            </p:extLst>
          </p:nvPr>
        </p:nvGraphicFramePr>
        <p:xfrm>
          <a:off x="625461" y="1911099"/>
          <a:ext cx="7968974" cy="3567065"/>
        </p:xfrm>
        <a:graphic>
          <a:graphicData uri="http://schemas.openxmlformats.org/drawingml/2006/table">
            <a:tbl>
              <a:tblPr firstRow="1" firstCol="1" bandRow="1">
                <a:tableStyleId>{5C22544A-7EE6-4342-B048-85BDC9FD1C3A}</a:tableStyleId>
              </a:tblPr>
              <a:tblGrid>
                <a:gridCol w="7968974"/>
              </a:tblGrid>
              <a:tr h="3567065">
                <a:tc>
                  <a:txBody>
                    <a:bodyPr/>
                    <a:lstStyle/>
                    <a:p>
                      <a:pPr marL="144145" indent="-144145" algn="just">
                        <a:spcBef>
                          <a:spcPts val="350"/>
                        </a:spcBef>
                        <a:spcAft>
                          <a:spcPts val="0"/>
                        </a:spcAft>
                        <a:tabLst>
                          <a:tab pos="4500880" algn="l"/>
                          <a:tab pos="5829300" algn="l"/>
                        </a:tabLst>
                      </a:pPr>
                      <a:r>
                        <a:rPr lang="es-ES" sz="2000" dirty="0">
                          <a:solidFill>
                            <a:srgbClr val="070000"/>
                          </a:solidFill>
                          <a:effectLst/>
                          <a:sym typeface="Wingdings"/>
                        </a:rPr>
                        <a:t></a:t>
                      </a:r>
                      <a:r>
                        <a:rPr lang="es-ES" sz="2000" dirty="0">
                          <a:solidFill>
                            <a:srgbClr val="070000"/>
                          </a:solidFill>
                          <a:effectLst/>
                        </a:rPr>
                        <a:t>I:   Imagen original de niveles de gris de tamaño (</a:t>
                      </a:r>
                      <a:r>
                        <a:rPr lang="es-ES" sz="2000" dirty="0" err="1">
                          <a:solidFill>
                            <a:srgbClr val="070000"/>
                          </a:solidFill>
                          <a:effectLst/>
                        </a:rPr>
                        <a:t>filas,columnas</a:t>
                      </a:r>
                      <a:r>
                        <a:rPr lang="es-ES" sz="2000" dirty="0">
                          <a:solidFill>
                            <a:srgbClr val="070000"/>
                          </a:solidFill>
                          <a:effectLst/>
                        </a:rPr>
                        <a:t>) y G niveles de gris, </a:t>
                      </a:r>
                    </a:p>
                    <a:p>
                      <a:pPr marL="414020" indent="-144145" algn="just">
                        <a:spcAft>
                          <a:spcPts val="0"/>
                        </a:spcAft>
                        <a:tabLst>
                          <a:tab pos="4500880" algn="l"/>
                          <a:tab pos="5829300" algn="l"/>
                        </a:tabLst>
                      </a:pPr>
                      <a:r>
                        <a:rPr lang="es-ES" sz="2000" dirty="0">
                          <a:solidFill>
                            <a:srgbClr val="070000"/>
                          </a:solidFill>
                          <a:effectLst/>
                        </a:rPr>
                        <a:t>   G={0…G-1}</a:t>
                      </a:r>
                    </a:p>
                    <a:p>
                      <a:pPr algn="just">
                        <a:spcAft>
                          <a:spcPts val="0"/>
                        </a:spcAft>
                        <a:tabLst>
                          <a:tab pos="4500880" algn="l"/>
                          <a:tab pos="5829300" algn="l"/>
                        </a:tabLst>
                      </a:pPr>
                      <a:r>
                        <a:rPr lang="es-ES" sz="2000" dirty="0">
                          <a:solidFill>
                            <a:srgbClr val="070000"/>
                          </a:solidFill>
                          <a:effectLst/>
                          <a:sym typeface="Wingdings"/>
                        </a:rPr>
                        <a:t></a:t>
                      </a:r>
                      <a:r>
                        <a:rPr lang="es-ES" sz="2000" dirty="0">
                          <a:solidFill>
                            <a:srgbClr val="070000"/>
                          </a:solidFill>
                          <a:effectLst/>
                        </a:rPr>
                        <a:t>h:  Vector histograma de la imagen I</a:t>
                      </a:r>
                    </a:p>
                    <a:p>
                      <a:pPr algn="just">
                        <a:spcBef>
                          <a:spcPts val="300"/>
                        </a:spcBef>
                        <a:spcAft>
                          <a:spcPts val="0"/>
                        </a:spcAft>
                        <a:tabLst>
                          <a:tab pos="4500880" algn="l"/>
                          <a:tab pos="5829300" algn="l"/>
                        </a:tabLst>
                      </a:pPr>
                      <a:r>
                        <a:rPr lang="es-ES" sz="2000" dirty="0">
                          <a:solidFill>
                            <a:srgbClr val="070000"/>
                          </a:solidFill>
                          <a:effectLst/>
                        </a:rPr>
                        <a:t>HISTOGRAMA(I)</a:t>
                      </a:r>
                    </a:p>
                    <a:p>
                      <a:pPr marL="269875" algn="just">
                        <a:spcAft>
                          <a:spcPts val="0"/>
                        </a:spcAft>
                      </a:pPr>
                      <a:r>
                        <a:rPr lang="es-ES" sz="2000" dirty="0">
                          <a:solidFill>
                            <a:srgbClr val="070000"/>
                          </a:solidFill>
                          <a:effectLst/>
                        </a:rPr>
                        <a:t>Inicializar vector histograma, h=0  </a:t>
                      </a:r>
                    </a:p>
                    <a:p>
                      <a:pPr marL="269875" algn="just">
                        <a:spcAft>
                          <a:spcPts val="0"/>
                        </a:spcAft>
                      </a:pPr>
                      <a:r>
                        <a:rPr lang="es-ES" sz="2000" dirty="0">
                          <a:solidFill>
                            <a:srgbClr val="070000"/>
                          </a:solidFill>
                          <a:effectLst/>
                        </a:rPr>
                        <a:t>Mientras se recorre I(</a:t>
                      </a:r>
                      <a:r>
                        <a:rPr lang="es-ES" sz="2000" dirty="0" err="1">
                          <a:solidFill>
                            <a:srgbClr val="070000"/>
                          </a:solidFill>
                          <a:effectLst/>
                        </a:rPr>
                        <a:t>x,y</a:t>
                      </a:r>
                      <a:r>
                        <a:rPr lang="es-ES" sz="2000" dirty="0">
                          <a:solidFill>
                            <a:srgbClr val="070000"/>
                          </a:solidFill>
                          <a:effectLst/>
                        </a:rPr>
                        <a:t>),  x=1… filas  y=1…columnas</a:t>
                      </a:r>
                    </a:p>
                    <a:p>
                      <a:pPr marL="539750" algn="just">
                        <a:spcAft>
                          <a:spcPts val="0"/>
                        </a:spcAft>
                      </a:pPr>
                      <a:r>
                        <a:rPr lang="es-ES" sz="2000" dirty="0">
                          <a:solidFill>
                            <a:srgbClr val="070000"/>
                          </a:solidFill>
                          <a:effectLst/>
                        </a:rPr>
                        <a:t>valor=I(</a:t>
                      </a:r>
                      <a:r>
                        <a:rPr lang="es-ES" sz="2000" dirty="0" err="1">
                          <a:solidFill>
                            <a:srgbClr val="070000"/>
                          </a:solidFill>
                          <a:effectLst/>
                        </a:rPr>
                        <a:t>x,y</a:t>
                      </a:r>
                      <a:r>
                        <a:rPr lang="es-ES" sz="2000" dirty="0">
                          <a:solidFill>
                            <a:srgbClr val="070000"/>
                          </a:solidFill>
                          <a:effectLst/>
                        </a:rPr>
                        <a:t>)+1                 </a:t>
                      </a:r>
                      <a:r>
                        <a:rPr lang="es-ES" sz="1600" dirty="0">
                          <a:solidFill>
                            <a:srgbClr val="070000"/>
                          </a:solidFill>
                          <a:effectLst/>
                          <a:highlight>
                            <a:srgbClr val="D3D3D3"/>
                          </a:highlight>
                        </a:rPr>
                        <a:t>%+1 no necesario si el índice inicial del vector es 0</a:t>
                      </a:r>
                      <a:r>
                        <a:rPr lang="es-ES" sz="2000" dirty="0">
                          <a:solidFill>
                            <a:srgbClr val="070000"/>
                          </a:solidFill>
                          <a:effectLst/>
                        </a:rPr>
                        <a:t> </a:t>
                      </a:r>
                    </a:p>
                    <a:p>
                      <a:pPr marL="539750" algn="just">
                        <a:spcAft>
                          <a:spcPts val="0"/>
                        </a:spcAft>
                      </a:pPr>
                      <a:r>
                        <a:rPr lang="es-ES" sz="2000" dirty="0">
                          <a:solidFill>
                            <a:srgbClr val="070000"/>
                          </a:solidFill>
                          <a:effectLst/>
                        </a:rPr>
                        <a:t>h(valor)=h(valor)+1</a:t>
                      </a:r>
                    </a:p>
                    <a:p>
                      <a:pPr marL="269875" algn="just">
                        <a:spcAft>
                          <a:spcPts val="0"/>
                        </a:spcAft>
                      </a:pPr>
                      <a:r>
                        <a:rPr lang="es-ES" sz="2000" dirty="0">
                          <a:solidFill>
                            <a:srgbClr val="070000"/>
                          </a:solidFill>
                          <a:effectLst/>
                        </a:rPr>
                        <a:t>Fin</a:t>
                      </a:r>
                    </a:p>
                    <a:p>
                      <a:pPr marL="269875" algn="just">
                        <a:spcAft>
                          <a:spcPts val="350"/>
                        </a:spcAft>
                        <a:tabLst>
                          <a:tab pos="4500880" algn="l"/>
                          <a:tab pos="5829300" algn="l"/>
                        </a:tabLst>
                      </a:pPr>
                      <a:r>
                        <a:rPr lang="es-ES" sz="2000" dirty="0">
                          <a:solidFill>
                            <a:srgbClr val="070000"/>
                          </a:solidFill>
                          <a:effectLst/>
                        </a:rPr>
                        <a:t>Devolver h</a:t>
                      </a:r>
                      <a:endParaRPr lang="es-ES" sz="2000" dirty="0">
                        <a:solidFill>
                          <a:srgbClr val="070000"/>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558887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7172" name="Rectangle 3" descr="Rectangle: Click to edit Master text styles&#10;Second level&#10;Third level&#10;Fourth level&#10;Fifth level"/>
          <p:cNvSpPr>
            <a:spLocks noGrp="1" noChangeArrowheads="1"/>
          </p:cNvSpPr>
          <p:nvPr>
            <p:ph type="body" idx="1"/>
          </p:nvPr>
        </p:nvSpPr>
        <p:spPr>
          <a:xfrm>
            <a:off x="415925" y="923925"/>
            <a:ext cx="8482013" cy="3733800"/>
          </a:xfrm>
        </p:spPr>
        <p:txBody>
          <a:bodyPr/>
          <a:lstStyle/>
          <a:p>
            <a:pPr eaLnBrk="1" hangingPunct="1">
              <a:lnSpc>
                <a:spcPct val="80000"/>
              </a:lnSpc>
              <a:buFontTx/>
              <a:buNone/>
            </a:pPr>
            <a:endParaRPr lang="es-ES" sz="2400" dirty="0" smtClean="0">
              <a:latin typeface="Arial" charset="0"/>
            </a:endParaRPr>
          </a:p>
          <a:p>
            <a:pPr eaLnBrk="1" hangingPunct="1">
              <a:lnSpc>
                <a:spcPct val="80000"/>
              </a:lnSpc>
            </a:pPr>
            <a:r>
              <a:rPr lang="es-ES" sz="2400" dirty="0" smtClean="0">
                <a:latin typeface="Arial" charset="0"/>
              </a:rPr>
              <a:t>Viendo el histograma se puede determinar de forma inmediata si la imagen es básicamente oscura o clara y de alto o bajo contraste. El grado de </a:t>
            </a:r>
            <a:r>
              <a:rPr lang="es-ES" sz="2400" dirty="0">
                <a:latin typeface="Arial" charset="0"/>
              </a:rPr>
              <a:t>contraste que presenta una imagen queda claramente reflejado en su histograma viendo la relación entre sus partes más claras y más oscuras</a:t>
            </a:r>
            <a:endParaRPr lang="es-ES" sz="2400" dirty="0" smtClean="0">
              <a:latin typeface="Arial" charset="0"/>
            </a:endParaRPr>
          </a:p>
          <a:p>
            <a:pPr eaLnBrk="1" hangingPunct="1">
              <a:lnSpc>
                <a:spcPct val="80000"/>
              </a:lnSpc>
            </a:pPr>
            <a:r>
              <a:rPr lang="es-ES" sz="2400" dirty="0" smtClean="0">
                <a:latin typeface="Arial" charset="0"/>
              </a:rPr>
              <a:t>Además, el histograma proporciona una primera pista para saber qué  tipo de manipulación se debería llevar a cabo sobre la imagen para conseguir que la imagen aparezca  más contrastada ante un observador. </a:t>
            </a:r>
            <a:endParaRPr lang="en-US" sz="2400" dirty="0" smtClean="0">
              <a:latin typeface="Arial" charset="0"/>
            </a:endParaRPr>
          </a:p>
        </p:txBody>
      </p:sp>
      <p:sp>
        <p:nvSpPr>
          <p:cNvPr id="6"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El </a:t>
            </a:r>
            <a:r>
              <a:rPr lang="en-US" sz="2800" dirty="0" err="1" smtClean="0">
                <a:latin typeface="Arial" charset="0"/>
              </a:rPr>
              <a:t>contraste</a:t>
            </a:r>
            <a:r>
              <a:rPr lang="en-US" sz="2800" dirty="0" smtClean="0">
                <a:latin typeface="Arial" charset="0"/>
              </a:rPr>
              <a:t> en el </a:t>
            </a:r>
            <a:r>
              <a:rPr lang="en-US" sz="2800" dirty="0" err="1" smtClean="0">
                <a:latin typeface="Arial" charset="0"/>
              </a:rPr>
              <a:t>histograma</a:t>
            </a:r>
            <a:r>
              <a:rPr lang="en-US" sz="2800" dirty="0" smtClean="0">
                <a:latin typeface="Arial" charset="0"/>
              </a:rPr>
              <a:t>.</a:t>
            </a:r>
          </a:p>
        </p:txBody>
      </p:sp>
    </p:spTree>
    <p:extLst>
      <p:ext uri="{BB962C8B-B14F-4D97-AF65-F5344CB8AC3E}">
        <p14:creationId xmlns:p14="http://schemas.microsoft.com/office/powerpoint/2010/main" val="1815254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9219" name="Rectangle 3" descr="Rectangle: Click to edit Master text styles&#10;Second level&#10;Third level&#10;Fourth level&#10;Fifth level"/>
          <p:cNvSpPr>
            <a:spLocks noGrp="1" noChangeArrowheads="1"/>
          </p:cNvSpPr>
          <p:nvPr>
            <p:ph type="body" idx="1"/>
          </p:nvPr>
        </p:nvSpPr>
        <p:spPr>
          <a:xfrm>
            <a:off x="415925" y="1758950"/>
            <a:ext cx="8102600" cy="3733800"/>
          </a:xfrm>
        </p:spPr>
        <p:txBody>
          <a:bodyPr/>
          <a:lstStyle/>
          <a:p>
            <a:pPr eaLnBrk="1" hangingPunct="1">
              <a:lnSpc>
                <a:spcPct val="80000"/>
              </a:lnSpc>
            </a:pPr>
            <a:r>
              <a:rPr lang="es-ES" sz="2400" dirty="0" smtClean="0">
                <a:latin typeface="Arial" charset="0"/>
              </a:rPr>
              <a:t>El histograma también muestra con nitidez la porción del rango de niveles de gris que realmente está siendo utilizado entre todos los disponibles. Esta porción es lo que se conoce como </a:t>
            </a:r>
            <a:r>
              <a:rPr lang="es-ES" sz="2400" b="1" dirty="0" smtClean="0">
                <a:latin typeface="Arial" charset="0"/>
              </a:rPr>
              <a:t>rango dinámico</a:t>
            </a:r>
            <a:r>
              <a:rPr lang="es-ES" sz="2400" dirty="0" smtClean="0">
                <a:latin typeface="Arial" charset="0"/>
              </a:rPr>
              <a:t> y viene a ser, en definitiva, la medida de la anchura sobre la que se extiende la población de píxeles en el histograma.  </a:t>
            </a:r>
            <a:endParaRPr lang="en-US" sz="2400" dirty="0" smtClean="0">
              <a:latin typeface="Arial" charset="0"/>
            </a:endParaRPr>
          </a:p>
        </p:txBody>
      </p:sp>
      <p:sp>
        <p:nvSpPr>
          <p:cNvPr id="6"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a:t>
            </a:r>
            <a:r>
              <a:rPr lang="en-US" sz="2800" dirty="0" err="1">
                <a:latin typeface="Arial" charset="0"/>
              </a:rPr>
              <a:t>R</a:t>
            </a:r>
            <a:r>
              <a:rPr lang="en-US" sz="2800" dirty="0" err="1" smtClean="0">
                <a:latin typeface="Arial" charset="0"/>
              </a:rPr>
              <a:t>ango</a:t>
            </a:r>
            <a:r>
              <a:rPr lang="en-US" sz="2800" dirty="0" smtClean="0">
                <a:latin typeface="Arial" charset="0"/>
              </a:rPr>
              <a:t> </a:t>
            </a:r>
            <a:r>
              <a:rPr lang="en-US" sz="2800" dirty="0" err="1" smtClean="0">
                <a:latin typeface="Arial" charset="0"/>
              </a:rPr>
              <a:t>dinámico</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p>
        </p:txBody>
      </p:sp>
    </p:spTree>
    <p:extLst>
      <p:ext uri="{BB962C8B-B14F-4D97-AF65-F5344CB8AC3E}">
        <p14:creationId xmlns:p14="http://schemas.microsoft.com/office/powerpoint/2010/main" val="2997454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1268" name="Rectangle 5"/>
          <p:cNvSpPr>
            <a:spLocks noChangeArrowheads="1"/>
          </p:cNvSpPr>
          <p:nvPr/>
        </p:nvSpPr>
        <p:spPr bwMode="auto">
          <a:xfrm>
            <a:off x="739775" y="2386013"/>
            <a:ext cx="2222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r>
              <a:rPr lang="es-ES" sz="1100">
                <a:solidFill>
                  <a:srgbClr val="000080"/>
                </a:solidFill>
                <a:latin typeface="Arial" charset="0"/>
                <a:ea typeface="MS Mincho" pitchFamily="49" charset="-128"/>
                <a:cs typeface="Arial" charset="0"/>
              </a:rPr>
              <a:t> </a:t>
            </a:r>
            <a:endParaRPr lang="es-ES" sz="900">
              <a:ea typeface="MS Mincho" pitchFamily="49" charset="-128"/>
              <a:cs typeface="Arial" charset="0"/>
            </a:endParaRPr>
          </a:p>
          <a:p>
            <a:pPr eaLnBrk="0" hangingPunct="0">
              <a:buClrTx/>
              <a:buFontTx/>
              <a:buNone/>
            </a:pPr>
            <a:endParaRPr lang="es-ES">
              <a:ea typeface="MS Mincho" pitchFamily="49" charset="-128"/>
              <a:cs typeface="Arial" charset="0"/>
            </a:endParaRPr>
          </a:p>
        </p:txBody>
      </p:sp>
      <p:sp>
        <p:nvSpPr>
          <p:cNvPr id="11269" name="Rectangle 6"/>
          <p:cNvSpPr>
            <a:spLocks noChangeArrowheads="1"/>
          </p:cNvSpPr>
          <p:nvPr/>
        </p:nvSpPr>
        <p:spPr bwMode="auto">
          <a:xfrm>
            <a:off x="739775" y="238601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1270" name="Rectangle 7"/>
          <p:cNvSpPr>
            <a:spLocks noChangeArrowheads="1"/>
          </p:cNvSpPr>
          <p:nvPr/>
        </p:nvSpPr>
        <p:spPr bwMode="auto">
          <a:xfrm>
            <a:off x="739775" y="238601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1271" name="Rectangle 18"/>
          <p:cNvSpPr>
            <a:spLocks noChangeArrowheads="1"/>
          </p:cNvSpPr>
          <p:nvPr/>
        </p:nvSpPr>
        <p:spPr bwMode="auto">
          <a:xfrm>
            <a:off x="739775" y="2286000"/>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1272" name="Rectangle 20"/>
          <p:cNvSpPr>
            <a:spLocks noChangeArrowheads="1"/>
          </p:cNvSpPr>
          <p:nvPr/>
        </p:nvSpPr>
        <p:spPr bwMode="auto">
          <a:xfrm>
            <a:off x="739775" y="2286000"/>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1273" name="Rectangle 31"/>
          <p:cNvSpPr>
            <a:spLocks noChangeArrowheads="1"/>
          </p:cNvSpPr>
          <p:nvPr/>
        </p:nvSpPr>
        <p:spPr bwMode="auto">
          <a:xfrm>
            <a:off x="1432359" y="5266006"/>
            <a:ext cx="627928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i="1" dirty="0">
                <a:solidFill>
                  <a:srgbClr val="000080"/>
                </a:solidFill>
                <a:latin typeface="Arial" charset="0"/>
                <a:ea typeface="MS Mincho" pitchFamily="49" charset="-128"/>
                <a:cs typeface="Arial" charset="0"/>
              </a:rPr>
              <a:t> Imagen con </a:t>
            </a:r>
            <a:r>
              <a:rPr lang="es-ES" sz="2000" i="1" dirty="0" smtClean="0">
                <a:solidFill>
                  <a:srgbClr val="000080"/>
                </a:solidFill>
                <a:latin typeface="Arial" charset="0"/>
                <a:ea typeface="MS Mincho" pitchFamily="49" charset="-128"/>
                <a:cs typeface="Arial" charset="0"/>
              </a:rPr>
              <a:t>buen contraste </a:t>
            </a:r>
            <a:r>
              <a:rPr lang="es-ES" sz="2000" i="1" dirty="0">
                <a:solidFill>
                  <a:srgbClr val="000080"/>
                </a:solidFill>
                <a:latin typeface="Arial" charset="0"/>
                <a:ea typeface="MS Mincho" pitchFamily="49" charset="-128"/>
                <a:cs typeface="Arial" charset="0"/>
              </a:rPr>
              <a:t>y amplio rango dinámico.</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algn="just" eaLnBrk="0" hangingPunct="0">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p:txBody>
      </p:sp>
      <p:sp>
        <p:nvSpPr>
          <p:cNvPr id="12"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a:t>
            </a:r>
            <a:r>
              <a:rPr lang="en-US" sz="2800" dirty="0" err="1" smtClean="0">
                <a:latin typeface="Arial" charset="0"/>
              </a:rPr>
              <a:t>Contraste</a:t>
            </a:r>
            <a:r>
              <a:rPr lang="en-US" sz="2800" dirty="0" smtClean="0">
                <a:latin typeface="Arial" charset="0"/>
              </a:rPr>
              <a:t> y </a:t>
            </a:r>
            <a:r>
              <a:rPr lang="en-US" sz="2800" dirty="0" err="1" smtClean="0">
                <a:latin typeface="Arial" charset="0"/>
              </a:rPr>
              <a:t>rango</a:t>
            </a:r>
            <a:r>
              <a:rPr lang="en-US" sz="2800" dirty="0" smtClean="0">
                <a:latin typeface="Arial" charset="0"/>
              </a:rPr>
              <a:t> </a:t>
            </a:r>
            <a:r>
              <a:rPr lang="en-US" sz="2800" dirty="0" err="1" smtClean="0">
                <a:latin typeface="Arial" charset="0"/>
              </a:rPr>
              <a:t>dinámico</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p>
        </p:txBody>
      </p:sp>
      <p:pic>
        <p:nvPicPr>
          <p:cNvPr id="6146" name="Picture 2" descr="C:\Users\Eusebio\Documents\LIBRO\FIGURAS\cap2\fig2_08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65" y="1379835"/>
            <a:ext cx="4793585" cy="35951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usebio\Documents\LIBRO\FIGURAS\cap2\fig2_08b.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010" y="1888122"/>
            <a:ext cx="3438150" cy="257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43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0246" name="Rectangle 7"/>
          <p:cNvSpPr>
            <a:spLocks noChangeArrowheads="1"/>
          </p:cNvSpPr>
          <p:nvPr/>
        </p:nvSpPr>
        <p:spPr bwMode="auto">
          <a:xfrm>
            <a:off x="739775" y="2386013"/>
            <a:ext cx="2222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r>
              <a:rPr lang="es-ES" sz="1100">
                <a:solidFill>
                  <a:srgbClr val="000080"/>
                </a:solidFill>
                <a:latin typeface="Arial" charset="0"/>
                <a:ea typeface="MS Mincho" pitchFamily="49" charset="-128"/>
                <a:cs typeface="Arial" charset="0"/>
              </a:rPr>
              <a:t> </a:t>
            </a:r>
            <a:endParaRPr lang="es-ES" sz="900">
              <a:ea typeface="MS Mincho" pitchFamily="49" charset="-128"/>
              <a:cs typeface="Arial" charset="0"/>
            </a:endParaRPr>
          </a:p>
          <a:p>
            <a:pPr eaLnBrk="0" hangingPunct="0">
              <a:buClrTx/>
              <a:buFontTx/>
              <a:buNone/>
            </a:pPr>
            <a:endParaRPr lang="es-ES">
              <a:ea typeface="MS Mincho" pitchFamily="49" charset="-128"/>
              <a:cs typeface="Arial" charset="0"/>
            </a:endParaRPr>
          </a:p>
        </p:txBody>
      </p:sp>
      <p:sp>
        <p:nvSpPr>
          <p:cNvPr id="10247" name="Rectangle 8"/>
          <p:cNvSpPr>
            <a:spLocks noChangeArrowheads="1"/>
          </p:cNvSpPr>
          <p:nvPr/>
        </p:nvSpPr>
        <p:spPr bwMode="auto">
          <a:xfrm>
            <a:off x="739775" y="238601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0248" name="Rectangle 10"/>
          <p:cNvSpPr>
            <a:spLocks noChangeArrowheads="1"/>
          </p:cNvSpPr>
          <p:nvPr/>
        </p:nvSpPr>
        <p:spPr bwMode="auto">
          <a:xfrm>
            <a:off x="739775" y="238601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0249" name="Rectangle 21"/>
          <p:cNvSpPr>
            <a:spLocks noChangeArrowheads="1"/>
          </p:cNvSpPr>
          <p:nvPr/>
        </p:nvSpPr>
        <p:spPr bwMode="auto">
          <a:xfrm>
            <a:off x="461963" y="5045006"/>
            <a:ext cx="77316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r>
              <a:rPr lang="es-ES" sz="2000" dirty="0">
                <a:solidFill>
                  <a:srgbClr val="000080"/>
                </a:solidFill>
                <a:latin typeface="Arial" charset="0"/>
                <a:ea typeface="MS Mincho" pitchFamily="49" charset="-128"/>
                <a:cs typeface="Arial" charset="0"/>
              </a:rPr>
              <a:t> </a:t>
            </a:r>
            <a:endParaRPr lang="es-ES" sz="2000" dirty="0">
              <a:ea typeface="MS Mincho" pitchFamily="49" charset="-128"/>
              <a:cs typeface="Arial" charset="0"/>
            </a:endParaRPr>
          </a:p>
          <a:p>
            <a:pPr eaLnBrk="0" hangingPunct="0">
              <a:buClrTx/>
              <a:buFontTx/>
              <a:buNone/>
            </a:pPr>
            <a:r>
              <a:rPr lang="es-ES" sz="2000" i="1" dirty="0">
                <a:solidFill>
                  <a:srgbClr val="000080"/>
                </a:solidFill>
                <a:latin typeface="Arial" charset="0"/>
                <a:ea typeface="MS Mincho" pitchFamily="49" charset="-128"/>
                <a:cs typeface="Arial" charset="0"/>
              </a:rPr>
              <a:t>Imagen con bajo contraste y bajo rango dinámico y su histograma</a:t>
            </a:r>
            <a:r>
              <a:rPr lang="es-ES" sz="2000" i="1" dirty="0" smtClean="0">
                <a:solidFill>
                  <a:srgbClr val="000080"/>
                </a:solidFill>
                <a:latin typeface="Arial" charset="0"/>
                <a:ea typeface="MS Mincho" pitchFamily="49" charset="-128"/>
                <a:cs typeface="Arial" charset="0"/>
              </a:rPr>
              <a:t>.</a:t>
            </a:r>
            <a:endParaRPr lang="es-ES" sz="2000" i="1" dirty="0">
              <a:solidFill>
                <a:srgbClr val="000080"/>
              </a:solidFill>
              <a:latin typeface="Arial" charset="0"/>
              <a:ea typeface="MS Mincho" pitchFamily="49" charset="-128"/>
              <a:cs typeface="Arial" charset="0"/>
            </a:endParaRPr>
          </a:p>
        </p:txBody>
      </p:sp>
      <p:sp>
        <p:nvSpPr>
          <p:cNvPr id="11" name="Rectangle 3"/>
          <p:cNvSpPr>
            <a:spLocks noGrp="1" noChangeArrowheads="1"/>
          </p:cNvSpPr>
          <p:nvPr>
            <p:ph type="title"/>
          </p:nvPr>
        </p:nvSpPr>
        <p:spPr>
          <a:xfrm>
            <a:off x="533400" y="228600"/>
            <a:ext cx="8077200" cy="609600"/>
          </a:xfrm>
        </p:spPr>
        <p:txBody>
          <a:bodyPr/>
          <a:lstStyle/>
          <a:p>
            <a:pPr eaLnBrk="1" hangingPunct="1"/>
            <a:r>
              <a:rPr lang="en-US" sz="2800" dirty="0" smtClean="0">
                <a:latin typeface="Arial" charset="0"/>
              </a:rPr>
              <a:t>6. </a:t>
            </a:r>
            <a:r>
              <a:rPr lang="en-US" sz="2800" dirty="0" err="1" smtClean="0">
                <a:latin typeface="Arial" charset="0"/>
              </a:rPr>
              <a:t>Contraste</a:t>
            </a:r>
            <a:r>
              <a:rPr lang="en-US" sz="2800" dirty="0" smtClean="0">
                <a:latin typeface="Arial" charset="0"/>
              </a:rPr>
              <a:t> y </a:t>
            </a:r>
            <a:r>
              <a:rPr lang="en-US" sz="2800" dirty="0" err="1" smtClean="0">
                <a:latin typeface="Arial" charset="0"/>
              </a:rPr>
              <a:t>rango</a:t>
            </a:r>
            <a:r>
              <a:rPr lang="en-US" sz="2800" dirty="0" smtClean="0">
                <a:latin typeface="Arial" charset="0"/>
              </a:rPr>
              <a:t> </a:t>
            </a:r>
            <a:r>
              <a:rPr lang="en-US" sz="2800" dirty="0" err="1" smtClean="0">
                <a:latin typeface="Arial" charset="0"/>
              </a:rPr>
              <a:t>dinámico</a:t>
            </a:r>
            <a:r>
              <a:rPr lang="en-US" sz="2800" dirty="0" smtClean="0">
                <a:latin typeface="Arial" charset="0"/>
              </a:rPr>
              <a:t> de </a:t>
            </a:r>
            <a:r>
              <a:rPr lang="en-US" sz="2800" dirty="0" err="1" smtClean="0">
                <a:latin typeface="Arial" charset="0"/>
              </a:rPr>
              <a:t>una</a:t>
            </a:r>
            <a:r>
              <a:rPr lang="en-US" sz="2800" dirty="0" smtClean="0">
                <a:latin typeface="Arial" charset="0"/>
              </a:rPr>
              <a:t> </a:t>
            </a:r>
            <a:r>
              <a:rPr lang="en-US" sz="2800" dirty="0" err="1" smtClean="0">
                <a:latin typeface="Arial" charset="0"/>
              </a:rPr>
              <a:t>imagen</a:t>
            </a:r>
            <a:r>
              <a:rPr lang="en-US" sz="2800" dirty="0" smtClean="0">
                <a:latin typeface="Arial" charset="0"/>
              </a:rPr>
              <a:t>. </a:t>
            </a:r>
          </a:p>
        </p:txBody>
      </p:sp>
      <p:pic>
        <p:nvPicPr>
          <p:cNvPr id="5122" name="Picture 2" descr="C:\Users\Eusebio\Documents\LIBRO\FIGURAS\cap2\fig2_09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80" y="1266825"/>
            <a:ext cx="4857280" cy="364296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usebio\Documents\LIBRO\FIGURAS\cap2\fig2_09b.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680" y="1737193"/>
            <a:ext cx="3483545" cy="261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47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3315" name="Rectangle 2" descr="Rectangle: Click to edit Master text styles&#10;Second level&#10;Third level&#10;Fourth level&#10;Fifth level"/>
          <p:cNvSpPr>
            <a:spLocks noGrp="1" noChangeArrowheads="1"/>
          </p:cNvSpPr>
          <p:nvPr>
            <p:ph type="body" idx="1"/>
          </p:nvPr>
        </p:nvSpPr>
        <p:spPr>
          <a:xfrm>
            <a:off x="473670" y="1455730"/>
            <a:ext cx="8102600" cy="3733800"/>
          </a:xfrm>
        </p:spPr>
        <p:txBody>
          <a:bodyPr/>
          <a:lstStyle/>
          <a:p>
            <a:pPr eaLnBrk="1" hangingPunct="1">
              <a:lnSpc>
                <a:spcPct val="80000"/>
              </a:lnSpc>
            </a:pPr>
            <a:r>
              <a:rPr lang="es-ES" sz="2200" dirty="0" smtClean="0">
                <a:latin typeface="Arial" charset="0"/>
              </a:rPr>
              <a:t>El histograma de una imagen evidencia determinadas deficiencias en la imagen como un bajo rango dinámico o un bajo contraste. A partir de él se puede inferir fácilmente cómo modificar los niveles de gris de la imagen para mejorar estos parámetros. Precisamente una de las aplicaciones más conocidas del histograma de imagen es el ajuste del contraste.</a:t>
            </a:r>
          </a:p>
          <a:p>
            <a:pPr marL="0" indent="0" eaLnBrk="1" hangingPunct="1">
              <a:lnSpc>
                <a:spcPct val="80000"/>
              </a:lnSpc>
              <a:buNone/>
            </a:pPr>
            <a:endParaRPr lang="es-ES" sz="2200" dirty="0" smtClean="0">
              <a:latin typeface="Arial" charset="0"/>
            </a:endParaRPr>
          </a:p>
          <a:p>
            <a:pPr eaLnBrk="1" hangingPunct="1">
              <a:lnSpc>
                <a:spcPct val="80000"/>
              </a:lnSpc>
            </a:pPr>
            <a:r>
              <a:rPr lang="es-ES" sz="2200" dirty="0" smtClean="0">
                <a:latin typeface="Arial" charset="0"/>
              </a:rPr>
              <a:t>Es importante remarcar que </a:t>
            </a:r>
            <a:r>
              <a:rPr lang="es-ES" sz="2200" b="1" dirty="0" smtClean="0">
                <a:latin typeface="Arial" charset="0"/>
              </a:rPr>
              <a:t>este tipo de modificaciones de la imagen no tienen otro objeto sino mejorar el aspecto visual de la imagen ante un observador humano</a:t>
            </a:r>
            <a:r>
              <a:rPr lang="es-ES" sz="2200" dirty="0" smtClean="0">
                <a:latin typeface="Arial" charset="0"/>
              </a:rPr>
              <a:t>. Su utilidad en procesamiento de imágenes industriales es prácticamente nula. </a:t>
            </a:r>
          </a:p>
          <a:p>
            <a:pPr eaLnBrk="1" hangingPunct="1">
              <a:lnSpc>
                <a:spcPct val="80000"/>
              </a:lnSpc>
            </a:pPr>
            <a:endParaRPr lang="en-US" sz="2200" dirty="0" smtClean="0">
              <a:latin typeface="Arial" charset="0"/>
            </a:endParaRPr>
          </a:p>
        </p:txBody>
      </p:sp>
      <p:sp>
        <p:nvSpPr>
          <p:cNvPr id="13316" name="Rectangle 3"/>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Mejora</a:t>
            </a:r>
            <a:r>
              <a:rPr lang="en-US" sz="2800" dirty="0" smtClean="0">
                <a:latin typeface="Arial" charset="0"/>
              </a:rPr>
              <a:t> del </a:t>
            </a:r>
            <a:r>
              <a:rPr lang="en-US" sz="2800" dirty="0" err="1" smtClean="0">
                <a:latin typeface="Arial" charset="0"/>
              </a:rPr>
              <a:t>contraste</a:t>
            </a:r>
            <a:r>
              <a:rPr lang="en-US" sz="2800" dirty="0" smtClean="0">
                <a:latin typeface="Arial" charset="0"/>
              </a:rPr>
              <a:t> con el </a:t>
            </a:r>
            <a:r>
              <a:rPr lang="en-US" sz="2800" dirty="0" err="1" smtClean="0">
                <a:latin typeface="Arial" charset="0"/>
              </a:rPr>
              <a:t>histograma</a:t>
            </a:r>
            <a:r>
              <a:rPr lang="en-US" sz="2800" dirty="0" smtClean="0">
                <a:latin typeface="Arial" charset="0"/>
              </a:rPr>
              <a:t> </a:t>
            </a:r>
          </a:p>
        </p:txBody>
      </p:sp>
    </p:spTree>
    <p:extLst>
      <p:ext uri="{BB962C8B-B14F-4D97-AF65-F5344CB8AC3E}">
        <p14:creationId xmlns:p14="http://schemas.microsoft.com/office/powerpoint/2010/main" val="43662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4339" name="Rectangle 2" descr="Rectangle: Click to edit Master text styles&#10;Second level&#10;Third level&#10;Fourth level&#10;Fifth level"/>
          <p:cNvSpPr>
            <a:spLocks noGrp="1" noChangeArrowheads="1"/>
          </p:cNvSpPr>
          <p:nvPr>
            <p:ph type="body" idx="1"/>
          </p:nvPr>
        </p:nvSpPr>
        <p:spPr>
          <a:xfrm>
            <a:off x="397775" y="1607520"/>
            <a:ext cx="8102600" cy="3733800"/>
          </a:xfrm>
        </p:spPr>
        <p:txBody>
          <a:bodyPr/>
          <a:lstStyle/>
          <a:p>
            <a:pPr eaLnBrk="1" hangingPunct="1"/>
            <a:r>
              <a:rPr lang="es-ES" sz="2400" dirty="0" smtClean="0">
                <a:latin typeface="Arial" charset="0"/>
              </a:rPr>
              <a:t>Esta técnica permite con un procesamiento muy elemental mejorar el aspecto de las imágenes que presentan un pobre rango dinámico. </a:t>
            </a:r>
          </a:p>
          <a:p>
            <a:pPr eaLnBrk="1" hangingPunct="1"/>
            <a:r>
              <a:rPr lang="es-ES" sz="2400" dirty="0" smtClean="0">
                <a:latin typeface="Arial" charset="0"/>
              </a:rPr>
              <a:t>La idea básica consiste básicamente en desplazar en primer lugar la población de píxeles que reside en una estrecha zona del histograma hasta el extremo izquierdo del histograma para luego estirar este histograma hasta el extremo derecho. </a:t>
            </a:r>
            <a:endParaRPr lang="en-US" sz="2400" dirty="0" smtClean="0">
              <a:latin typeface="Arial" charset="0"/>
            </a:endParaRPr>
          </a:p>
        </p:txBody>
      </p:sp>
      <p:sp>
        <p:nvSpPr>
          <p:cNvPr id="14340" name="Rectangle 3"/>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Mejora</a:t>
            </a:r>
            <a:r>
              <a:rPr lang="en-US" sz="2800" dirty="0" smtClean="0">
                <a:latin typeface="Arial" charset="0"/>
              </a:rPr>
              <a:t> del </a:t>
            </a:r>
            <a:r>
              <a:rPr lang="en-US" sz="2800" dirty="0" err="1" smtClean="0">
                <a:latin typeface="Arial" charset="0"/>
              </a:rPr>
              <a:t>contraste</a:t>
            </a:r>
            <a:r>
              <a:rPr lang="en-US" sz="2800" dirty="0" smtClean="0">
                <a:latin typeface="Arial" charset="0"/>
              </a:rPr>
              <a:t>. </a:t>
            </a:r>
            <a:br>
              <a:rPr lang="en-US" sz="2800" dirty="0" smtClean="0">
                <a:latin typeface="Arial" charset="0"/>
              </a:rPr>
            </a:br>
            <a:r>
              <a:rPr lang="en-US" sz="2800" dirty="0" smtClean="0">
                <a:latin typeface="Arial" charset="0"/>
              </a:rPr>
              <a:t>    </a:t>
            </a:r>
            <a:r>
              <a:rPr lang="en-US" sz="2800" dirty="0" err="1" smtClean="0">
                <a:latin typeface="Arial" charset="0"/>
              </a:rPr>
              <a:t>Deslizamiento</a:t>
            </a:r>
            <a:r>
              <a:rPr lang="en-US" sz="2800" dirty="0" smtClean="0">
                <a:latin typeface="Arial" charset="0"/>
              </a:rPr>
              <a:t> y </a:t>
            </a:r>
            <a:r>
              <a:rPr lang="en-US" sz="2800" dirty="0" err="1" smtClean="0">
                <a:latin typeface="Arial" charset="0"/>
              </a:rPr>
              <a:t>extensión</a:t>
            </a:r>
            <a:r>
              <a:rPr lang="en-US" sz="2800" dirty="0" smtClean="0">
                <a:latin typeface="Arial" charset="0"/>
              </a:rPr>
              <a:t> del </a:t>
            </a:r>
            <a:r>
              <a:rPr lang="en-US" sz="2800" dirty="0" err="1" smtClean="0">
                <a:latin typeface="Arial" charset="0"/>
              </a:rPr>
              <a:t>Histograma</a:t>
            </a:r>
            <a:r>
              <a:rPr lang="en-US" sz="2800" dirty="0" smtClean="0">
                <a:latin typeface="Arial" charset="0"/>
              </a:rPr>
              <a:t> </a:t>
            </a:r>
          </a:p>
        </p:txBody>
      </p:sp>
    </p:spTree>
    <p:extLst>
      <p:ext uri="{BB962C8B-B14F-4D97-AF65-F5344CB8AC3E}">
        <p14:creationId xmlns:p14="http://schemas.microsoft.com/office/powerpoint/2010/main" val="40378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6147" name="Rectangle 2"/>
          <p:cNvSpPr>
            <a:spLocks noGrp="1" noChangeArrowheads="1"/>
          </p:cNvSpPr>
          <p:nvPr>
            <p:ph type="title"/>
          </p:nvPr>
        </p:nvSpPr>
        <p:spPr/>
        <p:txBody>
          <a:bodyPr/>
          <a:lstStyle/>
          <a:p>
            <a:pPr eaLnBrk="1" hangingPunct="1"/>
            <a:r>
              <a:rPr lang="en-US" sz="2800" dirty="0" smtClean="0">
                <a:latin typeface="Arial" charset="0"/>
              </a:rPr>
              <a:t>2. El </a:t>
            </a:r>
            <a:r>
              <a:rPr lang="en-US" sz="2800" dirty="0" err="1" smtClean="0">
                <a:latin typeface="Arial" charset="0"/>
              </a:rPr>
              <a:t>ojo</a:t>
            </a:r>
            <a:endParaRPr lang="en-US" sz="2800" dirty="0" smtClean="0">
              <a:latin typeface="Arial" charset="0"/>
            </a:endParaRPr>
          </a:p>
        </p:txBody>
      </p:sp>
      <p:sp>
        <p:nvSpPr>
          <p:cNvPr id="6148" name="Rectangle 3" descr="Rectangle: Click to edit Master text styles&#10;Second level&#10;Third level&#10;Fourth level&#10;Fifth level"/>
          <p:cNvSpPr>
            <a:spLocks noGrp="1" noChangeArrowheads="1"/>
          </p:cNvSpPr>
          <p:nvPr>
            <p:ph type="body" idx="1"/>
          </p:nvPr>
        </p:nvSpPr>
        <p:spPr>
          <a:xfrm>
            <a:off x="398463" y="1608138"/>
            <a:ext cx="8482012" cy="3733800"/>
          </a:xfrm>
        </p:spPr>
        <p:txBody>
          <a:bodyPr/>
          <a:lstStyle/>
          <a:p>
            <a:pPr eaLnBrk="1" hangingPunct="1">
              <a:lnSpc>
                <a:spcPct val="80000"/>
              </a:lnSpc>
              <a:buFontTx/>
              <a:buNone/>
            </a:pPr>
            <a:endParaRPr lang="es-ES" sz="2400" dirty="0" smtClean="0">
              <a:latin typeface="Arial" charset="0"/>
            </a:endParaRPr>
          </a:p>
          <a:p>
            <a:pPr eaLnBrk="1" hangingPunct="1">
              <a:lnSpc>
                <a:spcPct val="80000"/>
              </a:lnSpc>
              <a:buFontTx/>
              <a:buNone/>
            </a:pPr>
            <a:r>
              <a:rPr lang="es-ES" sz="2400" dirty="0" smtClean="0">
                <a:latin typeface="Arial" charset="0"/>
              </a:rPr>
              <a:t>	En los seres vivos el sistema de adquisición de imagen lo constituyen los </a:t>
            </a:r>
            <a:r>
              <a:rPr lang="es-ES" sz="2400" b="1" dirty="0" smtClean="0">
                <a:latin typeface="Arial" charset="0"/>
              </a:rPr>
              <a:t>ojos</a:t>
            </a:r>
            <a:r>
              <a:rPr lang="es-ES" sz="2400" dirty="0" smtClean="0">
                <a:latin typeface="Arial" charset="0"/>
              </a:rPr>
              <a:t>.  </a:t>
            </a:r>
          </a:p>
          <a:p>
            <a:pPr eaLnBrk="1" hangingPunct="1">
              <a:lnSpc>
                <a:spcPct val="80000"/>
              </a:lnSpc>
              <a:buFontTx/>
              <a:buNone/>
            </a:pPr>
            <a:r>
              <a:rPr lang="es-ES" sz="2400" dirty="0">
                <a:latin typeface="Arial" charset="0"/>
              </a:rPr>
              <a:t>	</a:t>
            </a:r>
            <a:r>
              <a:rPr lang="es-ES" sz="2400" dirty="0" smtClean="0">
                <a:latin typeface="Arial" charset="0"/>
              </a:rPr>
              <a:t>Los ojos son  sistemas complejos que convierten la información visual en impulsos nerviosos que posteriormente utiliza el cerebro para interpretar la imagen percibida.  </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5363" name="Rectangle 3"/>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Mejora</a:t>
            </a:r>
            <a:r>
              <a:rPr lang="en-US" sz="2800" dirty="0" smtClean="0">
                <a:latin typeface="Arial" charset="0"/>
              </a:rPr>
              <a:t> del </a:t>
            </a:r>
            <a:r>
              <a:rPr lang="en-US" sz="2800" dirty="0" err="1" smtClean="0">
                <a:latin typeface="Arial" charset="0"/>
              </a:rPr>
              <a:t>contraste</a:t>
            </a:r>
            <a:r>
              <a:rPr lang="en-US" sz="2800" dirty="0" smtClean="0">
                <a:latin typeface="Arial" charset="0"/>
              </a:rPr>
              <a:t>. </a:t>
            </a:r>
            <a:br>
              <a:rPr lang="en-US" sz="2800" dirty="0" smtClean="0">
                <a:latin typeface="Arial" charset="0"/>
              </a:rPr>
            </a:br>
            <a:r>
              <a:rPr lang="en-US" sz="2800" dirty="0" smtClean="0">
                <a:latin typeface="Arial" charset="0"/>
              </a:rPr>
              <a:t>    </a:t>
            </a:r>
            <a:r>
              <a:rPr lang="en-US" sz="2800" dirty="0" err="1" smtClean="0">
                <a:latin typeface="Arial" charset="0"/>
              </a:rPr>
              <a:t>Deslizamiento</a:t>
            </a:r>
            <a:r>
              <a:rPr lang="en-US" sz="2800" dirty="0" smtClean="0">
                <a:latin typeface="Arial" charset="0"/>
              </a:rPr>
              <a:t> y </a:t>
            </a:r>
            <a:r>
              <a:rPr lang="en-US" sz="2800" dirty="0" err="1" smtClean="0">
                <a:latin typeface="Arial" charset="0"/>
              </a:rPr>
              <a:t>extensión</a:t>
            </a:r>
            <a:r>
              <a:rPr lang="en-US" sz="2800" dirty="0" smtClean="0">
                <a:latin typeface="Arial" charset="0"/>
              </a:rPr>
              <a:t> del </a:t>
            </a:r>
            <a:r>
              <a:rPr lang="en-US" sz="2800" dirty="0" err="1" smtClean="0">
                <a:latin typeface="Arial" charset="0"/>
              </a:rPr>
              <a:t>Histograma</a:t>
            </a:r>
            <a:r>
              <a:rPr lang="en-US" sz="2800" dirty="0" smtClean="0">
                <a:latin typeface="Arial" charset="0"/>
              </a:rPr>
              <a:t> </a:t>
            </a:r>
          </a:p>
        </p:txBody>
      </p:sp>
      <p:pic>
        <p:nvPicPr>
          <p:cNvPr id="7170" name="Picture 2" descr="C:\Users\Eusebio\Documents\LIBRO\FIGURAS\cap2\fig2_10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15" y="1986995"/>
            <a:ext cx="3653635" cy="27402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Eusebio\Documents\LIBRO\FIGURAS\cap2\fig2_10b.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96" y="1489102"/>
            <a:ext cx="4981348" cy="373601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2018" y="5402270"/>
            <a:ext cx="8385974" cy="707886"/>
          </a:xfrm>
          <a:prstGeom prst="rect">
            <a:avLst/>
          </a:prstGeom>
        </p:spPr>
        <p:txBody>
          <a:bodyPr wrap="square">
            <a:spAutoFit/>
          </a:bodyPr>
          <a:lstStyle/>
          <a:p>
            <a:r>
              <a:rPr lang="es-ES" sz="2000" i="1" dirty="0">
                <a:latin typeface="Arial" pitchFamily="34" charset="0"/>
                <a:cs typeface="Arial" pitchFamily="34" charset="0"/>
              </a:rPr>
              <a:t>a) D</a:t>
            </a:r>
            <a:r>
              <a:rPr lang="es-ES" sz="2000" i="1" dirty="0" smtClean="0">
                <a:latin typeface="Arial" pitchFamily="34" charset="0"/>
                <a:cs typeface="Arial" pitchFamily="34" charset="0"/>
              </a:rPr>
              <a:t>esplazamiento </a:t>
            </a:r>
            <a:r>
              <a:rPr lang="es-ES" sz="2000" i="1" dirty="0">
                <a:latin typeface="Arial" pitchFamily="34" charset="0"/>
                <a:cs typeface="Arial" pitchFamily="34" charset="0"/>
              </a:rPr>
              <a:t>y </a:t>
            </a:r>
            <a:r>
              <a:rPr lang="es-ES" sz="2000" i="1" dirty="0" smtClean="0">
                <a:latin typeface="Arial" pitchFamily="34" charset="0"/>
                <a:cs typeface="Arial" pitchFamily="34" charset="0"/>
              </a:rPr>
              <a:t>extensión del histograma anterior. </a:t>
            </a:r>
            <a:r>
              <a:rPr lang="es-ES" sz="2000" i="1" dirty="0">
                <a:latin typeface="Arial" pitchFamily="34" charset="0"/>
                <a:cs typeface="Arial" pitchFamily="34" charset="0"/>
              </a:rPr>
              <a:t>b) Imagen resultante del desplazamiento-extensión del histograma. </a:t>
            </a:r>
          </a:p>
        </p:txBody>
      </p:sp>
    </p:spTree>
    <p:extLst>
      <p:ext uri="{BB962C8B-B14F-4D97-AF65-F5344CB8AC3E}">
        <p14:creationId xmlns:p14="http://schemas.microsoft.com/office/powerpoint/2010/main" val="3623154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6387" name="Rectangle 2"/>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Mejora</a:t>
            </a:r>
            <a:r>
              <a:rPr lang="en-US" sz="2800" dirty="0" smtClean="0">
                <a:latin typeface="Arial" charset="0"/>
              </a:rPr>
              <a:t> del </a:t>
            </a:r>
            <a:r>
              <a:rPr lang="en-US" sz="2800" dirty="0" err="1" smtClean="0">
                <a:latin typeface="Arial" charset="0"/>
              </a:rPr>
              <a:t>contraste</a:t>
            </a:r>
            <a:r>
              <a:rPr lang="en-US" sz="2800" dirty="0" smtClean="0">
                <a:latin typeface="Arial" charset="0"/>
              </a:rPr>
              <a:t>. </a:t>
            </a:r>
            <a:br>
              <a:rPr lang="en-US" sz="2800" dirty="0" smtClean="0">
                <a:latin typeface="Arial" charset="0"/>
              </a:rPr>
            </a:br>
            <a:r>
              <a:rPr lang="en-US" sz="2800" dirty="0" smtClean="0">
                <a:latin typeface="Arial" charset="0"/>
              </a:rPr>
              <a:t>    </a:t>
            </a:r>
            <a:r>
              <a:rPr lang="en-US" sz="2800" dirty="0" err="1" smtClean="0">
                <a:latin typeface="Arial" charset="0"/>
              </a:rPr>
              <a:t>Ecualización</a:t>
            </a:r>
            <a:r>
              <a:rPr lang="en-US" sz="2800" dirty="0" smtClean="0">
                <a:latin typeface="Arial" charset="0"/>
              </a:rPr>
              <a:t> del </a:t>
            </a:r>
            <a:r>
              <a:rPr lang="en-US" sz="2800" dirty="0" err="1" smtClean="0">
                <a:latin typeface="Arial" charset="0"/>
              </a:rPr>
              <a:t>Histograma</a:t>
            </a:r>
            <a:r>
              <a:rPr lang="en-US" sz="2800" dirty="0" smtClean="0">
                <a:latin typeface="Arial" charset="0"/>
              </a:rPr>
              <a:t> </a:t>
            </a:r>
          </a:p>
        </p:txBody>
      </p:sp>
      <p:sp>
        <p:nvSpPr>
          <p:cNvPr id="16390" name="Rectangle 11"/>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6391" name="Rectangle 13"/>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6392" name="Rectangle 29"/>
          <p:cNvSpPr>
            <a:spLocks noChangeArrowheads="1"/>
          </p:cNvSpPr>
          <p:nvPr/>
        </p:nvSpPr>
        <p:spPr bwMode="auto">
          <a:xfrm>
            <a:off x="630800" y="1835205"/>
            <a:ext cx="78930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Tx/>
              <a:buFontTx/>
              <a:buNone/>
            </a:pPr>
            <a:r>
              <a:rPr lang="es-ES" dirty="0">
                <a:solidFill>
                  <a:srgbClr val="070000"/>
                </a:solidFill>
                <a:latin typeface="Arial" charset="0"/>
              </a:rPr>
              <a:t>El objetivo será que la distribución de niveles de gris sea uniforme de forma que el número de píxeles que tienen un nivel de gris por debajo de un nivel dado sea igual en porcentaje al porcentaje que representa ese nivel de gris. </a:t>
            </a:r>
          </a:p>
        </p:txBody>
      </p:sp>
    </p:spTree>
    <p:extLst>
      <p:ext uri="{BB962C8B-B14F-4D97-AF65-F5344CB8AC3E}">
        <p14:creationId xmlns:p14="http://schemas.microsoft.com/office/powerpoint/2010/main" val="344510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16387" name="Rectangle 2"/>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Mejora</a:t>
            </a:r>
            <a:r>
              <a:rPr lang="en-US" sz="2800" dirty="0" smtClean="0">
                <a:latin typeface="Arial" charset="0"/>
              </a:rPr>
              <a:t> del </a:t>
            </a:r>
            <a:r>
              <a:rPr lang="en-US" sz="2800" dirty="0" err="1" smtClean="0">
                <a:latin typeface="Arial" charset="0"/>
              </a:rPr>
              <a:t>contraste</a:t>
            </a:r>
            <a:r>
              <a:rPr lang="en-US" sz="2800" dirty="0" smtClean="0">
                <a:latin typeface="Arial" charset="0"/>
              </a:rPr>
              <a:t>. </a:t>
            </a:r>
            <a:br>
              <a:rPr lang="en-US" sz="2800" dirty="0" smtClean="0">
                <a:latin typeface="Arial" charset="0"/>
              </a:rPr>
            </a:br>
            <a:r>
              <a:rPr lang="en-US" sz="2800" dirty="0" smtClean="0">
                <a:latin typeface="Arial" charset="0"/>
              </a:rPr>
              <a:t>    </a:t>
            </a:r>
            <a:r>
              <a:rPr lang="en-US" sz="2800" dirty="0" err="1" smtClean="0">
                <a:latin typeface="Arial" charset="0"/>
              </a:rPr>
              <a:t>Ecualización</a:t>
            </a:r>
            <a:r>
              <a:rPr lang="en-US" sz="2800" dirty="0" smtClean="0">
                <a:latin typeface="Arial" charset="0"/>
              </a:rPr>
              <a:t> del </a:t>
            </a:r>
            <a:r>
              <a:rPr lang="en-US" sz="2800" dirty="0" err="1" smtClean="0">
                <a:latin typeface="Arial" charset="0"/>
              </a:rPr>
              <a:t>Histograma</a:t>
            </a:r>
            <a:r>
              <a:rPr lang="en-US" sz="2800" dirty="0" smtClean="0">
                <a:latin typeface="Arial" charset="0"/>
              </a:rPr>
              <a:t> </a:t>
            </a:r>
          </a:p>
        </p:txBody>
      </p:sp>
      <p:sp>
        <p:nvSpPr>
          <p:cNvPr id="16390" name="Rectangle 11"/>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6391" name="Rectangle 13"/>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pic>
        <p:nvPicPr>
          <p:cNvPr id="8194" name="Picture 2" descr="C:\Users\Eusebio\Documents\LIBRO\FIGURAS\cap2\fig2_11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60" y="2138785"/>
            <a:ext cx="3210327" cy="240774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usebio\Documents\LIBRO\FIGURAS\cap2\fig2_11b.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630" y="1750397"/>
            <a:ext cx="4642479" cy="348186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62018" y="5402270"/>
            <a:ext cx="8385974" cy="707886"/>
          </a:xfrm>
          <a:prstGeom prst="rect">
            <a:avLst/>
          </a:prstGeom>
        </p:spPr>
        <p:txBody>
          <a:bodyPr wrap="square">
            <a:spAutoFit/>
          </a:bodyPr>
          <a:lstStyle/>
          <a:p>
            <a:r>
              <a:rPr lang="es-ES" sz="2000" i="1" dirty="0">
                <a:latin typeface="Arial" pitchFamily="34" charset="0"/>
                <a:cs typeface="Arial" pitchFamily="34" charset="0"/>
              </a:rPr>
              <a:t>a) </a:t>
            </a:r>
            <a:r>
              <a:rPr lang="es-ES" sz="2000" i="1" dirty="0" smtClean="0">
                <a:latin typeface="Arial" pitchFamily="34" charset="0"/>
                <a:cs typeface="Arial" pitchFamily="34" charset="0"/>
              </a:rPr>
              <a:t>Histograma ecualizado. </a:t>
            </a:r>
            <a:r>
              <a:rPr lang="es-ES" sz="2000" i="1" dirty="0">
                <a:latin typeface="Arial" pitchFamily="34" charset="0"/>
                <a:cs typeface="Arial" pitchFamily="34" charset="0"/>
              </a:rPr>
              <a:t>b) Imagen resultante </a:t>
            </a:r>
            <a:r>
              <a:rPr lang="es-ES" sz="2000" i="1" dirty="0" smtClean="0">
                <a:latin typeface="Arial" pitchFamily="34" charset="0"/>
                <a:cs typeface="Arial" pitchFamily="34" charset="0"/>
              </a:rPr>
              <a:t>tras la ecualización del histograma.</a:t>
            </a:r>
            <a:endParaRPr lang="es-ES" sz="2000" i="1" dirty="0">
              <a:latin typeface="Arial" pitchFamily="34" charset="0"/>
              <a:cs typeface="Arial" pitchFamily="34" charset="0"/>
            </a:endParaRPr>
          </a:p>
        </p:txBody>
      </p:sp>
    </p:spTree>
    <p:extLst>
      <p:ext uri="{BB962C8B-B14F-4D97-AF65-F5344CB8AC3E}">
        <p14:creationId xmlns:p14="http://schemas.microsoft.com/office/powerpoint/2010/main" val="4133134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9699" name="Rectangle 2"/>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9700" name="Rectangle 3"/>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dirty="0" smtClean="0">
                <a:solidFill>
                  <a:srgbClr val="000000"/>
                </a:solidFill>
                <a:latin typeface="Arial" charset="0"/>
              </a:rPr>
              <a:t>7. </a:t>
            </a:r>
            <a:r>
              <a:rPr lang="en-US" sz="2800" b="1" dirty="0" err="1" smtClean="0">
                <a:solidFill>
                  <a:srgbClr val="000000"/>
                </a:solidFill>
                <a:latin typeface="Arial" charset="0"/>
              </a:rPr>
              <a:t>Funciones</a:t>
            </a:r>
            <a:r>
              <a:rPr lang="en-US" sz="2800" b="1" dirty="0" smtClean="0">
                <a:solidFill>
                  <a:srgbClr val="000000"/>
                </a:solidFill>
                <a:latin typeface="Arial" charset="0"/>
              </a:rPr>
              <a:t> de MATLAB </a:t>
            </a:r>
            <a:r>
              <a:rPr lang="en-US" sz="2800" b="1" dirty="0" err="1" smtClean="0">
                <a:solidFill>
                  <a:srgbClr val="000000"/>
                </a:solidFill>
                <a:latin typeface="Arial" charset="0"/>
              </a:rPr>
              <a:t>básicas</a:t>
            </a:r>
            <a:endParaRPr lang="en-US" sz="2800" b="1" dirty="0">
              <a:solidFill>
                <a:srgbClr val="000000"/>
              </a:solidFill>
              <a:latin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434906096"/>
              </p:ext>
            </p:extLst>
          </p:nvPr>
        </p:nvGraphicFramePr>
        <p:xfrm>
          <a:off x="566356" y="1152150"/>
          <a:ext cx="8120765" cy="4629595"/>
        </p:xfrm>
        <a:graphic>
          <a:graphicData uri="http://schemas.openxmlformats.org/drawingml/2006/table">
            <a:tbl>
              <a:tblPr firstRow="1" firstCol="1" bandRow="1">
                <a:tableStyleId>{5C22544A-7EE6-4342-B048-85BDC9FD1C3A}</a:tableStyleId>
              </a:tblPr>
              <a:tblGrid>
                <a:gridCol w="8120765"/>
              </a:tblGrid>
              <a:tr h="4629595">
                <a:tc>
                  <a:txBody>
                    <a:bodyPr/>
                    <a:lstStyle/>
                    <a:p>
                      <a:pPr algn="l">
                        <a:spcAft>
                          <a:spcPts val="0"/>
                        </a:spcAft>
                      </a:pPr>
                      <a:r>
                        <a:rPr lang="es-ES" sz="1800" dirty="0">
                          <a:solidFill>
                            <a:srgbClr val="070000"/>
                          </a:solidFill>
                          <a:effectLst/>
                        </a:rPr>
                        <a:t>&gt;&gt; I = </a:t>
                      </a:r>
                      <a:r>
                        <a:rPr lang="es-ES" sz="1800" dirty="0" err="1">
                          <a:solidFill>
                            <a:srgbClr val="070000"/>
                          </a:solidFill>
                          <a:effectLst/>
                        </a:rPr>
                        <a:t>imread</a:t>
                      </a:r>
                      <a:r>
                        <a:rPr lang="es-ES" sz="1800" dirty="0" smtClean="0">
                          <a:solidFill>
                            <a:srgbClr val="070000"/>
                          </a:solidFill>
                          <a:effectLst/>
                        </a:rPr>
                        <a:t>(‘corona0.bmp');</a:t>
                      </a:r>
                      <a:endParaRPr lang="es-ES" sz="1800" dirty="0">
                        <a:solidFill>
                          <a:srgbClr val="070000"/>
                        </a:solidFill>
                        <a:effectLst/>
                      </a:endParaRPr>
                    </a:p>
                    <a:p>
                      <a:pPr marL="111760" algn="just">
                        <a:spcAft>
                          <a:spcPts val="0"/>
                        </a:spcAft>
                      </a:pPr>
                      <a:r>
                        <a:rPr lang="es-ES" sz="1600" i="1" dirty="0">
                          <a:solidFill>
                            <a:srgbClr val="070000"/>
                          </a:solidFill>
                          <a:effectLst/>
                        </a:rPr>
                        <a:t>Carga una imagen desde disco en la matriz I. Admite múltiples formatos (.</a:t>
                      </a:r>
                      <a:r>
                        <a:rPr lang="es-ES" sz="1600" i="1" dirty="0" err="1">
                          <a:solidFill>
                            <a:srgbClr val="070000"/>
                          </a:solidFill>
                          <a:effectLst/>
                        </a:rPr>
                        <a:t>tif</a:t>
                      </a:r>
                      <a:r>
                        <a:rPr lang="es-ES" sz="1600" i="1" dirty="0">
                          <a:solidFill>
                            <a:srgbClr val="070000"/>
                          </a:solidFill>
                          <a:effectLst/>
                        </a:rPr>
                        <a:t>, .</a:t>
                      </a:r>
                      <a:r>
                        <a:rPr lang="es-ES" sz="1600" i="1" dirty="0" err="1">
                          <a:solidFill>
                            <a:srgbClr val="070000"/>
                          </a:solidFill>
                          <a:effectLst/>
                        </a:rPr>
                        <a:t>bmp</a:t>
                      </a:r>
                      <a:r>
                        <a:rPr lang="es-ES" sz="1600" i="1" dirty="0">
                          <a:solidFill>
                            <a:srgbClr val="070000"/>
                          </a:solidFill>
                          <a:effectLst/>
                        </a:rPr>
                        <a:t>, .</a:t>
                      </a:r>
                      <a:r>
                        <a:rPr lang="es-ES" sz="1600" i="1" dirty="0" err="1">
                          <a:solidFill>
                            <a:srgbClr val="070000"/>
                          </a:solidFill>
                          <a:effectLst/>
                        </a:rPr>
                        <a:t>jpg</a:t>
                      </a:r>
                      <a:r>
                        <a:rPr lang="es-ES" sz="1600" i="1" dirty="0">
                          <a:solidFill>
                            <a:srgbClr val="070000"/>
                          </a:solidFill>
                          <a:effectLst/>
                        </a:rPr>
                        <a:t>, </a:t>
                      </a:r>
                      <a:r>
                        <a:rPr lang="es-ES" sz="1600" i="1" dirty="0" err="1">
                          <a:solidFill>
                            <a:srgbClr val="070000"/>
                          </a:solidFill>
                          <a:effectLst/>
                        </a:rPr>
                        <a:t>etc</a:t>
                      </a:r>
                      <a:r>
                        <a:rPr lang="es-ES" sz="1600" i="1" dirty="0">
                          <a:solidFill>
                            <a:srgbClr val="070000"/>
                          </a:solidFill>
                          <a:effectLst/>
                        </a:rPr>
                        <a:t>) </a:t>
                      </a:r>
                    </a:p>
                    <a:p>
                      <a:pPr marL="269875" indent="-269875" algn="just">
                        <a:spcAft>
                          <a:spcPts val="0"/>
                        </a:spcAft>
                      </a:pPr>
                      <a:r>
                        <a:rPr lang="es-ES" sz="1800" dirty="0">
                          <a:solidFill>
                            <a:srgbClr val="070000"/>
                          </a:solidFill>
                          <a:effectLst/>
                        </a:rPr>
                        <a:t>&gt;&gt; </a:t>
                      </a:r>
                      <a:r>
                        <a:rPr lang="es-ES" sz="1800" dirty="0" err="1">
                          <a:solidFill>
                            <a:srgbClr val="070000"/>
                          </a:solidFill>
                          <a:effectLst/>
                        </a:rPr>
                        <a:t>imwrite</a:t>
                      </a:r>
                      <a:r>
                        <a:rPr lang="es-ES" sz="1800" dirty="0">
                          <a:solidFill>
                            <a:srgbClr val="070000"/>
                          </a:solidFill>
                          <a:effectLst/>
                        </a:rPr>
                        <a:t>(I,</a:t>
                      </a:r>
                      <a:r>
                        <a:rPr lang="es-ES" sz="1800" dirty="0" smtClean="0">
                          <a:solidFill>
                            <a:srgbClr val="070000"/>
                          </a:solidFill>
                          <a:effectLst/>
                        </a:rPr>
                        <a:t>'im1.tif');</a:t>
                      </a:r>
                      <a:endParaRPr lang="es-ES" sz="1800" dirty="0">
                        <a:solidFill>
                          <a:srgbClr val="070000"/>
                        </a:solidFill>
                        <a:effectLst/>
                      </a:endParaRPr>
                    </a:p>
                    <a:p>
                      <a:pPr marL="111760" algn="just">
                        <a:spcAft>
                          <a:spcPts val="0"/>
                        </a:spcAft>
                      </a:pPr>
                      <a:r>
                        <a:rPr lang="es-ES" sz="1600" i="1" dirty="0">
                          <a:solidFill>
                            <a:srgbClr val="070000"/>
                          </a:solidFill>
                          <a:effectLst/>
                        </a:rPr>
                        <a:t>Almacena la imagen I en disco con el formato especificado.</a:t>
                      </a:r>
                    </a:p>
                    <a:p>
                      <a:pPr marL="269875" indent="-269875" algn="just">
                        <a:spcAft>
                          <a:spcPts val="0"/>
                        </a:spcAft>
                      </a:pPr>
                      <a:r>
                        <a:rPr lang="es-ES" sz="1800" dirty="0">
                          <a:solidFill>
                            <a:srgbClr val="070000"/>
                          </a:solidFill>
                          <a:effectLst/>
                        </a:rPr>
                        <a:t>&gt;&gt; </a:t>
                      </a:r>
                      <a:r>
                        <a:rPr lang="es-ES" sz="1800" dirty="0" err="1">
                          <a:solidFill>
                            <a:srgbClr val="070000"/>
                          </a:solidFill>
                          <a:effectLst/>
                        </a:rPr>
                        <a:t>imshow</a:t>
                      </a:r>
                      <a:r>
                        <a:rPr lang="es-ES" sz="1800" dirty="0">
                          <a:solidFill>
                            <a:srgbClr val="070000"/>
                          </a:solidFill>
                          <a:effectLst/>
                        </a:rPr>
                        <a:t>(I);</a:t>
                      </a:r>
                    </a:p>
                    <a:p>
                      <a:pPr marL="111760" algn="just">
                        <a:spcAft>
                          <a:spcPts val="0"/>
                        </a:spcAft>
                      </a:pPr>
                      <a:r>
                        <a:rPr lang="es-ES" sz="1600" i="1" dirty="0">
                          <a:solidFill>
                            <a:srgbClr val="070000"/>
                          </a:solidFill>
                          <a:effectLst/>
                        </a:rPr>
                        <a:t>Visualiza la imagen cargada en I</a:t>
                      </a:r>
                    </a:p>
                    <a:p>
                      <a:pPr algn="just">
                        <a:spcAft>
                          <a:spcPts val="0"/>
                        </a:spcAft>
                      </a:pPr>
                      <a:r>
                        <a:rPr lang="es-ES" sz="1800" dirty="0">
                          <a:solidFill>
                            <a:srgbClr val="070000"/>
                          </a:solidFill>
                          <a:effectLst/>
                        </a:rPr>
                        <a:t>&gt;&gt; h = </a:t>
                      </a:r>
                      <a:r>
                        <a:rPr lang="es-ES" sz="1800" dirty="0" err="1">
                          <a:solidFill>
                            <a:srgbClr val="070000"/>
                          </a:solidFill>
                          <a:effectLst/>
                        </a:rPr>
                        <a:t>imhist</a:t>
                      </a:r>
                      <a:r>
                        <a:rPr lang="es-ES" sz="1800" dirty="0">
                          <a:solidFill>
                            <a:srgbClr val="070000"/>
                          </a:solidFill>
                          <a:effectLst/>
                        </a:rPr>
                        <a:t>(I);</a:t>
                      </a:r>
                    </a:p>
                    <a:p>
                      <a:pPr marL="111760" algn="just">
                        <a:spcAft>
                          <a:spcPts val="0"/>
                        </a:spcAft>
                      </a:pPr>
                      <a:r>
                        <a:rPr lang="es-ES" sz="1600" i="1" dirty="0">
                          <a:solidFill>
                            <a:srgbClr val="070000"/>
                          </a:solidFill>
                          <a:effectLst/>
                        </a:rPr>
                        <a:t>Calcula el histograma de la imagen I y lo almacena en h</a:t>
                      </a:r>
                    </a:p>
                    <a:p>
                      <a:pPr algn="just">
                        <a:spcAft>
                          <a:spcPts val="0"/>
                        </a:spcAft>
                      </a:pPr>
                      <a:r>
                        <a:rPr lang="es-ES" sz="1800" dirty="0">
                          <a:solidFill>
                            <a:srgbClr val="070000"/>
                          </a:solidFill>
                          <a:effectLst/>
                        </a:rPr>
                        <a:t>&gt;&gt; J = </a:t>
                      </a:r>
                      <a:r>
                        <a:rPr lang="es-ES" sz="1800" dirty="0" err="1">
                          <a:solidFill>
                            <a:srgbClr val="070000"/>
                          </a:solidFill>
                          <a:effectLst/>
                        </a:rPr>
                        <a:t>imadjust</a:t>
                      </a:r>
                      <a:r>
                        <a:rPr lang="es-ES" sz="1800" dirty="0">
                          <a:solidFill>
                            <a:srgbClr val="070000"/>
                          </a:solidFill>
                          <a:effectLst/>
                        </a:rPr>
                        <a:t>(I)</a:t>
                      </a:r>
                    </a:p>
                    <a:p>
                      <a:pPr marL="111760" algn="just">
                        <a:spcAft>
                          <a:spcPts val="0"/>
                        </a:spcAft>
                      </a:pPr>
                      <a:r>
                        <a:rPr lang="es-ES" sz="1600" i="1" dirty="0">
                          <a:solidFill>
                            <a:srgbClr val="070000"/>
                          </a:solidFill>
                          <a:effectLst/>
                        </a:rPr>
                        <a:t>Permite desplazar y estirar el histograma de la imagen I</a:t>
                      </a:r>
                    </a:p>
                    <a:p>
                      <a:pPr algn="just">
                        <a:spcAft>
                          <a:spcPts val="0"/>
                        </a:spcAft>
                      </a:pPr>
                      <a:r>
                        <a:rPr lang="es-ES" sz="1800" dirty="0">
                          <a:solidFill>
                            <a:srgbClr val="070000"/>
                          </a:solidFill>
                          <a:effectLst/>
                        </a:rPr>
                        <a:t>&gt;&gt; J = </a:t>
                      </a:r>
                      <a:r>
                        <a:rPr lang="es-ES" sz="1800" dirty="0" err="1">
                          <a:solidFill>
                            <a:srgbClr val="070000"/>
                          </a:solidFill>
                          <a:effectLst/>
                        </a:rPr>
                        <a:t>histeq</a:t>
                      </a:r>
                      <a:r>
                        <a:rPr lang="es-ES" sz="1800" dirty="0">
                          <a:solidFill>
                            <a:srgbClr val="070000"/>
                          </a:solidFill>
                          <a:effectLst/>
                        </a:rPr>
                        <a:t>(I);</a:t>
                      </a:r>
                    </a:p>
                    <a:p>
                      <a:pPr marL="111760" algn="just">
                        <a:spcAft>
                          <a:spcPts val="0"/>
                        </a:spcAft>
                      </a:pPr>
                      <a:r>
                        <a:rPr lang="es-ES" sz="1600" i="1" dirty="0">
                          <a:solidFill>
                            <a:srgbClr val="070000"/>
                          </a:solidFill>
                          <a:effectLst/>
                        </a:rPr>
                        <a:t>Calcula la imagen J ecualizada de I</a:t>
                      </a:r>
                    </a:p>
                    <a:p>
                      <a:pPr algn="just">
                        <a:spcAft>
                          <a:spcPts val="0"/>
                        </a:spcAft>
                      </a:pPr>
                      <a:r>
                        <a:rPr lang="es-ES" sz="1800" dirty="0">
                          <a:solidFill>
                            <a:srgbClr val="070000"/>
                          </a:solidFill>
                          <a:effectLst/>
                        </a:rPr>
                        <a:t>&gt;&gt; </a:t>
                      </a:r>
                      <a:r>
                        <a:rPr lang="es-ES" sz="1800" dirty="0" err="1">
                          <a:solidFill>
                            <a:srgbClr val="070000"/>
                          </a:solidFill>
                          <a:effectLst/>
                        </a:rPr>
                        <a:t>imtool</a:t>
                      </a:r>
                      <a:r>
                        <a:rPr lang="es-ES" sz="1800" dirty="0">
                          <a:solidFill>
                            <a:srgbClr val="070000"/>
                          </a:solidFill>
                          <a:effectLst/>
                        </a:rPr>
                        <a:t>(I);</a:t>
                      </a:r>
                    </a:p>
                    <a:p>
                      <a:pPr marL="111760" algn="just">
                        <a:spcAft>
                          <a:spcPts val="350"/>
                        </a:spcAft>
                      </a:pPr>
                      <a:r>
                        <a:rPr lang="es-ES" sz="1600" i="1" dirty="0">
                          <a:solidFill>
                            <a:srgbClr val="070000"/>
                          </a:solidFill>
                          <a:effectLst/>
                        </a:rPr>
                        <a:t>Herramienta para la visualización de imágenes. Permite zoom, medición, visualización y manipulación de histogramas, ajuste de contraste y brillo.</a:t>
                      </a:r>
                      <a:endParaRPr lang="es-ES" sz="1600" i="1" dirty="0">
                        <a:solidFill>
                          <a:srgbClr val="070000"/>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4005878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29699" name="Rectangle 2"/>
          <p:cNvSpPr>
            <a:spLocks noChangeArrowheads="1"/>
          </p:cNvSpPr>
          <p:nvPr/>
        </p:nvSpPr>
        <p:spPr bwMode="auto">
          <a:xfrm>
            <a:off x="3409950" y="2557463"/>
            <a:ext cx="9144000" cy="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766C4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29700" name="Rectangle 3"/>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n-US" sz="2800" b="1" dirty="0" smtClean="0">
                <a:solidFill>
                  <a:srgbClr val="000000"/>
                </a:solidFill>
                <a:latin typeface="Arial" charset="0"/>
              </a:rPr>
              <a:t>8. </a:t>
            </a:r>
            <a:r>
              <a:rPr lang="en-US" sz="2800" b="1" dirty="0" err="1">
                <a:solidFill>
                  <a:srgbClr val="000000"/>
                </a:solidFill>
                <a:latin typeface="Arial" charset="0"/>
              </a:rPr>
              <a:t>Conclusiones</a:t>
            </a:r>
            <a:r>
              <a:rPr lang="en-US" sz="2800" b="1" dirty="0">
                <a:solidFill>
                  <a:srgbClr val="000000"/>
                </a:solidFill>
                <a:latin typeface="Arial" charset="0"/>
              </a:rPr>
              <a:t> </a:t>
            </a:r>
          </a:p>
        </p:txBody>
      </p:sp>
      <p:sp>
        <p:nvSpPr>
          <p:cNvPr id="29701" name="Rectangle 4"/>
          <p:cNvSpPr>
            <a:spLocks noChangeArrowheads="1"/>
          </p:cNvSpPr>
          <p:nvPr/>
        </p:nvSpPr>
        <p:spPr bwMode="auto">
          <a:xfrm>
            <a:off x="322263" y="1031875"/>
            <a:ext cx="84994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8775" algn="just">
              <a:buFontTx/>
              <a:buNone/>
            </a:pPr>
            <a:r>
              <a:rPr lang="es-ES" sz="2000" dirty="0">
                <a:solidFill>
                  <a:srgbClr val="070000"/>
                </a:solidFill>
                <a:latin typeface="Arial" charset="0"/>
              </a:rPr>
              <a:t>Todo sistema de visión artificial parte siempre de un proceso de adquisición de imagen que supone su captación de la escena con un sensor y su posterior digitalización. </a:t>
            </a:r>
          </a:p>
          <a:p>
            <a:pPr indent="358775" algn="just">
              <a:buFontTx/>
              <a:buNone/>
            </a:pPr>
            <a:endParaRPr lang="es-ES" sz="2000" dirty="0">
              <a:solidFill>
                <a:srgbClr val="070000"/>
              </a:solidFill>
              <a:latin typeface="Arial" charset="0"/>
            </a:endParaRPr>
          </a:p>
          <a:p>
            <a:pPr indent="358775" algn="just">
              <a:buFontTx/>
              <a:buNone/>
            </a:pPr>
            <a:r>
              <a:rPr lang="es-ES" sz="2000" dirty="0">
                <a:solidFill>
                  <a:srgbClr val="070000"/>
                </a:solidFill>
                <a:latin typeface="Arial" charset="0"/>
              </a:rPr>
              <a:t>La </a:t>
            </a:r>
            <a:r>
              <a:rPr lang="es-ES" sz="2000" b="1" dirty="0">
                <a:solidFill>
                  <a:srgbClr val="070000"/>
                </a:solidFill>
                <a:latin typeface="Arial" charset="0"/>
              </a:rPr>
              <a:t>digitalización</a:t>
            </a:r>
            <a:r>
              <a:rPr lang="es-ES" sz="2000" dirty="0">
                <a:solidFill>
                  <a:srgbClr val="070000"/>
                </a:solidFill>
                <a:latin typeface="Arial" charset="0"/>
              </a:rPr>
              <a:t> es imprescindible para poder tratar la imagen en un computador y supone el muestreo y cuantificación de la imagen. El </a:t>
            </a:r>
            <a:r>
              <a:rPr lang="es-ES" sz="2000" b="1" dirty="0">
                <a:solidFill>
                  <a:srgbClr val="070000"/>
                </a:solidFill>
                <a:latin typeface="Arial" charset="0"/>
              </a:rPr>
              <a:t>muestreo</a:t>
            </a:r>
            <a:r>
              <a:rPr lang="es-ES" sz="2000" dirty="0">
                <a:solidFill>
                  <a:srgbClr val="070000"/>
                </a:solidFill>
                <a:latin typeface="Arial" charset="0"/>
              </a:rPr>
              <a:t> es la división que se realiza sobre las dos dimensiones espaciales y genera los píxeles. La </a:t>
            </a:r>
            <a:r>
              <a:rPr lang="es-ES" sz="2000" b="1" dirty="0">
                <a:solidFill>
                  <a:srgbClr val="070000"/>
                </a:solidFill>
                <a:latin typeface="Arial" charset="0"/>
              </a:rPr>
              <a:t>cuantificación</a:t>
            </a:r>
            <a:r>
              <a:rPr lang="es-ES" sz="2000" dirty="0">
                <a:solidFill>
                  <a:srgbClr val="070000"/>
                </a:solidFill>
                <a:latin typeface="Arial" charset="0"/>
              </a:rPr>
              <a:t> es división que se hace sobre la amplitud de la señal analógica de la intensidad y que asigna un valor en cada pixel. La digitalización supone por tanto la transformación de la imagen continua en una matriz de números.</a:t>
            </a:r>
          </a:p>
          <a:p>
            <a:pPr indent="358775" algn="just">
              <a:buFontTx/>
              <a:buNone/>
            </a:pPr>
            <a:endParaRPr lang="es-ES" sz="2000" dirty="0">
              <a:solidFill>
                <a:srgbClr val="070000"/>
              </a:solidFill>
              <a:latin typeface="Arial" charset="0"/>
            </a:endParaRPr>
          </a:p>
          <a:p>
            <a:pPr indent="358775" algn="just">
              <a:buFontTx/>
              <a:buNone/>
            </a:pPr>
            <a:r>
              <a:rPr lang="es-ES" sz="2000" dirty="0">
                <a:solidFill>
                  <a:srgbClr val="070000"/>
                </a:solidFill>
                <a:latin typeface="Arial" charset="0"/>
              </a:rPr>
              <a:t>La </a:t>
            </a:r>
            <a:r>
              <a:rPr lang="es-ES" sz="2000" dirty="0" smtClean="0">
                <a:solidFill>
                  <a:srgbClr val="070000"/>
                </a:solidFill>
                <a:latin typeface="Arial" charset="0"/>
              </a:rPr>
              <a:t>elección del número de píxeles </a:t>
            </a:r>
            <a:r>
              <a:rPr lang="es-ES" sz="2000" dirty="0">
                <a:solidFill>
                  <a:srgbClr val="070000"/>
                </a:solidFill>
                <a:latin typeface="Arial" charset="0"/>
              </a:rPr>
              <a:t>de la imagen y número de niveles de gris dependerá de la precisión que requiera la aplicación y la capacidad de almacenamiento y procesamiento disponibles.</a:t>
            </a:r>
          </a:p>
          <a:p>
            <a:pPr indent="358775" algn="just">
              <a:buFontTx/>
              <a:buNone/>
            </a:pPr>
            <a:endParaRPr lang="es-ES" sz="2000" dirty="0">
              <a:solidFill>
                <a:srgbClr val="070000"/>
              </a:solidFill>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p>
        </p:txBody>
      </p:sp>
      <p:sp>
        <p:nvSpPr>
          <p:cNvPr id="24579" name="Rectangle 2"/>
          <p:cNvSpPr>
            <a:spLocks noGrp="1" noChangeArrowheads="1"/>
          </p:cNvSpPr>
          <p:nvPr>
            <p:ph type="title"/>
          </p:nvPr>
        </p:nvSpPr>
        <p:spPr>
          <a:noFill/>
        </p:spPr>
        <p:txBody>
          <a:bodyPr/>
          <a:lstStyle/>
          <a:p>
            <a:pPr eaLnBrk="1" hangingPunct="1"/>
            <a:r>
              <a:rPr lang="en-US" sz="2800" dirty="0" smtClean="0">
                <a:latin typeface="Arial" charset="0"/>
              </a:rPr>
              <a:t>8. </a:t>
            </a:r>
            <a:r>
              <a:rPr lang="en-US" sz="2800" dirty="0" err="1" smtClean="0">
                <a:latin typeface="Arial" charset="0"/>
              </a:rPr>
              <a:t>Conclusiones</a:t>
            </a:r>
            <a:r>
              <a:rPr lang="en-US" sz="2800" dirty="0" smtClean="0">
                <a:latin typeface="Arial" charset="0"/>
              </a:rPr>
              <a:t> </a:t>
            </a:r>
          </a:p>
        </p:txBody>
      </p:sp>
      <p:sp>
        <p:nvSpPr>
          <p:cNvPr id="24580" name="Rectangle 3"/>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1" name="Rectangle 4"/>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2" name="Rectangle 5"/>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3" name="Rectangle 6"/>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4" name="Rectangle 7"/>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5" name="Rectangle 8"/>
          <p:cNvSpPr>
            <a:spLocks noChangeArrowheads="1"/>
          </p:cNvSpPr>
          <p:nvPr/>
        </p:nvSpPr>
        <p:spPr bwMode="auto">
          <a:xfrm>
            <a:off x="1827213" y="2447925"/>
            <a:ext cx="27447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6" name="Rectangle 9"/>
          <p:cNvSpPr>
            <a:spLocks noChangeArrowheads="1"/>
          </p:cNvSpPr>
          <p:nvPr/>
        </p:nvSpPr>
        <p:spPr bwMode="auto">
          <a:xfrm>
            <a:off x="1827213" y="2447925"/>
            <a:ext cx="27447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7" name="Rectangle 12"/>
          <p:cNvSpPr>
            <a:spLocks noChangeArrowheads="1"/>
          </p:cNvSpPr>
          <p:nvPr/>
        </p:nvSpPr>
        <p:spPr bwMode="auto">
          <a:xfrm>
            <a:off x="914400" y="2528888"/>
            <a:ext cx="1828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endParaRPr lang="es-ES"/>
          </a:p>
        </p:txBody>
      </p:sp>
      <p:sp>
        <p:nvSpPr>
          <p:cNvPr id="24588" name="Rectangle 13"/>
          <p:cNvSpPr>
            <a:spLocks noChangeArrowheads="1"/>
          </p:cNvSpPr>
          <p:nvPr/>
        </p:nvSpPr>
        <p:spPr bwMode="auto">
          <a:xfrm>
            <a:off x="914400" y="2528888"/>
            <a:ext cx="1828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89" name="Rectangle 14"/>
          <p:cNvSpPr>
            <a:spLocks noChangeArrowheads="1"/>
          </p:cNvSpPr>
          <p:nvPr/>
        </p:nvSpPr>
        <p:spPr bwMode="auto">
          <a:xfrm>
            <a:off x="914400" y="2528888"/>
            <a:ext cx="1828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90" name="Rectangle 15"/>
          <p:cNvSpPr>
            <a:spLocks noChangeArrowheads="1"/>
          </p:cNvSpPr>
          <p:nvPr/>
        </p:nvSpPr>
        <p:spPr bwMode="auto">
          <a:xfrm>
            <a:off x="914400" y="2528888"/>
            <a:ext cx="1828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91" name="Rectangle 20"/>
          <p:cNvSpPr>
            <a:spLocks noChangeArrowheads="1"/>
          </p:cNvSpPr>
          <p:nvPr/>
        </p:nvSpPr>
        <p:spPr bwMode="auto">
          <a:xfrm>
            <a:off x="1803400" y="2509838"/>
            <a:ext cx="1660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endParaRPr lang="es-ES"/>
          </a:p>
        </p:txBody>
      </p:sp>
      <p:sp>
        <p:nvSpPr>
          <p:cNvPr id="24592" name="Rectangle 21"/>
          <p:cNvSpPr>
            <a:spLocks noChangeArrowheads="1"/>
          </p:cNvSpPr>
          <p:nvPr/>
        </p:nvSpPr>
        <p:spPr bwMode="auto">
          <a:xfrm>
            <a:off x="1803400" y="2509838"/>
            <a:ext cx="1660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93" name="Rectangle 22"/>
          <p:cNvSpPr>
            <a:spLocks noChangeArrowheads="1"/>
          </p:cNvSpPr>
          <p:nvPr/>
        </p:nvSpPr>
        <p:spPr bwMode="auto">
          <a:xfrm>
            <a:off x="1803400" y="2509838"/>
            <a:ext cx="21907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94" name="Rectangle 23"/>
          <p:cNvSpPr>
            <a:spLocks noChangeArrowheads="1"/>
          </p:cNvSpPr>
          <p:nvPr/>
        </p:nvSpPr>
        <p:spPr bwMode="auto">
          <a:xfrm>
            <a:off x="1803400" y="2509838"/>
            <a:ext cx="21907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4595" name="Rectangle 24"/>
          <p:cNvSpPr>
            <a:spLocks noChangeArrowheads="1"/>
          </p:cNvSpPr>
          <p:nvPr/>
        </p:nvSpPr>
        <p:spPr bwMode="auto">
          <a:xfrm>
            <a:off x="1803400" y="2509838"/>
            <a:ext cx="1685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endParaRPr lang="es-ES"/>
          </a:p>
        </p:txBody>
      </p:sp>
      <p:sp>
        <p:nvSpPr>
          <p:cNvPr id="24596" name="Rectangle 25"/>
          <p:cNvSpPr>
            <a:spLocks noChangeArrowheads="1"/>
          </p:cNvSpPr>
          <p:nvPr/>
        </p:nvSpPr>
        <p:spPr bwMode="auto">
          <a:xfrm>
            <a:off x="473075" y="1074738"/>
            <a:ext cx="834866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sz="2000" dirty="0">
                <a:solidFill>
                  <a:srgbClr val="070000"/>
                </a:solidFill>
                <a:latin typeface="Arial" charset="0"/>
              </a:rPr>
              <a:t>El histograma es un gráfico de frecuencias de los niveles de gris. Resulta útil para visualizar la distribución de los niveles de gris en la imagen y se aprecia rápidamente el grado de contraste y el rango dinámico de la imagen. </a:t>
            </a:r>
          </a:p>
          <a:p>
            <a:pPr>
              <a:buFontTx/>
              <a:buNone/>
            </a:pPr>
            <a:endParaRPr lang="es-ES" sz="2000" dirty="0">
              <a:solidFill>
                <a:srgbClr val="070000"/>
              </a:solidFill>
              <a:latin typeface="Arial" charset="0"/>
            </a:endParaRPr>
          </a:p>
          <a:p>
            <a:pPr>
              <a:buFontTx/>
              <a:buNone/>
            </a:pPr>
            <a:r>
              <a:rPr lang="es-ES" sz="2000" dirty="0">
                <a:solidFill>
                  <a:srgbClr val="070000"/>
                </a:solidFill>
                <a:latin typeface="Arial" charset="0"/>
              </a:rPr>
              <a:t>En base al histograma se pueden hacer manipulaciones encaminadas a mejorar la apariencia de la imagen. Esta mejora puede resultar útil en imágenes </a:t>
            </a:r>
            <a:r>
              <a:rPr lang="es-ES" sz="2000" dirty="0" smtClean="0">
                <a:solidFill>
                  <a:srgbClr val="070000"/>
                </a:solidFill>
                <a:latin typeface="Arial" charset="0"/>
              </a:rPr>
              <a:t>destinadas </a:t>
            </a:r>
            <a:r>
              <a:rPr lang="es-ES" sz="2000" dirty="0">
                <a:solidFill>
                  <a:srgbClr val="070000"/>
                </a:solidFill>
                <a:latin typeface="Arial" charset="0"/>
              </a:rPr>
              <a:t>a operadores humanos pero </a:t>
            </a:r>
            <a:r>
              <a:rPr lang="es-ES" sz="2000" b="1" dirty="0">
                <a:solidFill>
                  <a:srgbClr val="070000"/>
                </a:solidFill>
                <a:latin typeface="Arial" charset="0"/>
              </a:rPr>
              <a:t>no en sistemas automáticos.</a:t>
            </a:r>
            <a:r>
              <a:rPr lang="es-ES" sz="2000" dirty="0">
                <a:solidFill>
                  <a:srgbClr val="070000"/>
                </a:solidFill>
                <a:latin typeface="Arial" charset="0"/>
              </a:rPr>
              <a:t> </a:t>
            </a:r>
          </a:p>
          <a:p>
            <a:pPr>
              <a:buFontTx/>
              <a:buNone/>
            </a:pPr>
            <a:endParaRPr lang="es-ES" sz="2000" dirty="0">
              <a:solidFill>
                <a:srgbClr val="070000"/>
              </a:solidFill>
              <a:latin typeface="Arial" charset="0"/>
            </a:endParaRPr>
          </a:p>
          <a:p>
            <a:pPr>
              <a:buFontTx/>
              <a:buNone/>
            </a:pPr>
            <a:r>
              <a:rPr lang="es-ES" sz="2000" dirty="0">
                <a:solidFill>
                  <a:srgbClr val="070000"/>
                </a:solidFill>
                <a:latin typeface="Arial" charset="0"/>
              </a:rPr>
              <a:t>Una operación basada en el histograma que sí que es de gran utilidad en procesamiento de imágenes industriales muy contrastadas es la </a:t>
            </a:r>
            <a:r>
              <a:rPr lang="es-ES" sz="2000" b="1" dirty="0">
                <a:solidFill>
                  <a:srgbClr val="070000"/>
                </a:solidFill>
                <a:latin typeface="Arial" charset="0"/>
              </a:rPr>
              <a:t>binarización</a:t>
            </a:r>
            <a:r>
              <a:rPr lang="es-ES" sz="2000" dirty="0">
                <a:solidFill>
                  <a:srgbClr val="070000"/>
                </a:solidFill>
                <a:latin typeface="Arial" charset="0"/>
              </a:rPr>
              <a:t>. En este caso la transformación está destinada a la reducción de la información ya que el objetivo es obtener una imagen representada únicamente por dos </a:t>
            </a:r>
            <a:r>
              <a:rPr lang="es-ES" sz="2000" dirty="0" smtClean="0">
                <a:solidFill>
                  <a:srgbClr val="070000"/>
                </a:solidFill>
                <a:latin typeface="Arial" charset="0"/>
              </a:rPr>
              <a:t>niveles</a:t>
            </a:r>
            <a:r>
              <a:rPr lang="es-ES" sz="2000" dirty="0">
                <a:solidFill>
                  <a:srgbClr val="070000"/>
                </a:solidFill>
                <a:latin typeface="Arial" charset="0"/>
              </a:rPr>
              <a:t> </a:t>
            </a:r>
            <a:r>
              <a:rPr lang="es-ES" sz="2000" dirty="0" smtClean="0">
                <a:solidFill>
                  <a:srgbClr val="070000"/>
                </a:solidFill>
                <a:latin typeface="Arial" charset="0"/>
              </a:rPr>
              <a:t>que veremos en cap.4.</a:t>
            </a:r>
            <a:endParaRPr lang="es-ES" sz="2000" dirty="0">
              <a:solidFill>
                <a:srgbClr val="070000"/>
              </a:solidFill>
              <a:latin typeface="Arial" charset="0"/>
            </a:endParaRPr>
          </a:p>
        </p:txBody>
      </p:sp>
    </p:spTree>
    <p:extLst>
      <p:ext uri="{BB962C8B-B14F-4D97-AF65-F5344CB8AC3E}">
        <p14:creationId xmlns:p14="http://schemas.microsoft.com/office/powerpoint/2010/main" val="39572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7171" name="Rectangle 2"/>
          <p:cNvSpPr>
            <a:spLocks noGrp="1" noChangeArrowheads="1"/>
          </p:cNvSpPr>
          <p:nvPr>
            <p:ph type="title"/>
          </p:nvPr>
        </p:nvSpPr>
        <p:spPr/>
        <p:txBody>
          <a:bodyPr/>
          <a:lstStyle/>
          <a:p>
            <a:pPr eaLnBrk="1" hangingPunct="1"/>
            <a:r>
              <a:rPr lang="en-US" sz="2800" dirty="0" smtClean="0">
                <a:latin typeface="Arial" charset="0"/>
              </a:rPr>
              <a:t>2. El </a:t>
            </a:r>
            <a:r>
              <a:rPr lang="en-US" sz="2800" dirty="0" err="1" smtClean="0">
                <a:latin typeface="Arial" charset="0"/>
              </a:rPr>
              <a:t>ojo</a:t>
            </a:r>
            <a:endParaRPr lang="en-US" sz="2800" dirty="0" smtClean="0">
              <a:latin typeface="Arial" charset="0"/>
            </a:endParaRPr>
          </a:p>
        </p:txBody>
      </p:sp>
      <p:pic>
        <p:nvPicPr>
          <p:cNvPr id="7172" name="Picture 5" descr="o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063625"/>
            <a:ext cx="72104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8195" name="Rectangle 2"/>
          <p:cNvSpPr>
            <a:spLocks noGrp="1" noChangeArrowheads="1"/>
          </p:cNvSpPr>
          <p:nvPr>
            <p:ph type="title"/>
          </p:nvPr>
        </p:nvSpPr>
        <p:spPr/>
        <p:txBody>
          <a:bodyPr/>
          <a:lstStyle/>
          <a:p>
            <a:pPr eaLnBrk="1" hangingPunct="1"/>
            <a:r>
              <a:rPr lang="en-US" sz="2800" dirty="0" smtClean="0">
                <a:latin typeface="Arial" charset="0"/>
              </a:rPr>
              <a:t>2. El </a:t>
            </a:r>
            <a:r>
              <a:rPr lang="en-US" sz="2800" dirty="0" err="1" smtClean="0">
                <a:latin typeface="Arial" charset="0"/>
              </a:rPr>
              <a:t>ojo</a:t>
            </a:r>
            <a:endParaRPr lang="en-US" sz="2800" dirty="0" smtClean="0">
              <a:latin typeface="Arial" charset="0"/>
            </a:endParaRPr>
          </a:p>
        </p:txBody>
      </p:sp>
      <p:sp>
        <p:nvSpPr>
          <p:cNvPr id="8196" name="Rectangle 3" descr="Rectangle: Click to edit Master text styles&#10;Second level&#10;Third level&#10;Fourth level&#10;Fifth level"/>
          <p:cNvSpPr>
            <a:spLocks noGrp="1" noChangeArrowheads="1"/>
          </p:cNvSpPr>
          <p:nvPr>
            <p:ph type="body" idx="1"/>
          </p:nvPr>
        </p:nvSpPr>
        <p:spPr>
          <a:xfrm>
            <a:off x="415925" y="923925"/>
            <a:ext cx="8482013" cy="3733800"/>
          </a:xfrm>
        </p:spPr>
        <p:txBody>
          <a:bodyPr/>
          <a:lstStyle/>
          <a:p>
            <a:pPr eaLnBrk="1" hangingPunct="1">
              <a:lnSpc>
                <a:spcPct val="80000"/>
              </a:lnSpc>
              <a:buFontTx/>
              <a:buNone/>
            </a:pPr>
            <a:endParaRPr lang="es-ES" sz="2400" dirty="0" smtClean="0">
              <a:latin typeface="Arial" charset="0"/>
            </a:endParaRPr>
          </a:p>
          <a:p>
            <a:pPr eaLnBrk="1" hangingPunct="1">
              <a:lnSpc>
                <a:spcPct val="80000"/>
              </a:lnSpc>
            </a:pPr>
            <a:r>
              <a:rPr lang="es-ES" sz="2400" dirty="0" smtClean="0">
                <a:latin typeface="Arial" charset="0"/>
              </a:rPr>
              <a:t>Los rayos luminosos que se reflejan en la escena son recogidos por el </a:t>
            </a:r>
            <a:r>
              <a:rPr lang="es-ES" sz="2400" b="1" dirty="0" smtClean="0">
                <a:latin typeface="Arial" charset="0"/>
              </a:rPr>
              <a:t>cristalino</a:t>
            </a:r>
            <a:r>
              <a:rPr lang="es-ES" sz="2400" dirty="0" smtClean="0">
                <a:latin typeface="Arial" charset="0"/>
              </a:rPr>
              <a:t> que actúa como una lente y son proyectados sobre la superficie de la retina. El cristalino está suspendido por fibras que le unen al cuerpo ciliar. </a:t>
            </a:r>
          </a:p>
          <a:p>
            <a:pPr eaLnBrk="1" hangingPunct="1">
              <a:lnSpc>
                <a:spcPct val="80000"/>
              </a:lnSpc>
            </a:pPr>
            <a:r>
              <a:rPr lang="es-ES" sz="2400" dirty="0" smtClean="0">
                <a:latin typeface="Arial" charset="0"/>
              </a:rPr>
              <a:t>La </a:t>
            </a:r>
            <a:r>
              <a:rPr lang="es-ES" sz="2400" b="1" dirty="0" smtClean="0">
                <a:latin typeface="Arial" charset="0"/>
              </a:rPr>
              <a:t>retina </a:t>
            </a:r>
            <a:r>
              <a:rPr lang="es-ES" sz="2400" dirty="0" smtClean="0">
                <a:latin typeface="Arial" charset="0"/>
              </a:rPr>
              <a:t>es la membrana más interna del ojo, encontrándose en la parte posterior del ojo. Cuando el ojo está adecuadamente enfocado, la luz procedente de un objeto externo al ojo se proyecta sobre la retina. </a:t>
            </a:r>
          </a:p>
          <a:p>
            <a:pPr eaLnBrk="1" hangingPunct="1">
              <a:lnSpc>
                <a:spcPct val="80000"/>
              </a:lnSpc>
            </a:pPr>
            <a:r>
              <a:rPr lang="es-ES" sz="2400" dirty="0" smtClean="0">
                <a:latin typeface="Arial" charset="0"/>
              </a:rPr>
              <a:t>La </a:t>
            </a:r>
            <a:r>
              <a:rPr lang="es-ES" sz="2400" b="1" dirty="0" smtClean="0">
                <a:latin typeface="Arial" charset="0"/>
              </a:rPr>
              <a:t>fóvea</a:t>
            </a:r>
            <a:r>
              <a:rPr lang="es-ES" sz="2400" dirty="0" smtClean="0">
                <a:latin typeface="Arial" charset="0"/>
              </a:rPr>
              <a:t> en sí es un pequeño entrante circular en la retina de alrededor 1.5 </a:t>
            </a:r>
            <a:r>
              <a:rPr lang="es-ES" sz="2400" dirty="0" err="1" smtClean="0">
                <a:latin typeface="Arial" charset="0"/>
              </a:rPr>
              <a:t>mm.</a:t>
            </a:r>
            <a:r>
              <a:rPr lang="es-ES" sz="2400" dirty="0" smtClean="0">
                <a:latin typeface="Arial" charset="0"/>
              </a:rPr>
              <a:t> de diámetro. La densidad de </a:t>
            </a:r>
            <a:r>
              <a:rPr lang="es-ES" sz="2400" dirty="0" err="1" smtClean="0">
                <a:latin typeface="Arial" charset="0"/>
              </a:rPr>
              <a:t>fotorreceptores</a:t>
            </a:r>
            <a:r>
              <a:rPr lang="es-ES" sz="2400" dirty="0" smtClean="0">
                <a:latin typeface="Arial" charset="0"/>
              </a:rPr>
              <a:t> es aproximadamente 150.000 elementos por milímetro cuadrado, similar a un sensor de cámara.</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9219" name="Rectangle 2"/>
          <p:cNvSpPr>
            <a:spLocks noGrp="1" noChangeArrowheads="1"/>
          </p:cNvSpPr>
          <p:nvPr>
            <p:ph type="title"/>
          </p:nvPr>
        </p:nvSpPr>
        <p:spPr/>
        <p:txBody>
          <a:bodyPr/>
          <a:lstStyle/>
          <a:p>
            <a:pPr eaLnBrk="1" hangingPunct="1"/>
            <a:r>
              <a:rPr lang="en-US" sz="2800" smtClean="0">
                <a:latin typeface="Arial" charset="0"/>
              </a:rPr>
              <a:t>3. Formación de imágenes </a:t>
            </a:r>
          </a:p>
        </p:txBody>
      </p:sp>
      <p:sp>
        <p:nvSpPr>
          <p:cNvPr id="9220" name="Rectangle 3" descr="Rectangle: Click to edit Master text styles&#10;Second level&#10;Third level&#10;Fourth level&#10;Fifth level"/>
          <p:cNvSpPr>
            <a:spLocks noGrp="1" noChangeArrowheads="1"/>
          </p:cNvSpPr>
          <p:nvPr>
            <p:ph type="body" idx="1"/>
          </p:nvPr>
        </p:nvSpPr>
        <p:spPr>
          <a:xfrm>
            <a:off x="415925" y="1000125"/>
            <a:ext cx="8558213" cy="2808288"/>
          </a:xfrm>
        </p:spPr>
        <p:txBody>
          <a:bodyPr/>
          <a:lstStyle/>
          <a:p>
            <a:pPr eaLnBrk="1" hangingPunct="1">
              <a:buFontTx/>
              <a:buNone/>
            </a:pPr>
            <a:r>
              <a:rPr lang="es-ES" sz="2400" smtClean="0">
                <a:latin typeface="Arial" charset="0"/>
              </a:rPr>
              <a:t>	En el mecanismo de la visión participan tres agentes, la luz, el ojo y el cerebro. El reflejo de la luz pasa a través de la córnea y el cristalino que actúan como lentes para proyectar de forma nítida las imágenes en la superficie de la retina. Los fotorreceptores de la retina transforman la proyección en impulsos nerviosos que pasan al cerebro a través del nervio óptico. </a:t>
            </a:r>
          </a:p>
        </p:txBody>
      </p:sp>
      <p:pic>
        <p:nvPicPr>
          <p:cNvPr id="9221" name="Picture 4" descr="ojoFormacion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3556000"/>
            <a:ext cx="516096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0243" name="Rectangle 2"/>
          <p:cNvSpPr>
            <a:spLocks noGrp="1" noChangeArrowheads="1"/>
          </p:cNvSpPr>
          <p:nvPr>
            <p:ph type="title"/>
          </p:nvPr>
        </p:nvSpPr>
        <p:spPr/>
        <p:txBody>
          <a:bodyPr/>
          <a:lstStyle/>
          <a:p>
            <a:pPr eaLnBrk="1" hangingPunct="1"/>
            <a:r>
              <a:rPr lang="en-US" sz="2800" smtClean="0">
                <a:latin typeface="Arial" charset="0"/>
              </a:rPr>
              <a:t>3. Formación de imágenes </a:t>
            </a:r>
          </a:p>
        </p:txBody>
      </p:sp>
      <p:sp>
        <p:nvSpPr>
          <p:cNvPr id="10244" name="Rectangle 3" descr="Rectangle: Click to edit Master text styles&#10;Second level&#10;Third level&#10;Fourth level&#10;Fifth level"/>
          <p:cNvSpPr>
            <a:spLocks noGrp="1" noChangeArrowheads="1"/>
          </p:cNvSpPr>
          <p:nvPr>
            <p:ph type="body" idx="1"/>
          </p:nvPr>
        </p:nvSpPr>
        <p:spPr>
          <a:xfrm>
            <a:off x="415925" y="1000125"/>
            <a:ext cx="8558213" cy="3733800"/>
          </a:xfrm>
        </p:spPr>
        <p:txBody>
          <a:bodyPr/>
          <a:lstStyle/>
          <a:p>
            <a:pPr eaLnBrk="1" hangingPunct="1">
              <a:buFontTx/>
              <a:buNone/>
            </a:pPr>
            <a:r>
              <a:rPr lang="es-ES" sz="2400" dirty="0" smtClean="0">
                <a:latin typeface="Arial" charset="0"/>
              </a:rPr>
              <a:t>	Si comparamos el funcionamiento del ojo con el de una cámara, el iris actuaría como diafragma, la retina como sensor, y el cristalino como lente que permite acercar o alejar la proyección del objeto sobre el sensor para conseguir un buen enfoque. </a:t>
            </a:r>
            <a:endParaRPr lang="es-ES" sz="2400" b="1" dirty="0" smtClean="0">
              <a:latin typeface="Arial" charset="0"/>
            </a:endParaRPr>
          </a:p>
        </p:txBody>
      </p:sp>
      <p:pic>
        <p:nvPicPr>
          <p:cNvPr id="10245" name="Picture 4" descr="camaraFormacion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3973513"/>
            <a:ext cx="5464175"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Valladolid</a:t>
            </a:r>
            <a:endParaRPr lang="es-ES" sz="1400" dirty="0">
              <a:latin typeface="Arial" charset="0"/>
            </a:endParaRPr>
          </a:p>
        </p:txBody>
      </p:sp>
      <p:sp>
        <p:nvSpPr>
          <p:cNvPr id="11267" name="Rectangle 2"/>
          <p:cNvSpPr>
            <a:spLocks noGrp="1" noChangeArrowheads="1"/>
          </p:cNvSpPr>
          <p:nvPr>
            <p:ph type="title"/>
          </p:nvPr>
        </p:nvSpPr>
        <p:spPr/>
        <p:txBody>
          <a:bodyPr/>
          <a:lstStyle/>
          <a:p>
            <a:pPr eaLnBrk="1" hangingPunct="1"/>
            <a:r>
              <a:rPr lang="en-US" sz="2800" smtClean="0">
                <a:latin typeface="Arial" charset="0"/>
              </a:rPr>
              <a:t>4. Representación Digital de una Imagen </a:t>
            </a:r>
          </a:p>
        </p:txBody>
      </p:sp>
      <p:sp>
        <p:nvSpPr>
          <p:cNvPr id="11268" name="Rectangle 3" descr="Rectangle: Click to edit Master text styles&#10;Second level&#10;Third level&#10;Fourth level&#10;Fifth level"/>
          <p:cNvSpPr>
            <a:spLocks noGrp="1" noChangeArrowheads="1"/>
          </p:cNvSpPr>
          <p:nvPr>
            <p:ph type="body" idx="1"/>
          </p:nvPr>
        </p:nvSpPr>
        <p:spPr>
          <a:xfrm>
            <a:off x="322263" y="1531938"/>
            <a:ext cx="8558212" cy="3733800"/>
          </a:xfrm>
        </p:spPr>
        <p:txBody>
          <a:bodyPr/>
          <a:lstStyle/>
          <a:p>
            <a:pPr eaLnBrk="1" hangingPunct="1">
              <a:buFontTx/>
              <a:buNone/>
            </a:pPr>
            <a:r>
              <a:rPr lang="es-ES" sz="2400" smtClean="0">
                <a:latin typeface="Arial" charset="0"/>
              </a:rPr>
              <a:t>   Estamos acostumbrados a considerar las imágenes como una representación inherentemente continua, como si se tratara de un cuadro de pintura. No obstante, si se quiere analizar automáticamente una imagen en un ordenador, de naturaleza digital, se hace necesario un proceso previo de transformación de la imagen, en un principio continua, a un conjunto de números sobre los que pueda trabajar el ordenador. Este proceso se conoce como </a:t>
            </a:r>
            <a:r>
              <a:rPr lang="es-ES" sz="2400" b="1" smtClean="0">
                <a:latin typeface="Arial" charset="0"/>
              </a:rPr>
              <a:t>digitalización</a:t>
            </a:r>
            <a:r>
              <a:rPr lang="es-ES" sz="2400" smtClean="0">
                <a:latin typeface="Arial" charset="0"/>
              </a:rPr>
              <a:t> de la imagen.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17244</TotalTime>
  <Words>2183</Words>
  <Application>Microsoft Office PowerPoint</Application>
  <PresentationFormat>Presentación en pantalla (4:3)</PresentationFormat>
  <Paragraphs>215</Paragraphs>
  <Slides>45</Slides>
  <Notes>2</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Blueprint</vt:lpstr>
      <vt:lpstr>2. La Imagen Digital</vt:lpstr>
      <vt:lpstr> 1. Introducción 2. El ojo  3. Formación de imágenes  4. Representación Digital de una Imagen 5. Características de una Imagen  6. El histograma. Mejora de la Imagen 7. Funciones de MATLAB básicas 8. Conclusiones </vt:lpstr>
      <vt:lpstr>1. Introducción</vt:lpstr>
      <vt:lpstr>2. El ojo</vt:lpstr>
      <vt:lpstr>2. El ojo</vt:lpstr>
      <vt:lpstr>2. El ojo</vt:lpstr>
      <vt:lpstr>3. Formación de imágenes </vt:lpstr>
      <vt:lpstr>3. Formación de imágenes </vt:lpstr>
      <vt:lpstr>4. Representación Digital de una Imagen </vt:lpstr>
      <vt:lpstr>4. Representación Digital de una Imagen </vt:lpstr>
      <vt:lpstr>4. Representación Digital de una Imagen </vt:lpstr>
      <vt:lpstr>“Imagen Analógica”</vt:lpstr>
      <vt:lpstr>Muestreo</vt:lpstr>
      <vt:lpstr>Cuantización</vt:lpstr>
      <vt:lpstr>Imagen Analógica</vt:lpstr>
      <vt:lpstr>Presentación de PowerPoint</vt:lpstr>
      <vt:lpstr>Presentación de PowerPoint</vt:lpstr>
      <vt:lpstr>Muestreo: Imagen 640x480 pixeles</vt:lpstr>
      <vt:lpstr>Muestreo: Imagen 64x48 pixeles</vt:lpstr>
      <vt:lpstr>Muestreo: Imagen 32x24 pixeles</vt:lpstr>
      <vt:lpstr>Muestreo: Imagen 16x12 pixeles</vt:lpstr>
      <vt:lpstr>Presentación de PowerPoint</vt:lpstr>
      <vt:lpstr>Presentación de PowerPoint</vt:lpstr>
      <vt:lpstr>Presentación de PowerPoint</vt:lpstr>
      <vt:lpstr>Presentación de PowerPoint</vt:lpstr>
      <vt:lpstr>Presentación de PowerPoint</vt:lpstr>
      <vt:lpstr>5. Características de una imagen:      Contraste </vt:lpstr>
      <vt:lpstr>5. Características de una imagen:      Contraste </vt:lpstr>
      <vt:lpstr>5. Características de una imagen:      respuesta espacial (nitidez)</vt:lpstr>
      <vt:lpstr>5. Características de una imagen:      respuesta espacial (nitidez)</vt:lpstr>
      <vt:lpstr>6. El histograma.</vt:lpstr>
      <vt:lpstr>6. El histograma.</vt:lpstr>
      <vt:lpstr>6. Cálculo del histograma.</vt:lpstr>
      <vt:lpstr>6. El contraste en el histograma.</vt:lpstr>
      <vt:lpstr>6. Rango dinámico de una imagen. </vt:lpstr>
      <vt:lpstr>6. Contraste y rango dinámico de una imagen. </vt:lpstr>
      <vt:lpstr>6. Contraste y rango dinámico de una imagen. </vt:lpstr>
      <vt:lpstr>6. Mejora del contraste con el histograma </vt:lpstr>
      <vt:lpstr>6. Mejora del contraste.      Deslizamiento y extensión del Histograma </vt:lpstr>
      <vt:lpstr>6. Mejora del contraste.      Deslizamiento y extensión del Histograma </vt:lpstr>
      <vt:lpstr>6. Mejora del contraste.      Ecualización del Histograma </vt:lpstr>
      <vt:lpstr>6. Mejora del contraste.      Ecualización del Histograma </vt:lpstr>
      <vt:lpstr>Presentación de PowerPoint</vt:lpstr>
      <vt:lpstr>Presentación de PowerPoint</vt:lpstr>
      <vt:lpstr>8. Conclusiones </vt:lpstr>
    </vt:vector>
  </TitlesOfParts>
  <Company>Universidad de Valladolid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Morfología Matemática</dc:title>
  <dc:creator>Eusebio</dc:creator>
  <cp:lastModifiedBy>Eusebio</cp:lastModifiedBy>
  <cp:revision>340</cp:revision>
  <dcterms:created xsi:type="dcterms:W3CDTF">2002-03-30T04:23:14Z</dcterms:created>
  <dcterms:modified xsi:type="dcterms:W3CDTF">2013-02-13T10:05:28Z</dcterms:modified>
</cp:coreProperties>
</file>