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7"/>
  </p:notesMasterIdLst>
  <p:handoutMasterIdLst>
    <p:handoutMasterId r:id="rId48"/>
  </p:handoutMasterIdLst>
  <p:sldIdLst>
    <p:sldId id="665" r:id="rId2"/>
    <p:sldId id="580" r:id="rId3"/>
    <p:sldId id="610" r:id="rId4"/>
    <p:sldId id="609" r:id="rId5"/>
    <p:sldId id="603" r:id="rId6"/>
    <p:sldId id="666" r:id="rId7"/>
    <p:sldId id="605" r:id="rId8"/>
    <p:sldId id="667" r:id="rId9"/>
    <p:sldId id="629" r:id="rId10"/>
    <p:sldId id="631" r:id="rId11"/>
    <p:sldId id="630" r:id="rId12"/>
    <p:sldId id="670" r:id="rId13"/>
    <p:sldId id="671" r:id="rId14"/>
    <p:sldId id="669" r:id="rId15"/>
    <p:sldId id="632" r:id="rId16"/>
    <p:sldId id="634" r:id="rId17"/>
    <p:sldId id="636" r:id="rId18"/>
    <p:sldId id="635" r:id="rId19"/>
    <p:sldId id="637" r:id="rId20"/>
    <p:sldId id="638" r:id="rId21"/>
    <p:sldId id="639" r:id="rId22"/>
    <p:sldId id="640" r:id="rId23"/>
    <p:sldId id="641" r:id="rId24"/>
    <p:sldId id="642" r:id="rId25"/>
    <p:sldId id="643" r:id="rId26"/>
    <p:sldId id="676" r:id="rId27"/>
    <p:sldId id="677" r:id="rId28"/>
    <p:sldId id="644" r:id="rId29"/>
    <p:sldId id="645" r:id="rId30"/>
    <p:sldId id="646" r:id="rId31"/>
    <p:sldId id="648" r:id="rId32"/>
    <p:sldId id="649" r:id="rId33"/>
    <p:sldId id="647" r:id="rId34"/>
    <p:sldId id="650" r:id="rId35"/>
    <p:sldId id="651" r:id="rId36"/>
    <p:sldId id="652" r:id="rId37"/>
    <p:sldId id="657" r:id="rId38"/>
    <p:sldId id="653" r:id="rId39"/>
    <p:sldId id="662" r:id="rId40"/>
    <p:sldId id="654" r:id="rId41"/>
    <p:sldId id="655" r:id="rId42"/>
    <p:sldId id="656" r:id="rId43"/>
    <p:sldId id="658" r:id="rId44"/>
    <p:sldId id="660" r:id="rId45"/>
    <p:sldId id="675" r:id="rId46"/>
  </p:sldIdLst>
  <p:sldSz cx="9144000" cy="6858000" type="screen4x3"/>
  <p:notesSz cx="6997700" cy="9283700"/>
  <p:defaultTextStyle>
    <a:defPPr>
      <a:defRPr lang="en-US"/>
    </a:defPPr>
    <a:lvl1pPr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1pPr>
    <a:lvl2pPr marL="4572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2pPr>
    <a:lvl3pPr marL="9144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3pPr>
    <a:lvl4pPr marL="13716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4pPr>
    <a:lvl5pPr marL="1828800" algn="l" rtl="0" fontAlgn="base">
      <a:spcBef>
        <a:spcPct val="0"/>
      </a:spcBef>
      <a:spcAft>
        <a:spcPct val="0"/>
      </a:spcAft>
      <a:buClr>
        <a:schemeClr val="bg1"/>
      </a:buClr>
      <a:buChar char="•"/>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000"/>
    <a:srgbClr val="FF0000"/>
    <a:srgbClr val="783C00"/>
    <a:srgbClr val="00008C"/>
    <a:srgbClr val="000000"/>
    <a:srgbClr val="00FF00"/>
    <a:srgbClr val="80808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728" autoAdjust="0"/>
  </p:normalViewPr>
  <p:slideViewPr>
    <p:cSldViewPr>
      <p:cViewPr>
        <p:scale>
          <a:sx n="66" d="100"/>
          <a:sy n="66" d="100"/>
        </p:scale>
        <p:origin x="-1728"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7" name="Rectangle 3"/>
          <p:cNvSpPr>
            <a:spLocks noGrp="1" noChangeArrowheads="1"/>
          </p:cNvSpPr>
          <p:nvPr>
            <p:ph type="dt" sz="quarter"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atin typeface="Tahoma" pitchFamily="34" charset="0"/>
              </a:defRPr>
            </a:lvl1pPr>
          </a:lstStyle>
          <a:p>
            <a:pPr>
              <a:defRPr/>
            </a:pPr>
            <a:endParaRPr lang="en-US"/>
          </a:p>
        </p:txBody>
      </p:sp>
      <p:sp>
        <p:nvSpPr>
          <p:cNvPr id="47108" name="Rectangle 4"/>
          <p:cNvSpPr>
            <a:spLocks noGrp="1" noChangeArrowheads="1"/>
          </p:cNvSpPr>
          <p:nvPr>
            <p:ph type="ftr" sz="quarter" idx="2"/>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atin typeface="Tahoma" pitchFamily="34" charset="0"/>
              </a:defRPr>
            </a:lvl1pPr>
          </a:lstStyle>
          <a:p>
            <a:pPr>
              <a:defRPr/>
            </a:pPr>
            <a:endParaRPr lang="en-US"/>
          </a:p>
        </p:txBody>
      </p:sp>
      <p:sp>
        <p:nvSpPr>
          <p:cNvPr id="47109" name="Rectangle 5"/>
          <p:cNvSpPr>
            <a:spLocks noGrp="1" noChangeArrowheads="1"/>
          </p:cNvSpPr>
          <p:nvPr>
            <p:ph type="sldNum" sz="quarter" idx="3"/>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atin typeface="Tahoma" pitchFamily="34" charset="0"/>
              </a:defRPr>
            </a:lvl1pPr>
          </a:lstStyle>
          <a:p>
            <a:pPr>
              <a:defRPr/>
            </a:pPr>
            <a:fld id="{DC77FE60-1319-42C6-9643-73679CC29E30}" type="slidenum">
              <a:rPr lang="en-US"/>
              <a:pPr>
                <a:defRPr/>
              </a:pPr>
              <a:t>‹Nº›</a:t>
            </a:fld>
            <a:endParaRPr lang="en-US"/>
          </a:p>
        </p:txBody>
      </p:sp>
    </p:spTree>
    <p:extLst>
      <p:ext uri="{BB962C8B-B14F-4D97-AF65-F5344CB8AC3E}">
        <p14:creationId xmlns:p14="http://schemas.microsoft.com/office/powerpoint/2010/main" val="3881275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defTabSz="930275">
              <a:buClrTx/>
              <a:buFontTx/>
              <a:buNone/>
              <a:defRPr sz="1200"/>
            </a:lvl1pPr>
          </a:lstStyle>
          <a:p>
            <a:pPr>
              <a:defRPr/>
            </a:pPr>
            <a:endParaRPr lang="en-US"/>
          </a:p>
        </p:txBody>
      </p:sp>
      <p:sp>
        <p:nvSpPr>
          <p:cNvPr id="13315" name="Rectangle 3"/>
          <p:cNvSpPr>
            <a:spLocks noGrp="1" noChangeArrowheads="1"/>
          </p:cNvSpPr>
          <p:nvPr>
            <p:ph type="dt" idx="1"/>
          </p:nvPr>
        </p:nvSpPr>
        <p:spPr bwMode="auto">
          <a:xfrm>
            <a:off x="3965575"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lvl1pPr algn="r" defTabSz="930275">
              <a:buClrTx/>
              <a:buFontTx/>
              <a:buNone/>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77925" y="696913"/>
            <a:ext cx="4641850" cy="3479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31863" y="4408488"/>
            <a:ext cx="513397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defTabSz="930275">
              <a:buClrTx/>
              <a:buFontTx/>
              <a:buNone/>
              <a:defRPr sz="1200"/>
            </a:lvl1pPr>
          </a:lstStyle>
          <a:p>
            <a:pPr>
              <a:defRPr/>
            </a:pPr>
            <a:endParaRPr lang="en-US"/>
          </a:p>
        </p:txBody>
      </p:sp>
      <p:sp>
        <p:nvSpPr>
          <p:cNvPr id="13319" name="Rectangle 7"/>
          <p:cNvSpPr>
            <a:spLocks noGrp="1" noChangeArrowheads="1"/>
          </p:cNvSpPr>
          <p:nvPr>
            <p:ph type="sldNum" sz="quarter" idx="5"/>
          </p:nvPr>
        </p:nvSpPr>
        <p:spPr bwMode="auto">
          <a:xfrm>
            <a:off x="3965575" y="882015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25" tIns="46512" rIns="93025" bIns="46512" numCol="1" anchor="b" anchorCtr="0" compatLnSpc="1">
            <a:prstTxWarp prst="textNoShape">
              <a:avLst/>
            </a:prstTxWarp>
          </a:bodyPr>
          <a:lstStyle>
            <a:lvl1pPr algn="r" defTabSz="930275">
              <a:buClrTx/>
              <a:buFontTx/>
              <a:buNone/>
              <a:defRPr sz="1200"/>
            </a:lvl1pPr>
          </a:lstStyle>
          <a:p>
            <a:pPr>
              <a:defRPr/>
            </a:pPr>
            <a:fld id="{B68D279C-FE1B-4C6D-AB45-65D16FA35FBD}" type="slidenum">
              <a:rPr lang="en-US"/>
              <a:pPr>
                <a:defRPr/>
              </a:pPr>
              <a:t>‹Nº›</a:t>
            </a:fld>
            <a:endParaRPr lang="en-US"/>
          </a:p>
        </p:txBody>
      </p:sp>
    </p:spTree>
    <p:extLst>
      <p:ext uri="{BB962C8B-B14F-4D97-AF65-F5344CB8AC3E}">
        <p14:creationId xmlns:p14="http://schemas.microsoft.com/office/powerpoint/2010/main" val="1691489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a:grpSpLocks/>
          </p:cNvGrpSpPr>
          <p:nvPr/>
        </p:nvGrpSpPr>
        <p:grpSpPr bwMode="auto">
          <a:xfrm>
            <a:off x="0" y="0"/>
            <a:ext cx="9144000" cy="6858000"/>
            <a:chOff x="0" y="0"/>
            <a:chExt cx="5760" cy="4320"/>
          </a:xfrm>
        </p:grpSpPr>
        <p:sp>
          <p:nvSpPr>
            <p:cNvPr id="5"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6" name="Group 5"/>
            <p:cNvGrpSpPr>
              <a:grpSpLocks/>
            </p:cNvGrpSpPr>
            <p:nvPr userDrawn="1"/>
          </p:nvGrpSpPr>
          <p:grpSpPr bwMode="auto">
            <a:xfrm>
              <a:off x="0" y="0"/>
              <a:ext cx="5760" cy="4320"/>
              <a:chOff x="0" y="0"/>
              <a:chExt cx="5760" cy="4320"/>
            </a:xfrm>
          </p:grpSpPr>
          <p:sp>
            <p:nvSpPr>
              <p:cNvPr id="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4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5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59" name="Group 58"/>
          <p:cNvGrpSpPr>
            <a:grpSpLocks/>
          </p:cNvGrpSpPr>
          <p:nvPr/>
        </p:nvGrpSpPr>
        <p:grpSpPr bwMode="auto">
          <a:xfrm>
            <a:off x="4763" y="887413"/>
            <a:ext cx="6654800" cy="2851150"/>
            <a:chOff x="3" y="559"/>
            <a:chExt cx="4192" cy="1796"/>
          </a:xfrm>
        </p:grpSpPr>
        <p:sp>
          <p:nvSpPr>
            <p:cNvPr id="60"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1"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2"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3"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grpSp>
        <p:nvGrpSpPr>
          <p:cNvPr id="64" name="Group 72"/>
          <p:cNvGrpSpPr>
            <a:grpSpLocks/>
          </p:cNvGrpSpPr>
          <p:nvPr/>
        </p:nvGrpSpPr>
        <p:grpSpPr bwMode="auto">
          <a:xfrm>
            <a:off x="2349500" y="3098800"/>
            <a:ext cx="6045200" cy="2876550"/>
            <a:chOff x="1480" y="1952"/>
            <a:chExt cx="3808" cy="1812"/>
          </a:xfrm>
        </p:grpSpPr>
        <p:sp>
          <p:nvSpPr>
            <p:cNvPr id="65"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6"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67" name="Arc 66"/>
            <p:cNvSpPr>
              <a:spLocks/>
            </p:cNvSpPr>
            <p:nvPr/>
          </p:nvSpPr>
          <p:spPr bwMode="ltGray">
            <a:xfrm rot="5400000">
              <a:off x="5097" y="3362"/>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23619" name="Rectangle 67"/>
          <p:cNvSpPr>
            <a:spLocks noGrp="1" noChangeArrowheads="1"/>
          </p:cNvSpPr>
          <p:nvPr>
            <p:ph type="ctrTitle"/>
          </p:nvPr>
        </p:nvSpPr>
        <p:spPr>
          <a:xfrm>
            <a:off x="914400" y="2286000"/>
            <a:ext cx="7848600" cy="609600"/>
          </a:xfrm>
        </p:spPr>
        <p:txBody>
          <a:bodyPr/>
          <a:lstStyle>
            <a:lvl1pPr>
              <a:defRPr/>
            </a:lvl1pPr>
          </a:lstStyle>
          <a:p>
            <a:pPr lvl="0"/>
            <a:r>
              <a:rPr lang="en-US" noProof="0" smtClean="0"/>
              <a:t>Click to edit Master title style</a:t>
            </a:r>
          </a:p>
        </p:txBody>
      </p:sp>
      <p:sp>
        <p:nvSpPr>
          <p:cNvPr id="23620" name="Rectangle 68" descr="Rectangle: Click to edit Master text styles&#10;Second level&#10;Third level&#10;Fourth level&#10;Fifth level"/>
          <p:cNvSpPr>
            <a:spLocks noGrp="1" noChangeArrowheads="1"/>
          </p:cNvSpPr>
          <p:nvPr>
            <p:ph type="subTitle" idx="1"/>
          </p:nvPr>
        </p:nvSpPr>
        <p:spPr>
          <a:xfrm>
            <a:off x="1828800" y="3276600"/>
            <a:ext cx="6324600" cy="500063"/>
          </a:xfrm>
        </p:spPr>
        <p:txBody>
          <a:bodyPr/>
          <a:lstStyle>
            <a:lvl1pPr marL="0" indent="0">
              <a:buFontTx/>
              <a:buNone/>
              <a:defRPr/>
            </a:lvl1pPr>
          </a:lstStyle>
          <a:p>
            <a:pPr lvl="0"/>
            <a:r>
              <a:rPr lang="en-US" noProof="0" smtClean="0"/>
              <a:t>Click to edit Master subtitle style</a:t>
            </a:r>
          </a:p>
        </p:txBody>
      </p:sp>
      <p:sp>
        <p:nvSpPr>
          <p:cNvPr id="68" name="Rectangle 69"/>
          <p:cNvSpPr>
            <a:spLocks noGrp="1" noChangeArrowheads="1"/>
          </p:cNvSpPr>
          <p:nvPr>
            <p:ph type="dt" sz="quarter" idx="10"/>
          </p:nvPr>
        </p:nvSpPr>
        <p:spPr bwMode="auto">
          <a:xfrm>
            <a:off x="685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buClrTx/>
              <a:buFontTx/>
              <a:buNone/>
              <a:defRPr sz="1400">
                <a:latin typeface="Tahoma" pitchFamily="34" charset="0"/>
              </a:defRPr>
            </a:lvl1pPr>
          </a:lstStyle>
          <a:p>
            <a:pPr>
              <a:defRPr/>
            </a:pPr>
            <a:endParaRPr lang="en-US"/>
          </a:p>
        </p:txBody>
      </p:sp>
      <p:sp>
        <p:nvSpPr>
          <p:cNvPr id="69" name="Rectangle 70"/>
          <p:cNvSpPr>
            <a:spLocks noGrp="1" noChangeArrowheads="1"/>
          </p:cNvSpPr>
          <p:nvPr>
            <p:ph type="ftr" sz="quarter" idx="11"/>
          </p:nvPr>
        </p:nvSpPr>
        <p:spPr>
          <a:xfrm>
            <a:off x="3124200" y="6248400"/>
            <a:ext cx="2895600" cy="457200"/>
          </a:xfrm>
        </p:spPr>
        <p:txBody>
          <a:bodyPr anchor="b"/>
          <a:lstStyle>
            <a:lvl1pPr>
              <a:defRPr smtClean="0">
                <a:latin typeface="Tahoma" pitchFamily="34" charset="0"/>
              </a:defRPr>
            </a:lvl1pPr>
          </a:lstStyle>
          <a:p>
            <a:pPr>
              <a:defRPr/>
            </a:pPr>
            <a:r>
              <a:rPr lang="es-ES" dirty="0" smtClean="0"/>
              <a:t>Visión Artificial Industrial. Univ. de Valladolid</a:t>
            </a:r>
            <a:endParaRPr lang="en-US" dirty="0"/>
          </a:p>
        </p:txBody>
      </p:sp>
      <p:sp>
        <p:nvSpPr>
          <p:cNvPr id="70" name="Rectangle 71"/>
          <p:cNvSpPr>
            <a:spLocks noGrp="1" noChangeArrowheads="1"/>
          </p:cNvSpPr>
          <p:nvPr>
            <p:ph type="sldNum" sz="quarter" idx="12"/>
          </p:nvPr>
        </p:nvSpPr>
        <p:spPr bwMode="auto">
          <a:xfrm>
            <a:off x="65532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defRPr sz="1400">
                <a:latin typeface="Tahoma" pitchFamily="34" charset="0"/>
              </a:defRPr>
            </a:lvl1pPr>
          </a:lstStyle>
          <a:p>
            <a:pPr>
              <a:defRPr/>
            </a:pPr>
            <a:fld id="{2EF8AE83-20BE-4E78-83C5-666CA1054684}" type="slidenum">
              <a:rPr lang="en-US"/>
              <a:pPr>
                <a:defRPr/>
              </a:pPr>
              <a:t>‹Nº›</a:t>
            </a:fld>
            <a:endParaRPr lang="en-US"/>
          </a:p>
        </p:txBody>
      </p:sp>
    </p:spTree>
    <p:extLst>
      <p:ext uri="{BB962C8B-B14F-4D97-AF65-F5344CB8AC3E}">
        <p14:creationId xmlns:p14="http://schemas.microsoft.com/office/powerpoint/2010/main" val="3541851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1527480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67500" y="228600"/>
            <a:ext cx="2095500" cy="6324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81000" y="228600"/>
            <a:ext cx="6134100" cy="6324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366998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160204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260799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914400"/>
            <a:ext cx="41148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295693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368473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293849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327663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359520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80"/>
          <p:cNvSpPr>
            <a:spLocks noGrp="1" noChangeArrowheads="1"/>
          </p:cNvSpPr>
          <p:nvPr>
            <p:ph type="ftr" sz="quarter" idx="10"/>
          </p:nvPr>
        </p:nvSpPr>
        <p:spPr>
          <a:ln/>
        </p:spPr>
        <p:txBody>
          <a:bodyPr/>
          <a:lstStyle>
            <a:lvl1pPr>
              <a:defRPr/>
            </a:lvl1pPr>
          </a:lstStyle>
          <a:p>
            <a:pPr>
              <a:defRPr/>
            </a:pPr>
            <a:r>
              <a:rPr lang="es-ES" dirty="0" smtClean="0"/>
              <a:t>Visión Artificial Industrial. Univ. de Valladolid</a:t>
            </a:r>
            <a:endParaRPr lang="es-ES" dirty="0"/>
          </a:p>
        </p:txBody>
      </p:sp>
    </p:spTree>
    <p:extLst>
      <p:ext uri="{BB962C8B-B14F-4D97-AF65-F5344CB8AC3E}">
        <p14:creationId xmlns:p14="http://schemas.microsoft.com/office/powerpoint/2010/main" val="3106353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58"/>
          <p:cNvSpPr>
            <a:spLocks noChangeShapeType="1"/>
          </p:cNvSpPr>
          <p:nvPr/>
        </p:nvSpPr>
        <p:spPr bwMode="ltGray">
          <a:xfrm>
            <a:off x="8839200" y="0"/>
            <a:ext cx="0" cy="23622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nvGrpSpPr>
          <p:cNvPr id="1027" name="Group 59"/>
          <p:cNvGrpSpPr>
            <a:grpSpLocks/>
          </p:cNvGrpSpPr>
          <p:nvPr/>
        </p:nvGrpSpPr>
        <p:grpSpPr bwMode="auto">
          <a:xfrm>
            <a:off x="152400" y="762000"/>
            <a:ext cx="1784350" cy="2324100"/>
            <a:chOff x="96" y="916"/>
            <a:chExt cx="2208" cy="2876"/>
          </a:xfrm>
        </p:grpSpPr>
        <p:sp>
          <p:nvSpPr>
            <p:cNvPr id="1034"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5"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6" name="Arc 62"/>
            <p:cNvSpPr>
              <a:spLocks/>
            </p:cNvSpPr>
            <p:nvPr/>
          </p:nvSpPr>
          <p:spPr bwMode="ltGray">
            <a:xfrm flipH="1">
              <a:off x="217" y="916"/>
              <a:ext cx="239" cy="239"/>
            </a:xfrm>
            <a:custGeom>
              <a:avLst/>
              <a:gdLst>
                <a:gd name="T0" fmla="*/ 1 w 43195"/>
                <a:gd name="T1" fmla="*/ 0 h 43200"/>
                <a:gd name="T2" fmla="*/ 0 w 43195"/>
                <a:gd name="T3" fmla="*/ 1 h 43200"/>
                <a:gd name="T4" fmla="*/ 1 w 43195"/>
                <a:gd name="T5" fmla="*/ 1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8" name="Rectangle 63"/>
          <p:cNvSpPr>
            <a:spLocks noGrp="1" noChangeArrowheads="1"/>
          </p:cNvSpPr>
          <p:nvPr>
            <p:ph type="title"/>
          </p:nvPr>
        </p:nvSpPr>
        <p:spPr bwMode="auto">
          <a:xfrm>
            <a:off x="533400" y="228600"/>
            <a:ext cx="807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64" descr="Rectangle: Click to edit Master text styles&#10;Second level&#10;Third level&#10;Fourth level&#10;Fifth level"/>
          <p:cNvSpPr>
            <a:spLocks noGrp="1" noChangeArrowheads="1"/>
          </p:cNvSpPr>
          <p:nvPr>
            <p:ph type="body" idx="1"/>
          </p:nvPr>
        </p:nvSpPr>
        <p:spPr bwMode="auto">
          <a:xfrm>
            <a:off x="381000" y="9144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Line 76"/>
          <p:cNvSpPr>
            <a:spLocks noChangeShapeType="1"/>
          </p:cNvSpPr>
          <p:nvPr/>
        </p:nvSpPr>
        <p:spPr bwMode="ltGray">
          <a:xfrm flipV="1">
            <a:off x="8067675" y="6594475"/>
            <a:ext cx="9144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1" name="Line 77"/>
          <p:cNvSpPr>
            <a:spLocks noChangeShapeType="1"/>
          </p:cNvSpPr>
          <p:nvPr/>
        </p:nvSpPr>
        <p:spPr bwMode="ltGray">
          <a:xfrm flipH="1" flipV="1">
            <a:off x="8788400" y="6235700"/>
            <a:ext cx="0" cy="4540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032" name="Arc 78"/>
          <p:cNvSpPr>
            <a:spLocks/>
          </p:cNvSpPr>
          <p:nvPr/>
        </p:nvSpPr>
        <p:spPr bwMode="ltGray">
          <a:xfrm flipV="1">
            <a:off x="8728075" y="6538913"/>
            <a:ext cx="115888" cy="117475"/>
          </a:xfrm>
          <a:custGeom>
            <a:avLst/>
            <a:gdLst>
              <a:gd name="T0" fmla="*/ 0 w 43200"/>
              <a:gd name="T1" fmla="*/ 159875 h 43180"/>
              <a:gd name="T2" fmla="*/ 162184 w 43200"/>
              <a:gd name="T3" fmla="*/ 319601 h 43180"/>
              <a:gd name="T4" fmla="*/ 155440 w 43200"/>
              <a:gd name="T5" fmla="*/ 159875 h 43180"/>
              <a:gd name="T6" fmla="*/ 0 60000 65536"/>
              <a:gd name="T7" fmla="*/ 0 60000 65536"/>
              <a:gd name="T8" fmla="*/ 0 60000 65536"/>
            </a:gdLst>
            <a:ahLst/>
            <a:cxnLst>
              <a:cxn ang="T6">
                <a:pos x="T0" y="T1"/>
              </a:cxn>
              <a:cxn ang="T7">
                <a:pos x="T2" y="T3"/>
              </a:cxn>
              <a:cxn ang="T8">
                <a:pos x="T4" y="T5"/>
              </a:cxn>
            </a:cxnLst>
            <a:rect l="0" t="0" r="r" b="b"/>
            <a:pathLst>
              <a:path w="43200" h="43180" fill="none" extrusionOk="0">
                <a:moveTo>
                  <a:pt x="0" y="21600"/>
                </a:moveTo>
                <a:cubicBezTo>
                  <a:pt x="0" y="9670"/>
                  <a:pt x="9670" y="0"/>
                  <a:pt x="21600" y="0"/>
                </a:cubicBezTo>
                <a:cubicBezTo>
                  <a:pt x="33529" y="0"/>
                  <a:pt x="43200" y="9670"/>
                  <a:pt x="43200" y="21600"/>
                </a:cubicBezTo>
                <a:cubicBezTo>
                  <a:pt x="43200" y="33164"/>
                  <a:pt x="34091" y="42677"/>
                  <a:pt x="22536" y="43179"/>
                </a:cubicBezTo>
              </a:path>
              <a:path w="43200" h="43180" stroke="0" extrusionOk="0">
                <a:moveTo>
                  <a:pt x="0" y="21600"/>
                </a:moveTo>
                <a:cubicBezTo>
                  <a:pt x="0" y="9670"/>
                  <a:pt x="9670" y="0"/>
                  <a:pt x="21600" y="0"/>
                </a:cubicBezTo>
                <a:cubicBezTo>
                  <a:pt x="33529" y="0"/>
                  <a:pt x="43200" y="9670"/>
                  <a:pt x="43200" y="21600"/>
                </a:cubicBezTo>
                <a:cubicBezTo>
                  <a:pt x="43200" y="33164"/>
                  <a:pt x="34091" y="42677"/>
                  <a:pt x="22536" y="43179"/>
                </a:cubicBezTo>
                <a:lnTo>
                  <a:pt x="21600" y="21600"/>
                </a:lnTo>
                <a:lnTo>
                  <a:pt x="0"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2608" name="Rectangle 80"/>
          <p:cNvSpPr>
            <a:spLocks noGrp="1" noChangeArrowheads="1"/>
          </p:cNvSpPr>
          <p:nvPr>
            <p:ph type="ftr" sz="quarter" idx="3"/>
          </p:nvPr>
        </p:nvSpPr>
        <p:spPr bwMode="auto">
          <a:xfrm>
            <a:off x="1157288" y="6245225"/>
            <a:ext cx="74374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FontTx/>
              <a:buNone/>
              <a:defRPr sz="1400" smtClean="0">
                <a:latin typeface="Arial" charset="0"/>
              </a:defRPr>
            </a:lvl1pPr>
          </a:lstStyle>
          <a:p>
            <a:pPr>
              <a:defRPr/>
            </a:pPr>
            <a:r>
              <a:rPr lang="es-ES" dirty="0" smtClean="0"/>
              <a:t>Visión Artificial Industrial. Univ. de Valladolid</a:t>
            </a:r>
            <a:endParaRPr lang="es-ES" dirty="0"/>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3600" b="1">
          <a:solidFill>
            <a:srgbClr val="000000"/>
          </a:solidFill>
          <a:latin typeface="+mj-lt"/>
          <a:ea typeface="+mj-ea"/>
          <a:cs typeface="+mj-cs"/>
        </a:defRPr>
      </a:lvl1pPr>
      <a:lvl2pPr algn="l" rtl="0" eaLnBrk="0" fontAlgn="base" hangingPunct="0">
        <a:spcBef>
          <a:spcPct val="0"/>
        </a:spcBef>
        <a:spcAft>
          <a:spcPct val="0"/>
        </a:spcAft>
        <a:defRPr sz="3600" b="1">
          <a:solidFill>
            <a:srgbClr val="000000"/>
          </a:solidFill>
          <a:latin typeface="Times New Roman" pitchFamily="18" charset="0"/>
        </a:defRPr>
      </a:lvl2pPr>
      <a:lvl3pPr algn="l" rtl="0" eaLnBrk="0" fontAlgn="base" hangingPunct="0">
        <a:spcBef>
          <a:spcPct val="0"/>
        </a:spcBef>
        <a:spcAft>
          <a:spcPct val="0"/>
        </a:spcAft>
        <a:defRPr sz="3600" b="1">
          <a:solidFill>
            <a:srgbClr val="000000"/>
          </a:solidFill>
          <a:latin typeface="Times New Roman" pitchFamily="18" charset="0"/>
        </a:defRPr>
      </a:lvl3pPr>
      <a:lvl4pPr algn="l" rtl="0" eaLnBrk="0" fontAlgn="base" hangingPunct="0">
        <a:spcBef>
          <a:spcPct val="0"/>
        </a:spcBef>
        <a:spcAft>
          <a:spcPct val="0"/>
        </a:spcAft>
        <a:defRPr sz="3600" b="1">
          <a:solidFill>
            <a:srgbClr val="000000"/>
          </a:solidFill>
          <a:latin typeface="Times New Roman" pitchFamily="18" charset="0"/>
        </a:defRPr>
      </a:lvl4pPr>
      <a:lvl5pPr algn="l" rtl="0" eaLnBrk="0" fontAlgn="base" hangingPunct="0">
        <a:spcBef>
          <a:spcPct val="0"/>
        </a:spcBef>
        <a:spcAft>
          <a:spcPct val="0"/>
        </a:spcAft>
        <a:defRPr sz="3600" b="1">
          <a:solidFill>
            <a:srgbClr val="000000"/>
          </a:solidFill>
          <a:latin typeface="Times New Roman" pitchFamily="18" charset="0"/>
        </a:defRPr>
      </a:lvl5pPr>
      <a:lvl6pPr marL="457200" algn="l" rtl="0" fontAlgn="base">
        <a:spcBef>
          <a:spcPct val="0"/>
        </a:spcBef>
        <a:spcAft>
          <a:spcPct val="0"/>
        </a:spcAft>
        <a:defRPr sz="3600" b="1">
          <a:solidFill>
            <a:srgbClr val="000000"/>
          </a:solidFill>
          <a:latin typeface="Times New Roman" pitchFamily="18" charset="0"/>
        </a:defRPr>
      </a:lvl6pPr>
      <a:lvl7pPr marL="914400" algn="l" rtl="0" fontAlgn="base">
        <a:spcBef>
          <a:spcPct val="0"/>
        </a:spcBef>
        <a:spcAft>
          <a:spcPct val="0"/>
        </a:spcAft>
        <a:defRPr sz="3600" b="1">
          <a:solidFill>
            <a:srgbClr val="000000"/>
          </a:solidFill>
          <a:latin typeface="Times New Roman" pitchFamily="18" charset="0"/>
        </a:defRPr>
      </a:lvl7pPr>
      <a:lvl8pPr marL="1371600" algn="l" rtl="0" fontAlgn="base">
        <a:spcBef>
          <a:spcPct val="0"/>
        </a:spcBef>
        <a:spcAft>
          <a:spcPct val="0"/>
        </a:spcAft>
        <a:defRPr sz="3600" b="1">
          <a:solidFill>
            <a:srgbClr val="000000"/>
          </a:solidFill>
          <a:latin typeface="Times New Roman" pitchFamily="18" charset="0"/>
        </a:defRPr>
      </a:lvl8pPr>
      <a:lvl9pPr marL="1828800" algn="l" rtl="0" fontAlgn="base">
        <a:spcBef>
          <a:spcPct val="0"/>
        </a:spcBef>
        <a:spcAft>
          <a:spcPct val="0"/>
        </a:spcAft>
        <a:defRPr sz="3600" b="1">
          <a:solidFill>
            <a:srgbClr val="000000"/>
          </a:solidFill>
          <a:latin typeface="Times New Roman" pitchFamily="18" charset="0"/>
        </a:defRPr>
      </a:lvl9pPr>
    </p:titleStyle>
    <p:bodyStyle>
      <a:lvl1pPr marL="228600" indent="-228600" algn="l" rtl="0" eaLnBrk="0" fontAlgn="base" hangingPunct="0">
        <a:spcBef>
          <a:spcPct val="50000"/>
        </a:spcBef>
        <a:spcAft>
          <a:spcPct val="0"/>
        </a:spcAft>
        <a:buClr>
          <a:srgbClr val="000000"/>
        </a:buClr>
        <a:buChar char="•"/>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7.bin"/><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32.w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35.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wmf"/><Relationship Id="rId5" Type="http://schemas.openxmlformats.org/officeDocument/2006/relationships/oleObject" Target="../embeddings/oleObject14.bin"/><Relationship Id="rId4" Type="http://schemas.openxmlformats.org/officeDocument/2006/relationships/image" Target="../media/image44.wmf"/></Relationships>
</file>

<file path=ppt/slides/_rels/slide25.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64.png"/><Relationship Id="rId4" Type="http://schemas.openxmlformats.org/officeDocument/2006/relationships/image" Target="../media/image6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latin typeface="Arial" charset="0"/>
              </a:rPr>
              <a:t>3. </a:t>
            </a:r>
            <a:r>
              <a:rPr lang="en-US" dirty="0" err="1" smtClean="0">
                <a:latin typeface="Arial" charset="0"/>
              </a:rPr>
              <a:t>Manipulación</a:t>
            </a:r>
            <a:r>
              <a:rPr lang="en-US" dirty="0" smtClean="0">
                <a:latin typeface="Arial" charset="0"/>
              </a:rPr>
              <a:t> </a:t>
            </a:r>
            <a:r>
              <a:rPr lang="en-US" dirty="0" err="1" smtClean="0">
                <a:latin typeface="Arial" charset="0"/>
              </a:rPr>
              <a:t>Geométrica</a:t>
            </a:r>
            <a:r>
              <a:rPr lang="en-US" dirty="0" smtClean="0">
                <a:latin typeface="Arial" charset="0"/>
              </a:rPr>
              <a:t/>
            </a:r>
            <a:br>
              <a:rPr lang="en-US" dirty="0" smtClean="0">
                <a:latin typeface="Arial" charset="0"/>
              </a:rPr>
            </a:br>
            <a:r>
              <a:rPr lang="en-US" dirty="0" smtClean="0">
                <a:latin typeface="Arial" charset="0"/>
              </a:rPr>
              <a:t>    de la </a:t>
            </a:r>
            <a:r>
              <a:rPr lang="en-US" dirty="0" err="1" smtClean="0">
                <a:latin typeface="Arial" charset="0"/>
              </a:rPr>
              <a:t>Imagen</a:t>
            </a:r>
            <a:endParaRPr lang="en-US" dirty="0" smtClean="0">
              <a:latin typeface="Arial" charset="0"/>
            </a:endParaRPr>
          </a:p>
        </p:txBody>
      </p:sp>
      <p:sp>
        <p:nvSpPr>
          <p:cNvPr id="3076" name="Line 4"/>
          <p:cNvSpPr>
            <a:spLocks noChangeShapeType="1"/>
          </p:cNvSpPr>
          <p:nvPr/>
        </p:nvSpPr>
        <p:spPr bwMode="auto">
          <a:xfrm>
            <a:off x="8382000" y="5029200"/>
            <a:ext cx="152400"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pic>
        <p:nvPicPr>
          <p:cNvPr id="3080" name="Picture 8" descr="C:\Users\Eusebio\Pictures\Logos\UVa_logo_escudo_gri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194" y="5643882"/>
            <a:ext cx="914679" cy="1090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descr="Rectangle: Click to edit Master text styles&#10;Second level&#10;Third level&#10;Fourth level&#10;Fifth level"/>
          <p:cNvSpPr txBox="1">
            <a:spLocks noChangeArrowheads="1"/>
          </p:cNvSpPr>
          <p:nvPr/>
        </p:nvSpPr>
        <p:spPr bwMode="auto">
          <a:xfrm>
            <a:off x="3281785" y="5964764"/>
            <a:ext cx="3567065" cy="60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50000"/>
              </a:spcBef>
              <a:spcAft>
                <a:spcPct val="0"/>
              </a:spcAft>
              <a:buClr>
                <a:srgbClr val="000000"/>
              </a:buClr>
              <a:buFontTx/>
              <a:buNone/>
              <a:defRPr sz="2800">
                <a:solidFill>
                  <a:srgbClr val="000000"/>
                </a:solidFill>
                <a:latin typeface="+mn-lt"/>
                <a:ea typeface="+mn-ea"/>
                <a:cs typeface="+mn-cs"/>
              </a:defRPr>
            </a:lvl1pPr>
            <a:lvl2pPr marL="571500" indent="-228600" algn="l" rtl="0" eaLnBrk="0" fontAlgn="base" hangingPunct="0">
              <a:spcBef>
                <a:spcPct val="25000"/>
              </a:spcBef>
              <a:spcAft>
                <a:spcPct val="0"/>
              </a:spcAft>
              <a:buClr>
                <a:srgbClr val="00008C"/>
              </a:buClr>
              <a:buSzPct val="75000"/>
              <a:buFont typeface="Wingdings" pitchFamily="2" charset="2"/>
              <a:buChar char="§"/>
              <a:defRPr sz="2400">
                <a:solidFill>
                  <a:srgbClr val="00008C"/>
                </a:solidFill>
                <a:latin typeface="+mn-lt"/>
              </a:defRPr>
            </a:lvl2pPr>
            <a:lvl3pPr marL="914400" indent="-228600" algn="l" rtl="0" eaLnBrk="0" fontAlgn="base" hangingPunct="0">
              <a:spcBef>
                <a:spcPct val="25000"/>
              </a:spcBef>
              <a:spcAft>
                <a:spcPct val="0"/>
              </a:spcAft>
              <a:buClr>
                <a:srgbClr val="783C00"/>
              </a:buClr>
              <a:buSzPct val="125000"/>
              <a:buFont typeface="Times New Roman" pitchFamily="18" charset="0"/>
              <a:buChar char="-"/>
              <a:defRPr sz="2000">
                <a:solidFill>
                  <a:srgbClr val="783C00"/>
                </a:solidFill>
                <a:latin typeface="+mn-lt"/>
              </a:defRPr>
            </a:lvl3pPr>
            <a:lvl4pPr marL="1257300" indent="-228600" algn="l" rtl="0" eaLnBrk="0" fontAlgn="base" hangingPunct="0">
              <a:spcBef>
                <a:spcPct val="20000"/>
              </a:spcBef>
              <a:spcAft>
                <a:spcPct val="0"/>
              </a:spcAft>
              <a:buClr>
                <a:srgbClr val="783C00"/>
              </a:buClr>
              <a:buSzPct val="50000"/>
              <a:defRPr>
                <a:solidFill>
                  <a:schemeClr val="tx1"/>
                </a:solidFill>
                <a:latin typeface="+mn-lt"/>
              </a:defRPr>
            </a:lvl4pPr>
            <a:lvl5pPr marL="1546225" indent="-174625" algn="l" rtl="0" eaLnBrk="0" fontAlgn="base" hangingPunct="0">
              <a:spcBef>
                <a:spcPct val="20000"/>
              </a:spcBef>
              <a:spcAft>
                <a:spcPct val="0"/>
              </a:spcAft>
              <a:buClr>
                <a:schemeClr val="hlink"/>
              </a:buClr>
              <a:buSzPct val="60000"/>
              <a:buFont typeface="Wingdings" pitchFamily="2" charset="2"/>
              <a:defRPr sz="2000">
                <a:solidFill>
                  <a:schemeClr val="tx1"/>
                </a:solidFill>
                <a:latin typeface="+mn-lt"/>
              </a:defRPr>
            </a:lvl5pPr>
            <a:lvl6pPr marL="20034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6pPr>
            <a:lvl7pPr marL="24606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7pPr>
            <a:lvl8pPr marL="29178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8pPr>
            <a:lvl9pPr marL="3375025" indent="-174625" algn="l" rtl="0" fontAlgn="base">
              <a:spcBef>
                <a:spcPct val="20000"/>
              </a:spcBef>
              <a:spcAft>
                <a:spcPct val="0"/>
              </a:spcAft>
              <a:buClr>
                <a:schemeClr val="hlink"/>
              </a:buClr>
              <a:buSzPct val="60000"/>
              <a:buFont typeface="Wingdings" pitchFamily="2" charset="2"/>
              <a:defRPr sz="2000">
                <a:solidFill>
                  <a:schemeClr val="tx1"/>
                </a:solidFill>
                <a:latin typeface="+mn-lt"/>
              </a:defRPr>
            </a:lvl9pPr>
          </a:lstStyle>
          <a:p>
            <a:pPr algn="r" eaLnBrk="1" hangingPunct="1"/>
            <a:r>
              <a:rPr lang="en-US" sz="2000" b="1" dirty="0" smtClean="0">
                <a:solidFill>
                  <a:schemeClr val="bg1">
                    <a:lumMod val="65000"/>
                  </a:schemeClr>
                </a:solidFill>
                <a:latin typeface="Arial" charset="0"/>
              </a:rPr>
              <a:t>Universidad de Valladolid</a:t>
            </a:r>
          </a:p>
          <a:p>
            <a:pPr algn="r" eaLnBrk="1" hangingPunct="1"/>
            <a:endParaRPr lang="en-US" sz="2000" b="1" dirty="0" smtClean="0">
              <a:solidFill>
                <a:schemeClr val="bg1">
                  <a:lumMod val="65000"/>
                </a:schemeClr>
              </a:solidFill>
              <a:latin typeface="Arial" charset="0"/>
            </a:endParaRPr>
          </a:p>
        </p:txBody>
      </p:sp>
      <p:sp>
        <p:nvSpPr>
          <p:cNvPr id="2" name="1 Subtítulo"/>
          <p:cNvSpPr>
            <a:spLocks noGrp="1"/>
          </p:cNvSpPr>
          <p:nvPr>
            <p:ph type="subTitle" idx="1"/>
          </p:nvPr>
        </p:nvSpPr>
        <p:spPr/>
        <p:txBody>
          <a:bodyPr/>
          <a:lstStyle/>
          <a:p>
            <a:endParaRPr lang="es-ES"/>
          </a:p>
        </p:txBody>
      </p:sp>
    </p:spTree>
    <p:extLst>
      <p:ext uri="{BB962C8B-B14F-4D97-AF65-F5344CB8AC3E}">
        <p14:creationId xmlns:p14="http://schemas.microsoft.com/office/powerpoint/2010/main" val="1316911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sz="2800" dirty="0">
                <a:latin typeface="Arial" charset="0"/>
              </a:rPr>
              <a:t>2. Transf. </a:t>
            </a:r>
            <a:r>
              <a:rPr lang="en-US" sz="2800" dirty="0" err="1">
                <a:latin typeface="Arial" charset="0"/>
              </a:rPr>
              <a:t>Rígidas</a:t>
            </a:r>
            <a:r>
              <a:rPr lang="en-US" sz="2800" dirty="0">
                <a:latin typeface="Arial" charset="0"/>
              </a:rPr>
              <a:t>. </a:t>
            </a:r>
            <a:r>
              <a:rPr lang="en-US" sz="2800" dirty="0" err="1" smtClean="0">
                <a:latin typeface="Arial" charset="0"/>
              </a:rPr>
              <a:t>Rotación</a:t>
            </a:r>
            <a:r>
              <a:rPr lang="en-US" sz="2800" dirty="0" smtClean="0">
                <a:latin typeface="Arial" charset="0"/>
              </a:rPr>
              <a:t> </a:t>
            </a:r>
          </a:p>
        </p:txBody>
      </p:sp>
      <p:sp>
        <p:nvSpPr>
          <p:cNvPr id="133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16"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18"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19"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20"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21"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3322" name="Text Box 13"/>
          <p:cNvSpPr txBox="1">
            <a:spLocks noChangeArrowheads="1"/>
          </p:cNvSpPr>
          <p:nvPr/>
        </p:nvSpPr>
        <p:spPr bwMode="auto">
          <a:xfrm>
            <a:off x="701675" y="1417638"/>
            <a:ext cx="7589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La rotación consiste en girar la imagen original un cierto ángulo. La rotación en principio se establece respecto al origen de coordenadas </a:t>
            </a:r>
          </a:p>
        </p:txBody>
      </p:sp>
      <p:pic>
        <p:nvPicPr>
          <p:cNvPr id="13323" name="Picture 19" descr="rot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25" y="2897188"/>
            <a:ext cx="33401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Rectangle 2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3325" name="Object 20"/>
          <p:cNvGraphicFramePr>
            <a:graphicFrameLocks noChangeAspect="1"/>
          </p:cNvGraphicFramePr>
          <p:nvPr/>
        </p:nvGraphicFramePr>
        <p:xfrm>
          <a:off x="1687513" y="2973388"/>
          <a:ext cx="2732087" cy="763587"/>
        </p:xfrm>
        <a:graphic>
          <a:graphicData uri="http://schemas.openxmlformats.org/presentationml/2006/ole">
            <mc:AlternateContent xmlns:mc="http://schemas.openxmlformats.org/markup-compatibility/2006">
              <mc:Choice xmlns:v="urn:schemas-microsoft-com:vml" Requires="v">
                <p:oleObj spid="_x0000_s13369" name="Ecuación" r:id="rId4" imgW="1536700" imgH="431800" progId="Equation.3">
                  <p:embed/>
                </p:oleObj>
              </mc:Choice>
              <mc:Fallback>
                <p:oleObj name="Ecuación" r:id="rId4" imgW="1536700" imgH="43180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513" y="2973388"/>
                        <a:ext cx="2732087"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6" name="Rectangle 2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3327" name="Object 22"/>
          <p:cNvGraphicFramePr>
            <a:graphicFrameLocks noChangeAspect="1"/>
          </p:cNvGraphicFramePr>
          <p:nvPr/>
        </p:nvGraphicFramePr>
        <p:xfrm>
          <a:off x="1612900" y="4264025"/>
          <a:ext cx="3035300" cy="792163"/>
        </p:xfrm>
        <a:graphic>
          <a:graphicData uri="http://schemas.openxmlformats.org/presentationml/2006/ole">
            <mc:AlternateContent xmlns:mc="http://schemas.openxmlformats.org/markup-compatibility/2006">
              <mc:Choice xmlns:v="urn:schemas-microsoft-com:vml" Requires="v">
                <p:oleObj spid="_x0000_s13370" name="Ecuación" r:id="rId6" imgW="1752600" imgH="457200" progId="Equation.3">
                  <p:embed/>
                </p:oleObj>
              </mc:Choice>
              <mc:Fallback>
                <p:oleObj name="Ecuación" r:id="rId6" imgW="1752600" imgH="457200"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2900" y="4264025"/>
                        <a:ext cx="30353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035" y="3177268"/>
            <a:ext cx="408622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noFill/>
        </p:spPr>
        <p:txBody>
          <a:bodyPr/>
          <a:lstStyle/>
          <a:p>
            <a:pPr eaLnBrk="1" hangingPunct="1"/>
            <a:r>
              <a:rPr lang="en-US" sz="2800" dirty="0" smtClean="0">
                <a:latin typeface="Arial" charset="0"/>
              </a:rPr>
              <a:t>2</a:t>
            </a:r>
            <a:r>
              <a:rPr lang="en-US" sz="2800" dirty="0">
                <a:latin typeface="Arial" charset="0"/>
              </a:rPr>
              <a:t>. Transf. </a:t>
            </a:r>
            <a:r>
              <a:rPr lang="en-US" sz="2800" dirty="0" err="1">
                <a:latin typeface="Arial" charset="0"/>
              </a:rPr>
              <a:t>Rígidas</a:t>
            </a:r>
            <a:r>
              <a:rPr lang="en-US" sz="2800" dirty="0">
                <a:latin typeface="Arial" charset="0"/>
              </a:rPr>
              <a:t>. </a:t>
            </a:r>
            <a:r>
              <a:rPr lang="en-US" sz="2800" dirty="0" smtClean="0">
                <a:latin typeface="Arial" charset="0"/>
              </a:rPr>
              <a:t> </a:t>
            </a:r>
            <a:r>
              <a:rPr lang="en-US" sz="2800" dirty="0" err="1" smtClean="0">
                <a:latin typeface="Arial" charset="0"/>
              </a:rPr>
              <a:t>Reflexión</a:t>
            </a:r>
            <a:endParaRPr lang="en-US" sz="2800" dirty="0" smtClean="0">
              <a:latin typeface="Arial" charset="0"/>
            </a:endParaRPr>
          </a:p>
        </p:txBody>
      </p:sp>
      <p:sp>
        <p:nvSpPr>
          <p:cNvPr id="122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2"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4"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5"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6"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7"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mc:AlternateContent xmlns:mc="http://schemas.openxmlformats.org/markup-compatibility/2006" xmlns:a14="http://schemas.microsoft.com/office/drawing/2010/main">
        <mc:Choice Requires="a14">
          <p:sp>
            <p:nvSpPr>
              <p:cNvPr id="12298" name="Text Box 13"/>
              <p:cNvSpPr txBox="1">
                <a:spLocks noChangeArrowheads="1"/>
              </p:cNvSpPr>
              <p:nvPr/>
            </p:nvSpPr>
            <p:spPr bwMode="auto">
              <a:xfrm>
                <a:off x="701355" y="1007620"/>
                <a:ext cx="8120765" cy="253133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a:buNone/>
                </a:pPr>
                <a:r>
                  <a:rPr lang="es-ES" sz="2200" dirty="0" smtClean="0">
                    <a:solidFill>
                      <a:srgbClr val="070000"/>
                    </a:solidFill>
                    <a:latin typeface="Arial" pitchFamily="34" charset="0"/>
                    <a:cs typeface="Arial" pitchFamily="34" charset="0"/>
                  </a:rPr>
                  <a:t>Dada una recta </a:t>
                </a:r>
                <a:r>
                  <a:rPr lang="es-ES" sz="2200" i="1" dirty="0" smtClean="0">
                    <a:solidFill>
                      <a:srgbClr val="070000"/>
                    </a:solidFill>
                    <a:latin typeface="Arial" pitchFamily="34" charset="0"/>
                    <a:cs typeface="Arial" pitchFamily="34" charset="0"/>
                  </a:rPr>
                  <a:t>r </a:t>
                </a:r>
                <a:r>
                  <a:rPr lang="es-ES" sz="2200" dirty="0" smtClean="0">
                    <a:solidFill>
                      <a:srgbClr val="070000"/>
                    </a:solidFill>
                    <a:latin typeface="Arial" pitchFamily="34" charset="0"/>
                    <a:cs typeface="Arial" pitchFamily="34" charset="0"/>
                  </a:rPr>
                  <a:t>y </a:t>
                </a:r>
                <a:r>
                  <a:rPr lang="es-ES" sz="2200" dirty="0">
                    <a:solidFill>
                      <a:srgbClr val="070000"/>
                    </a:solidFill>
                    <a:latin typeface="Arial" pitchFamily="34" charset="0"/>
                    <a:cs typeface="Arial" pitchFamily="34" charset="0"/>
                  </a:rPr>
                  <a:t>un punto </a:t>
                </a:r>
                <a14:m>
                  <m:oMath xmlns:m="http://schemas.openxmlformats.org/officeDocument/2006/math">
                    <m:r>
                      <m:rPr>
                        <m:sty m:val="p"/>
                      </m:rPr>
                      <a:rPr lang="es-ES" sz="2200">
                        <a:solidFill>
                          <a:srgbClr val="070000"/>
                        </a:solidFill>
                        <a:latin typeface="Cambria Math"/>
                      </a:rPr>
                      <m:t>P</m:t>
                    </m:r>
                    <m:r>
                      <a:rPr lang="es-ES_tradnl" sz="2200" b="0" i="1" smtClean="0">
                        <a:solidFill>
                          <a:srgbClr val="070000"/>
                        </a:solidFill>
                        <a:latin typeface="Cambria Math"/>
                      </a:rPr>
                      <m:t>, </m:t>
                    </m:r>
                  </m:oMath>
                </a14:m>
                <a:r>
                  <a:rPr lang="es-ES" sz="2200" dirty="0">
                    <a:solidFill>
                      <a:srgbClr val="070000"/>
                    </a:solidFill>
                    <a:latin typeface="Arial" pitchFamily="34" charset="0"/>
                    <a:cs typeface="Arial" pitchFamily="34" charset="0"/>
                  </a:rPr>
                  <a:t>la reflexión del punto P </a:t>
                </a:r>
                <a:r>
                  <a:rPr lang="es-ES" sz="2200" dirty="0" smtClean="0">
                    <a:solidFill>
                      <a:srgbClr val="070000"/>
                    </a:solidFill>
                    <a:latin typeface="+mj-lt"/>
                    <a:cs typeface="Arial" pitchFamily="34" charset="0"/>
                  </a:rPr>
                  <a:t>=(</a:t>
                </a:r>
                <a:r>
                  <a:rPr lang="es-ES" sz="2200" i="1" dirty="0" err="1" smtClean="0">
                    <a:solidFill>
                      <a:srgbClr val="070000"/>
                    </a:solidFill>
                    <a:latin typeface="+mj-lt"/>
                    <a:cs typeface="Arial" pitchFamily="34" charset="0"/>
                  </a:rPr>
                  <a:t>x,y</a:t>
                </a:r>
                <a:r>
                  <a:rPr lang="es-ES" sz="2200" i="1" dirty="0" smtClean="0">
                    <a:solidFill>
                      <a:srgbClr val="070000"/>
                    </a:solidFill>
                    <a:latin typeface="+mj-lt"/>
                    <a:cs typeface="Arial" pitchFamily="34" charset="0"/>
                  </a:rPr>
                  <a:t>) </a:t>
                </a:r>
                <a:r>
                  <a:rPr lang="es-ES" sz="2200" dirty="0" smtClean="0">
                    <a:solidFill>
                      <a:srgbClr val="070000"/>
                    </a:solidFill>
                    <a:latin typeface="Arial" pitchFamily="34" charset="0"/>
                    <a:cs typeface="Arial" pitchFamily="34" charset="0"/>
                  </a:rPr>
                  <a:t>respecto </a:t>
                </a:r>
                <a:r>
                  <a:rPr lang="es-ES" sz="2200" dirty="0">
                    <a:solidFill>
                      <a:srgbClr val="070000"/>
                    </a:solidFill>
                    <a:latin typeface="Arial" pitchFamily="34" charset="0"/>
                    <a:cs typeface="Arial" pitchFamily="34" charset="0"/>
                  </a:rPr>
                  <a:t>a la recta </a:t>
                </a:r>
                <a:r>
                  <a:rPr lang="es-ES" sz="2200" i="1" dirty="0">
                    <a:solidFill>
                      <a:srgbClr val="070000"/>
                    </a:solidFill>
                    <a:latin typeface="Arial" pitchFamily="34" charset="0"/>
                    <a:cs typeface="Arial" pitchFamily="34" charset="0"/>
                  </a:rPr>
                  <a:t>r </a:t>
                </a:r>
                <a:r>
                  <a:rPr lang="es-ES" sz="2200" dirty="0">
                    <a:solidFill>
                      <a:srgbClr val="070000"/>
                    </a:solidFill>
                    <a:latin typeface="Arial" pitchFamily="34" charset="0"/>
                    <a:cs typeface="Arial" pitchFamily="34" charset="0"/>
                  </a:rPr>
                  <a:t>genera un punto </a:t>
                </a:r>
                <a14:m>
                  <m:oMath xmlns:m="http://schemas.openxmlformats.org/officeDocument/2006/math">
                    <m:r>
                      <m:rPr>
                        <m:sty m:val="p"/>
                      </m:rPr>
                      <a:rPr lang="es-ES" sz="2200">
                        <a:solidFill>
                          <a:srgbClr val="070000"/>
                        </a:solidFill>
                        <a:latin typeface="Cambria Math"/>
                      </a:rPr>
                      <m:t>P</m:t>
                    </m:r>
                    <m:r>
                      <a:rPr lang="es-ES" sz="2200" i="1" smtClean="0">
                        <a:solidFill>
                          <a:srgbClr val="070000"/>
                        </a:solidFill>
                        <a:latin typeface="Cambria Math"/>
                      </a:rPr>
                      <m:t>′=</m:t>
                    </m:r>
                    <m:r>
                      <a:rPr lang="es-ES" sz="2200" i="1">
                        <a:solidFill>
                          <a:srgbClr val="070000"/>
                        </a:solidFill>
                        <a:latin typeface="Cambria Math"/>
                      </a:rPr>
                      <m:t>(</m:t>
                    </m:r>
                    <m:r>
                      <a:rPr lang="es-ES" sz="2200" i="1">
                        <a:solidFill>
                          <a:srgbClr val="070000"/>
                        </a:solidFill>
                        <a:latin typeface="Cambria Math"/>
                      </a:rPr>
                      <m:t>𝑥</m:t>
                    </m:r>
                    <m:r>
                      <a:rPr lang="es-ES" sz="2200" i="1">
                        <a:solidFill>
                          <a:srgbClr val="070000"/>
                        </a:solidFill>
                        <a:latin typeface="Cambria Math"/>
                      </a:rPr>
                      <m:t>′,</m:t>
                    </m:r>
                    <m:r>
                      <a:rPr lang="es-ES" sz="2200" i="1">
                        <a:solidFill>
                          <a:srgbClr val="070000"/>
                        </a:solidFill>
                        <a:latin typeface="Cambria Math"/>
                      </a:rPr>
                      <m:t>𝑦</m:t>
                    </m:r>
                    <m:r>
                      <a:rPr lang="es-ES" sz="2200" i="1">
                        <a:solidFill>
                          <a:srgbClr val="070000"/>
                        </a:solidFill>
                        <a:latin typeface="Cambria Math"/>
                      </a:rPr>
                      <m:t>′)</m:t>
                    </m:r>
                  </m:oMath>
                </a14:m>
                <a:r>
                  <a:rPr lang="es-ES" sz="2200" dirty="0">
                    <a:solidFill>
                      <a:srgbClr val="070000"/>
                    </a:solidFill>
                    <a:latin typeface="Arial" pitchFamily="34" charset="0"/>
                    <a:cs typeface="Arial" pitchFamily="34" charset="0"/>
                  </a:rPr>
                  <a:t> caracterizado por:</a:t>
                </a:r>
              </a:p>
              <a:p>
                <a:pPr marL="342900" lvl="0" indent="-342900">
                  <a:buFont typeface="Arial" pitchFamily="34" charset="0"/>
                  <a:buChar char="•"/>
                </a:pPr>
                <a:r>
                  <a:rPr lang="es-ES" sz="2200" dirty="0" smtClean="0">
                    <a:solidFill>
                      <a:srgbClr val="070000"/>
                    </a:solidFill>
                    <a:latin typeface="Arial" pitchFamily="34" charset="0"/>
                    <a:cs typeface="Arial" pitchFamily="34" charset="0"/>
                  </a:rPr>
                  <a:t>- El vector </a:t>
                </a:r>
                <a14:m>
                  <m:oMath xmlns:m="http://schemas.openxmlformats.org/officeDocument/2006/math">
                    <m:acc>
                      <m:accPr>
                        <m:chr m:val="⃗"/>
                        <m:ctrlPr>
                          <a:rPr lang="es-ES" sz="2200" i="1">
                            <a:solidFill>
                              <a:srgbClr val="070000"/>
                            </a:solidFill>
                            <a:latin typeface="Cambria Math"/>
                          </a:rPr>
                        </m:ctrlPr>
                      </m:accPr>
                      <m:e>
                        <m:r>
                          <m:rPr>
                            <m:sty m:val="p"/>
                          </m:rPr>
                          <a:rPr lang="es-ES" sz="2200">
                            <a:solidFill>
                              <a:srgbClr val="070000"/>
                            </a:solidFill>
                            <a:latin typeface="Cambria Math"/>
                          </a:rPr>
                          <m:t>PP</m:t>
                        </m:r>
                        <m:r>
                          <a:rPr lang="es-ES" sz="2200" i="1">
                            <a:solidFill>
                              <a:srgbClr val="070000"/>
                            </a:solidFill>
                            <a:latin typeface="Cambria Math"/>
                          </a:rPr>
                          <m:t>′</m:t>
                        </m:r>
                      </m:e>
                    </m:acc>
                  </m:oMath>
                </a14:m>
                <a:r>
                  <a:rPr lang="es-ES" sz="2200" dirty="0">
                    <a:solidFill>
                      <a:srgbClr val="070000"/>
                    </a:solidFill>
                    <a:latin typeface="Arial" pitchFamily="34" charset="0"/>
                    <a:cs typeface="Arial" pitchFamily="34" charset="0"/>
                  </a:rPr>
                  <a:t> es perpendicular a la recta </a:t>
                </a:r>
                <a:r>
                  <a:rPr lang="es-ES" sz="2200" i="1" dirty="0">
                    <a:solidFill>
                      <a:srgbClr val="070000"/>
                    </a:solidFill>
                    <a:latin typeface="Arial" pitchFamily="34" charset="0"/>
                    <a:cs typeface="Arial" pitchFamily="34" charset="0"/>
                  </a:rPr>
                  <a:t>r</a:t>
                </a:r>
                <a:endParaRPr lang="es-ES" sz="2200" dirty="0">
                  <a:solidFill>
                    <a:srgbClr val="070000"/>
                  </a:solidFill>
                  <a:latin typeface="Arial" pitchFamily="34" charset="0"/>
                  <a:cs typeface="Arial" pitchFamily="34" charset="0"/>
                </a:endParaRPr>
              </a:p>
              <a:p>
                <a:pPr marL="342900" lvl="0" indent="-342900">
                  <a:buFont typeface="Arial" pitchFamily="34" charset="0"/>
                  <a:buChar char="•"/>
                </a:pPr>
                <a:r>
                  <a:rPr lang="es-ES" sz="2200" dirty="0" smtClean="0">
                    <a:solidFill>
                      <a:srgbClr val="070000"/>
                    </a:solidFill>
                    <a:latin typeface="Arial" pitchFamily="34" charset="0"/>
                    <a:cs typeface="Arial" pitchFamily="34" charset="0"/>
                  </a:rPr>
                  <a:t>- Las </a:t>
                </a:r>
                <a:r>
                  <a:rPr lang="es-ES" sz="2200" dirty="0">
                    <a:solidFill>
                      <a:srgbClr val="070000"/>
                    </a:solidFill>
                    <a:latin typeface="Arial" pitchFamily="34" charset="0"/>
                    <a:cs typeface="Arial" pitchFamily="34" charset="0"/>
                  </a:rPr>
                  <a:t>distancias de </a:t>
                </a:r>
                <a14:m>
                  <m:oMath xmlns:m="http://schemas.openxmlformats.org/officeDocument/2006/math">
                    <m:r>
                      <m:rPr>
                        <m:sty m:val="p"/>
                      </m:rPr>
                      <a:rPr lang="es-ES" sz="2200">
                        <a:solidFill>
                          <a:srgbClr val="070000"/>
                        </a:solidFill>
                        <a:latin typeface="Cambria Math"/>
                      </a:rPr>
                      <m:t>P</m:t>
                    </m:r>
                  </m:oMath>
                </a14:m>
                <a:r>
                  <a:rPr lang="es-ES" sz="2200" i="1" dirty="0">
                    <a:solidFill>
                      <a:srgbClr val="070000"/>
                    </a:solidFill>
                    <a:latin typeface="Arial" pitchFamily="34" charset="0"/>
                    <a:cs typeface="Arial" pitchFamily="34" charset="0"/>
                  </a:rPr>
                  <a:t> </a:t>
                </a:r>
                <a:r>
                  <a:rPr lang="es-ES" sz="2200" dirty="0">
                    <a:solidFill>
                      <a:srgbClr val="070000"/>
                    </a:solidFill>
                    <a:latin typeface="Arial" pitchFamily="34" charset="0"/>
                    <a:cs typeface="Arial" pitchFamily="34" charset="0"/>
                  </a:rPr>
                  <a:t>y </a:t>
                </a:r>
                <a14:m>
                  <m:oMath xmlns:m="http://schemas.openxmlformats.org/officeDocument/2006/math">
                    <m:r>
                      <m:rPr>
                        <m:sty m:val="p"/>
                      </m:rPr>
                      <a:rPr lang="es-ES" sz="2200">
                        <a:solidFill>
                          <a:srgbClr val="070000"/>
                        </a:solidFill>
                        <a:latin typeface="Cambria Math"/>
                      </a:rPr>
                      <m:t>P</m:t>
                    </m:r>
                    <m:r>
                      <a:rPr lang="es-ES" sz="2200" i="1">
                        <a:solidFill>
                          <a:srgbClr val="070000"/>
                        </a:solidFill>
                        <a:latin typeface="Cambria Math"/>
                      </a:rPr>
                      <m:t>′</m:t>
                    </m:r>
                  </m:oMath>
                </a14:m>
                <a:r>
                  <a:rPr lang="es-ES" sz="2200" dirty="0">
                    <a:solidFill>
                      <a:srgbClr val="070000"/>
                    </a:solidFill>
                    <a:latin typeface="Arial" pitchFamily="34" charset="0"/>
                    <a:cs typeface="Arial" pitchFamily="34" charset="0"/>
                  </a:rPr>
                  <a:t> a la recta son </a:t>
                </a:r>
                <a:r>
                  <a:rPr lang="es-ES" sz="2200" dirty="0" smtClean="0">
                    <a:solidFill>
                      <a:srgbClr val="070000"/>
                    </a:solidFill>
                    <a:latin typeface="Arial" pitchFamily="34" charset="0"/>
                    <a:cs typeface="Arial" pitchFamily="34" charset="0"/>
                  </a:rPr>
                  <a:t>iguales</a:t>
                </a:r>
              </a:p>
              <a:p>
                <a:pPr marL="342900" lvl="0" indent="-342900">
                  <a:buFont typeface="Arial" pitchFamily="34" charset="0"/>
                  <a:buChar char="•"/>
                </a:pPr>
                <a:endParaRPr lang="es-ES" sz="2200" dirty="0">
                  <a:solidFill>
                    <a:srgbClr val="070000"/>
                  </a:solidFill>
                  <a:latin typeface="Arial" pitchFamily="34" charset="0"/>
                  <a:cs typeface="Arial" pitchFamily="34" charset="0"/>
                </a:endParaRPr>
              </a:p>
              <a:p>
                <a:pPr eaLnBrk="1" hangingPunct="1">
                  <a:buFontTx/>
                  <a:buNone/>
                </a:pPr>
                <a:endParaRPr lang="es-ES" sz="2200" dirty="0">
                  <a:solidFill>
                    <a:srgbClr val="070000"/>
                  </a:solidFill>
                  <a:latin typeface="Arial" pitchFamily="34" charset="0"/>
                  <a:cs typeface="Arial" pitchFamily="34" charset="0"/>
                </a:endParaRPr>
              </a:p>
            </p:txBody>
          </p:sp>
        </mc:Choice>
        <mc:Fallback xmlns="">
          <p:sp>
            <p:nvSpPr>
              <p:cNvPr id="12298" name="Text Box 13"/>
              <p:cNvSpPr txBox="1">
                <a:spLocks noRot="1" noChangeAspect="1" noMove="1" noResize="1" noEditPoints="1" noAdjustHandles="1" noChangeArrowheads="1" noChangeShapeType="1" noTextEdit="1"/>
              </p:cNvSpPr>
              <p:nvPr/>
            </p:nvSpPr>
            <p:spPr bwMode="auto">
              <a:xfrm>
                <a:off x="701355" y="1007620"/>
                <a:ext cx="8120765" cy="2531334"/>
              </a:xfrm>
              <a:prstGeom prst="rect">
                <a:avLst/>
              </a:prstGeom>
              <a:blipFill rotWithShape="1">
                <a:blip r:embed="rId4"/>
                <a:stretch>
                  <a:fillRect l="-901" t="-1442" r="-3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2300"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12302" name="Object 20"/>
          <p:cNvGraphicFramePr>
            <a:graphicFrameLocks noChangeAspect="1"/>
          </p:cNvGraphicFramePr>
          <p:nvPr>
            <p:extLst>
              <p:ext uri="{D42A27DB-BD31-4B8C-83A1-F6EECF244321}">
                <p14:modId xmlns:p14="http://schemas.microsoft.com/office/powerpoint/2010/main" val="2429469746"/>
              </p:ext>
            </p:extLst>
          </p:nvPr>
        </p:nvGraphicFramePr>
        <p:xfrm>
          <a:off x="1839780" y="4367099"/>
          <a:ext cx="1897063" cy="715962"/>
        </p:xfrm>
        <a:graphic>
          <a:graphicData uri="http://schemas.openxmlformats.org/presentationml/2006/ole">
            <mc:AlternateContent xmlns:mc="http://schemas.openxmlformats.org/markup-compatibility/2006">
              <mc:Choice xmlns:v="urn:schemas-microsoft-com:vml" Requires="v">
                <p:oleObj spid="_x0000_s12332" name="Ecuación" r:id="rId5" imgW="1155600" imgH="431640" progId="Equation.3">
                  <p:embed/>
                </p:oleObj>
              </mc:Choice>
              <mc:Fallback>
                <p:oleObj name="Ecuación" r:id="rId5" imgW="1155600" imgH="431640" progId="Equation.3">
                  <p:embed/>
                  <p:pic>
                    <p:nvPicPr>
                      <p:cNvPr id="0" name="Object 20"/>
                      <p:cNvPicPr>
                        <a:picLocks noChangeAspect="1" noChangeArrowheads="1"/>
                      </p:cNvPicPr>
                      <p:nvPr/>
                    </p:nvPicPr>
                    <p:blipFill>
                      <a:blip r:embed="rId6"/>
                      <a:srcRect/>
                      <a:stretch>
                        <a:fillRect/>
                      </a:stretch>
                    </p:blipFill>
                    <p:spPr bwMode="auto">
                      <a:xfrm>
                        <a:off x="1839780" y="4367099"/>
                        <a:ext cx="18970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3"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2" name="1 Rectángulo"/>
          <p:cNvSpPr/>
          <p:nvPr/>
        </p:nvSpPr>
        <p:spPr>
          <a:xfrm>
            <a:off x="701355" y="3323510"/>
            <a:ext cx="5573962" cy="430887"/>
          </a:xfrm>
          <a:prstGeom prst="rect">
            <a:avLst/>
          </a:prstGeom>
        </p:spPr>
        <p:txBody>
          <a:bodyPr wrap="none">
            <a:spAutoFit/>
          </a:bodyPr>
          <a:lstStyle/>
          <a:p>
            <a:r>
              <a:rPr lang="es-ES" sz="2200" dirty="0" smtClean="0">
                <a:solidFill>
                  <a:srgbClr val="070000"/>
                </a:solidFill>
                <a:latin typeface="Arial" pitchFamily="34" charset="0"/>
                <a:cs typeface="Arial" pitchFamily="34" charset="0"/>
              </a:rPr>
              <a:t>Ejemplo: reflexión </a:t>
            </a:r>
            <a:r>
              <a:rPr lang="es-ES" sz="2200" dirty="0">
                <a:solidFill>
                  <a:srgbClr val="070000"/>
                </a:solidFill>
                <a:latin typeface="Arial" pitchFamily="34" charset="0"/>
                <a:cs typeface="Arial" pitchFamily="34" charset="0"/>
              </a:rPr>
              <a:t>respecto al eje </a:t>
            </a:r>
            <a:r>
              <a:rPr lang="es-ES" sz="2200" dirty="0" smtClean="0">
                <a:solidFill>
                  <a:srgbClr val="070000"/>
                </a:solidFill>
                <a:latin typeface="Arial" pitchFamily="34" charset="0"/>
                <a:cs typeface="Arial" pitchFamily="34" charset="0"/>
              </a:rPr>
              <a:t>vertical: </a:t>
            </a:r>
            <a:endParaRPr lang="es-ES" sz="2200" dirty="0">
              <a:solidFill>
                <a:srgbClr val="07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descr="Rectangle: Click to edit Master text styles&#10;Second level&#10;Third level&#10;Fourth level&#10;Fifth level"/>
          <p:cNvSpPr>
            <a:spLocks noGrp="1" noChangeArrowheads="1"/>
          </p:cNvSpPr>
          <p:nvPr>
            <p:ph type="body" idx="1"/>
          </p:nvPr>
        </p:nvSpPr>
        <p:spPr>
          <a:xfrm>
            <a:off x="473670" y="2138785"/>
            <a:ext cx="8822120" cy="3733800"/>
          </a:xfrm>
        </p:spPr>
        <p:txBody>
          <a:bodyPr/>
          <a:lstStyle/>
          <a:p>
            <a:r>
              <a:rPr lang="es-ES" sz="2200" dirty="0" smtClean="0">
                <a:latin typeface="Arial" pitchFamily="34" charset="0"/>
                <a:cs typeface="Arial" pitchFamily="34" charset="0"/>
              </a:rPr>
              <a:t>Las transformaciones afines  preservan la </a:t>
            </a:r>
            <a:r>
              <a:rPr lang="es-ES" sz="2200" dirty="0" err="1">
                <a:latin typeface="Arial" pitchFamily="34" charset="0"/>
                <a:cs typeface="Arial" pitchFamily="34" charset="0"/>
              </a:rPr>
              <a:t>colinealidad</a:t>
            </a:r>
            <a:r>
              <a:rPr lang="es-ES" sz="2200" dirty="0">
                <a:latin typeface="Arial" pitchFamily="34" charset="0"/>
                <a:cs typeface="Arial" pitchFamily="34" charset="0"/>
              </a:rPr>
              <a:t> de los puntos (las rectas siguen siendo rectas tras la </a:t>
            </a:r>
            <a:r>
              <a:rPr lang="es-ES" sz="2200" dirty="0" smtClean="0">
                <a:latin typeface="Arial" pitchFamily="34" charset="0"/>
                <a:cs typeface="Arial" pitchFamily="34" charset="0"/>
              </a:rPr>
              <a:t>transformación), el paralelismo y las </a:t>
            </a:r>
            <a:r>
              <a:rPr lang="es-ES" sz="2200" dirty="0">
                <a:latin typeface="Arial" pitchFamily="34" charset="0"/>
                <a:cs typeface="Arial" pitchFamily="34" charset="0"/>
              </a:rPr>
              <a:t>razones entre los puntos de pertenecientes a una </a:t>
            </a:r>
            <a:r>
              <a:rPr lang="es-ES" sz="2200" dirty="0" smtClean="0">
                <a:latin typeface="Arial" pitchFamily="34" charset="0"/>
                <a:cs typeface="Arial" pitchFamily="34" charset="0"/>
              </a:rPr>
              <a:t>recta.</a:t>
            </a:r>
          </a:p>
          <a:p>
            <a:endParaRPr lang="es-ES_tradnl" sz="2200" dirty="0" smtClean="0">
              <a:latin typeface="Arial" pitchFamily="34" charset="0"/>
              <a:cs typeface="Arial" pitchFamily="34" charset="0"/>
            </a:endParaRPr>
          </a:p>
          <a:p>
            <a:endParaRPr lang="es-ES" sz="2200" dirty="0" smtClean="0">
              <a:latin typeface="Arial" pitchFamily="34" charset="0"/>
              <a:cs typeface="Arial" pitchFamily="34" charset="0"/>
            </a:endParaRPr>
          </a:p>
          <a:p>
            <a:pPr marL="0" indent="0">
              <a:buNone/>
            </a:pPr>
            <a:r>
              <a:rPr lang="es-ES" sz="2200" dirty="0" smtClean="0">
                <a:latin typeface="Arial" pitchFamily="34" charset="0"/>
                <a:cs typeface="Arial" pitchFamily="34" charset="0"/>
              </a:rPr>
              <a:t>    </a:t>
            </a:r>
            <a:r>
              <a:rPr lang="es-ES" sz="2200" b="1" dirty="0" smtClean="0">
                <a:latin typeface="Arial" pitchFamily="34" charset="0"/>
                <a:cs typeface="Arial" pitchFamily="34" charset="0"/>
              </a:rPr>
              <a:t>M</a:t>
            </a:r>
            <a:r>
              <a:rPr lang="es-ES" sz="2200" dirty="0" smtClean="0">
                <a:latin typeface="Arial" pitchFamily="34" charset="0"/>
                <a:cs typeface="Arial" pitchFamily="34" charset="0"/>
              </a:rPr>
              <a:t> es una matriz invertible.</a:t>
            </a:r>
            <a:r>
              <a:rPr lang="en-US" sz="2200" b="1" dirty="0" smtClean="0">
                <a:latin typeface="Arial" pitchFamily="34" charset="0"/>
                <a:cs typeface="Arial" pitchFamily="34" charset="0"/>
              </a:rPr>
              <a:t> </a:t>
            </a:r>
          </a:p>
          <a:p>
            <a:pPr marL="0" indent="0" eaLnBrk="1" hangingPunct="1">
              <a:lnSpc>
                <a:spcPct val="80000"/>
              </a:lnSpc>
              <a:buNone/>
            </a:pPr>
            <a:endParaRPr lang="es-ES" sz="2200" dirty="0" smtClean="0">
              <a:latin typeface="Arial" pitchFamily="34" charset="0"/>
              <a:cs typeface="Arial" pitchFamily="34" charset="0"/>
            </a:endParaRPr>
          </a:p>
          <a:p>
            <a:pPr eaLnBrk="1" hangingPunct="1">
              <a:lnSpc>
                <a:spcPct val="80000"/>
              </a:lnSpc>
              <a:buFontTx/>
              <a:buNone/>
            </a:pPr>
            <a:endParaRPr lang="en-US" sz="2200" dirty="0" smtClean="0">
              <a:latin typeface="Arial" pitchFamily="34" charset="0"/>
              <a:cs typeface="Arial" pitchFamily="34" charset="0"/>
            </a:endParaRPr>
          </a:p>
        </p:txBody>
      </p:sp>
      <p:sp>
        <p:nvSpPr>
          <p:cNvPr id="9219" name="Rectangle 5"/>
          <p:cNvSpPr>
            <a:spLocks noGrp="1" noChangeArrowheads="1"/>
          </p:cNvSpPr>
          <p:nvPr>
            <p:ph type="title"/>
          </p:nvPr>
        </p:nvSpPr>
        <p:spPr>
          <a:noFill/>
        </p:spPr>
        <p:txBody>
          <a:bodyPr/>
          <a:lstStyle/>
          <a:p>
            <a:pPr eaLnBrk="1" hangingPunct="1"/>
            <a:r>
              <a:rPr lang="en-US" sz="2800" dirty="0" smtClean="0">
                <a:latin typeface="Arial" charset="0"/>
              </a:rPr>
              <a:t>3. </a:t>
            </a:r>
            <a:r>
              <a:rPr lang="en-US" sz="2800" dirty="0" err="1" smtClean="0">
                <a:latin typeface="Arial" charset="0"/>
              </a:rPr>
              <a:t>Transformaciones</a:t>
            </a:r>
            <a:r>
              <a:rPr lang="en-US" sz="2800" dirty="0" smtClean="0">
                <a:latin typeface="Arial" charset="0"/>
              </a:rPr>
              <a:t> </a:t>
            </a:r>
            <a:r>
              <a:rPr lang="en-US" sz="2800" dirty="0" err="1" smtClean="0">
                <a:latin typeface="Arial" charset="0"/>
              </a:rPr>
              <a:t>Afines</a:t>
            </a:r>
            <a:endParaRPr lang="en-US" sz="2800" dirty="0" smtClean="0">
              <a:latin typeface="Arial" charset="0"/>
            </a:endParaRPr>
          </a:p>
        </p:txBody>
      </p:sp>
      <p:sp>
        <p:nvSpPr>
          <p:cNvPr id="92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1"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4"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6" name="Rectangle 2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mc:AlternateContent xmlns:mc="http://schemas.openxmlformats.org/markup-compatibility/2006" xmlns:a14="http://schemas.microsoft.com/office/drawing/2010/main">
        <mc:Choice Requires="a14">
          <p:sp>
            <p:nvSpPr>
              <p:cNvPr id="14" name="13 Rectángulo"/>
              <p:cNvSpPr/>
              <p:nvPr/>
            </p:nvSpPr>
            <p:spPr>
              <a:xfrm>
                <a:off x="2598730" y="3370516"/>
                <a:ext cx="4192814" cy="1190839"/>
              </a:xfrm>
              <a:prstGeom prst="rect">
                <a:avLst/>
              </a:prstGeom>
            </p:spPr>
            <p:txBody>
              <a:bodyPr wrap="none">
                <a:spAutoFit/>
              </a:bodyPr>
              <a:lstStyle/>
              <a:p>
                <a14:m>
                  <m:oMath xmlns:m="http://schemas.openxmlformats.org/officeDocument/2006/math">
                    <m:r>
                      <a:rPr lang="es-ES" b="1">
                        <a:latin typeface="Cambria Math"/>
                      </a:rPr>
                      <m:t> </m:t>
                    </m:r>
                    <m:m>
                      <m:mPr>
                        <m:mcs>
                          <m:mc>
                            <m:mcPr>
                              <m:count m:val="1"/>
                              <m:mcJc m:val="center"/>
                            </m:mcPr>
                          </m:mc>
                        </m:mcs>
                        <m:ctrlPr>
                          <a:rPr lang="es-ES" i="1">
                            <a:latin typeface="Cambria Math"/>
                          </a:rPr>
                        </m:ctrlPr>
                      </m:mPr>
                      <m:mr>
                        <m:e>
                          <m:d>
                            <m:dPr>
                              <m:begChr m:val="["/>
                              <m:endChr m:val="]"/>
                              <m:ctrlPr>
                                <a:rPr lang="es-ES" i="1">
                                  <a:latin typeface="Cambria Math"/>
                                </a:rPr>
                              </m:ctrlPr>
                            </m:dPr>
                            <m:e>
                              <m:m>
                                <m:mPr>
                                  <m:mcs>
                                    <m:mc>
                                      <m:mcPr>
                                        <m:count m:val="1"/>
                                        <m:mcJc m:val="center"/>
                                      </m:mcPr>
                                    </m:mc>
                                  </m:mcs>
                                  <m:ctrlPr>
                                    <a:rPr lang="es-ES" i="1">
                                      <a:latin typeface="Cambria Math"/>
                                    </a:rPr>
                                  </m:ctrlPr>
                                </m:mPr>
                                <m:mr>
                                  <m:e>
                                    <m:r>
                                      <a:rPr lang="es-ES" i="1">
                                        <a:latin typeface="Cambria Math"/>
                                      </a:rPr>
                                      <m:t>𝑥</m:t>
                                    </m:r>
                                    <m:r>
                                      <a:rPr lang="es-ES" i="1">
                                        <a:latin typeface="Cambria Math"/>
                                      </a:rPr>
                                      <m:t>′</m:t>
                                    </m:r>
                                  </m:e>
                                </m:mr>
                                <m:mr>
                                  <m:e>
                                    <m:r>
                                      <a:rPr lang="es-ES" i="1">
                                        <a:latin typeface="Cambria Math"/>
                                      </a:rPr>
                                      <m:t>𝑦</m:t>
                                    </m:r>
                                    <m:r>
                                      <a:rPr lang="es-ES" i="1">
                                        <a:latin typeface="Cambria Math"/>
                                      </a:rPr>
                                      <m:t>′</m:t>
                                    </m:r>
                                  </m:e>
                                </m:mr>
                              </m:m>
                            </m:e>
                          </m:d>
                          <m:r>
                            <a:rPr lang="es-ES"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sSub>
                                      <m:sSubPr>
                                        <m:ctrlPr>
                                          <a:rPr lang="es-ES" i="1">
                                            <a:latin typeface="Cambria Math"/>
                                          </a:rPr>
                                        </m:ctrlPr>
                                      </m:sSubPr>
                                      <m:e>
                                        <m:r>
                                          <a:rPr lang="es-ES" i="1">
                                            <a:latin typeface="Cambria Math"/>
                                          </a:rPr>
                                          <m:t>𝑚</m:t>
                                        </m:r>
                                      </m:e>
                                      <m:sub>
                                        <m:r>
                                          <a:rPr lang="es-ES" i="1">
                                            <a:latin typeface="Cambria Math"/>
                                          </a:rPr>
                                          <m:t>11</m:t>
                                        </m:r>
                                      </m:sub>
                                    </m:sSub>
                                  </m:e>
                                  <m:e>
                                    <m:sSub>
                                      <m:sSubPr>
                                        <m:ctrlPr>
                                          <a:rPr lang="es-ES" i="1">
                                            <a:latin typeface="Cambria Math"/>
                                          </a:rPr>
                                        </m:ctrlPr>
                                      </m:sSubPr>
                                      <m:e>
                                        <m:r>
                                          <a:rPr lang="es-ES" i="1">
                                            <a:latin typeface="Cambria Math"/>
                                          </a:rPr>
                                          <m:t>𝑚</m:t>
                                        </m:r>
                                      </m:e>
                                      <m:sub>
                                        <m:r>
                                          <a:rPr lang="es-ES" i="1">
                                            <a:latin typeface="Cambria Math"/>
                                          </a:rPr>
                                          <m:t>12</m:t>
                                        </m:r>
                                      </m:sub>
                                    </m:sSub>
                                  </m:e>
                                </m:mr>
                                <m:mr>
                                  <m:e>
                                    <m:sSub>
                                      <m:sSubPr>
                                        <m:ctrlPr>
                                          <a:rPr lang="es-ES" i="1">
                                            <a:latin typeface="Cambria Math"/>
                                          </a:rPr>
                                        </m:ctrlPr>
                                      </m:sSubPr>
                                      <m:e>
                                        <m:r>
                                          <a:rPr lang="es-ES" i="1">
                                            <a:latin typeface="Cambria Math"/>
                                          </a:rPr>
                                          <m:t>𝑚</m:t>
                                        </m:r>
                                      </m:e>
                                      <m:sub>
                                        <m:r>
                                          <a:rPr lang="es-ES" i="1">
                                            <a:latin typeface="Cambria Math"/>
                                          </a:rPr>
                                          <m:t>21</m:t>
                                        </m:r>
                                      </m:sub>
                                    </m:sSub>
                                  </m:e>
                                  <m:e>
                                    <m:sSub>
                                      <m:sSubPr>
                                        <m:ctrlPr>
                                          <a:rPr lang="es-ES" i="1">
                                            <a:latin typeface="Cambria Math"/>
                                          </a:rPr>
                                        </m:ctrlPr>
                                      </m:sSubPr>
                                      <m:e>
                                        <m:r>
                                          <a:rPr lang="es-ES" i="1">
                                            <a:latin typeface="Cambria Math"/>
                                          </a:rPr>
                                          <m:t>𝑚</m:t>
                                        </m:r>
                                      </m:e>
                                      <m:sub>
                                        <m:r>
                                          <a:rPr lang="es-ES" i="1">
                                            <a:latin typeface="Cambria Math"/>
                                          </a:rPr>
                                          <m:t>22</m:t>
                                        </m:r>
                                      </m:sub>
                                    </m:sSub>
                                  </m:e>
                                </m:mr>
                              </m:m>
                            </m:e>
                          </m:d>
                          <m:d>
                            <m:dPr>
                              <m:begChr m:val="["/>
                              <m:endChr m:val="]"/>
                              <m:ctrlPr>
                                <a:rPr lang="es-ES" i="1">
                                  <a:latin typeface="Cambria Math"/>
                                </a:rPr>
                              </m:ctrlPr>
                            </m:dPr>
                            <m:e>
                              <m:m>
                                <m:mPr>
                                  <m:mcs>
                                    <m:mc>
                                      <m:mcPr>
                                        <m:count m:val="1"/>
                                        <m:mcJc m:val="center"/>
                                      </m:mcPr>
                                    </m:mc>
                                  </m:mcs>
                                  <m:ctrlPr>
                                    <a:rPr lang="es-ES" i="1">
                                      <a:latin typeface="Cambria Math"/>
                                    </a:rPr>
                                  </m:ctrlPr>
                                </m:mPr>
                                <m:mr>
                                  <m:e>
                                    <m:r>
                                      <a:rPr lang="es-ES" i="1">
                                        <a:latin typeface="Cambria Math"/>
                                      </a:rPr>
                                      <m:t>𝑥</m:t>
                                    </m:r>
                                  </m:e>
                                </m:mr>
                                <m:mr>
                                  <m:e>
                                    <m:r>
                                      <a:rPr lang="es-ES" i="1">
                                        <a:latin typeface="Cambria Math"/>
                                      </a:rPr>
                                      <m:t>𝑦</m:t>
                                    </m:r>
                                  </m:e>
                                </m:mr>
                              </m:m>
                            </m:e>
                          </m:d>
                          <m:r>
                            <a:rPr lang="es-ES"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S" i="1">
                                            <a:latin typeface="Cambria Math"/>
                                          </a:rPr>
                                          <m:t>𝑡</m:t>
                                        </m:r>
                                      </m:e>
                                      <m:sub>
                                        <m:r>
                                          <a:rPr lang="es-ES" i="1">
                                            <a:latin typeface="Cambria Math"/>
                                          </a:rPr>
                                          <m:t>𝑥</m:t>
                                        </m:r>
                                      </m:sub>
                                    </m:sSub>
                                  </m:e>
                                </m:mr>
                                <m:mr>
                                  <m:e>
                                    <m:sSub>
                                      <m:sSubPr>
                                        <m:ctrlPr>
                                          <a:rPr lang="es-ES" i="1">
                                            <a:latin typeface="Cambria Math"/>
                                          </a:rPr>
                                        </m:ctrlPr>
                                      </m:sSubPr>
                                      <m:e>
                                        <m:r>
                                          <a:rPr lang="es-ES" i="1">
                                            <a:latin typeface="Cambria Math"/>
                                          </a:rPr>
                                          <m:t>𝑡</m:t>
                                        </m:r>
                                      </m:e>
                                      <m:sub>
                                        <m:r>
                                          <a:rPr lang="es-ES" i="1">
                                            <a:latin typeface="Cambria Math"/>
                                          </a:rPr>
                                          <m:t>𝑦</m:t>
                                        </m:r>
                                      </m:sub>
                                    </m:sSub>
                                  </m:e>
                                </m:mr>
                              </m:m>
                            </m:e>
                          </m:d>
                          <m:r>
                            <a:rPr lang="es-ES" b="1">
                              <a:latin typeface="Cambria Math"/>
                            </a:rPr>
                            <m:t> </m:t>
                          </m:r>
                        </m:e>
                      </m:mr>
                      <m:mr>
                        <m:e>
                          <m:sSup>
                            <m:sSupPr>
                              <m:ctrlPr>
                                <a:rPr lang="es-ES" b="1" i="1">
                                  <a:latin typeface="Cambria Math"/>
                                </a:rPr>
                              </m:ctrlPr>
                            </m:sSupPr>
                            <m:e>
                              <m:r>
                                <a:rPr lang="es-ES" b="1" i="1">
                                  <a:latin typeface="Cambria Math"/>
                                </a:rPr>
                                <m:t>𝐱</m:t>
                              </m:r>
                            </m:e>
                            <m:sup>
                              <m:r>
                                <a:rPr lang="es-ES" b="1" i="1">
                                  <a:latin typeface="Cambria Math"/>
                                </a:rPr>
                                <m:t>′</m:t>
                              </m:r>
                            </m:sup>
                          </m:sSup>
                          <m:r>
                            <a:rPr lang="es-ES" b="1">
                              <a:latin typeface="Cambria Math"/>
                            </a:rPr>
                            <m:t>=</m:t>
                          </m:r>
                          <m:r>
                            <a:rPr lang="es-ES" b="1" i="1">
                              <a:latin typeface="Cambria Math"/>
                            </a:rPr>
                            <m:t>𝐌𝐱</m:t>
                          </m:r>
                          <m:r>
                            <a:rPr lang="es-ES" b="1">
                              <a:latin typeface="Cambria Math"/>
                            </a:rPr>
                            <m:t>+</m:t>
                          </m:r>
                          <m:r>
                            <a:rPr lang="es-ES" b="1" i="1">
                              <a:latin typeface="Cambria Math"/>
                            </a:rPr>
                            <m:t>𝐭</m:t>
                          </m:r>
                          <m:r>
                            <a:rPr lang="es-ES" b="1">
                              <a:latin typeface="Cambria Math"/>
                            </a:rPr>
                            <m:t>                               </m:t>
                          </m:r>
                        </m:e>
                      </m:mr>
                    </m:m>
                  </m:oMath>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2598730" y="3370516"/>
                <a:ext cx="4192814" cy="1190839"/>
              </a:xfrm>
              <a:prstGeom prst="rect">
                <a:avLst/>
              </a:prstGeom>
              <a:blipFill rotWithShape="1">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448188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3992" y="5025227"/>
            <a:ext cx="16383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555" y="2092325"/>
            <a:ext cx="168592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3" descr="Rectangle: Click to edit Master text styles&#10;Second level&#10;Third level&#10;Fourth level&#10;Fifth level"/>
          <p:cNvSpPr>
            <a:spLocks noGrp="1" noChangeArrowheads="1"/>
          </p:cNvSpPr>
          <p:nvPr>
            <p:ph type="body" idx="1"/>
          </p:nvPr>
        </p:nvSpPr>
        <p:spPr>
          <a:xfrm>
            <a:off x="0" y="909520"/>
            <a:ext cx="8822120" cy="3733800"/>
          </a:xfrm>
        </p:spPr>
        <p:txBody>
          <a:bodyPr/>
          <a:lstStyle/>
          <a:p>
            <a:pPr lvl="0"/>
            <a:r>
              <a:rPr lang="en-US" sz="2200" dirty="0" smtClean="0">
                <a:latin typeface="Arial" pitchFamily="34" charset="0"/>
                <a:cs typeface="Arial" pitchFamily="34" charset="0"/>
              </a:rPr>
              <a:t>Las </a:t>
            </a:r>
            <a:r>
              <a:rPr lang="en-US" sz="2200" dirty="0" err="1" smtClean="0">
                <a:latin typeface="Arial" pitchFamily="34" charset="0"/>
                <a:cs typeface="Arial" pitchFamily="34" charset="0"/>
              </a:rPr>
              <a:t>transformaciones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afines</a:t>
            </a:r>
            <a:r>
              <a:rPr lang="en-US" sz="2200" dirty="0" smtClean="0">
                <a:latin typeface="Arial" pitchFamily="34" charset="0"/>
                <a:cs typeface="Arial" pitchFamily="34" charset="0"/>
              </a:rPr>
              <a:t> </a:t>
            </a:r>
            <a:r>
              <a:rPr lang="en-US" sz="2200" dirty="0" err="1" smtClean="0">
                <a:latin typeface="Arial" pitchFamily="34" charset="0"/>
                <a:cs typeface="Arial" pitchFamily="34" charset="0"/>
              </a:rPr>
              <a:t>incluyen</a:t>
            </a:r>
            <a:r>
              <a:rPr lang="en-US" sz="2200" dirty="0" smtClean="0">
                <a:latin typeface="Arial" pitchFamily="34" charset="0"/>
                <a:cs typeface="Arial" pitchFamily="34" charset="0"/>
              </a:rPr>
              <a:t>:</a:t>
            </a:r>
            <a:r>
              <a:rPr lang="en-US" sz="2200" dirty="0">
                <a:latin typeface="Arial" pitchFamily="34" charset="0"/>
                <a:cs typeface="Arial" pitchFamily="34" charset="0"/>
              </a:rPr>
              <a:t/>
            </a:r>
            <a:br>
              <a:rPr lang="en-US" sz="2200" dirty="0">
                <a:latin typeface="Arial" pitchFamily="34" charset="0"/>
                <a:cs typeface="Arial" pitchFamily="34" charset="0"/>
              </a:rPr>
            </a:br>
            <a:r>
              <a:rPr lang="en-US" sz="2200" dirty="0">
                <a:latin typeface="Arial" pitchFamily="34" charset="0"/>
                <a:cs typeface="Arial" pitchFamily="34" charset="0"/>
              </a:rPr>
              <a:t>		</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Escalado</a:t>
            </a:r>
            <a:r>
              <a:rPr lang="en-US" sz="2200" dirty="0">
                <a:latin typeface="Arial" pitchFamily="34" charset="0"/>
                <a:cs typeface="Arial" pitchFamily="34" charset="0"/>
              </a:rPr>
              <a:t/>
            </a:r>
            <a:br>
              <a:rPr lang="en-US" sz="2200" dirty="0">
                <a:latin typeface="Arial" pitchFamily="34" charset="0"/>
                <a:cs typeface="Arial" pitchFamily="34" charset="0"/>
              </a:rPr>
            </a:br>
            <a:r>
              <a:rPr lang="en-US" sz="2200" dirty="0">
                <a:latin typeface="Arial" pitchFamily="34" charset="0"/>
                <a:cs typeface="Arial" pitchFamily="34" charset="0"/>
              </a:rPr>
              <a:t>		</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Cizalladura</a:t>
            </a:r>
            <a:endParaRPr lang="en-US" sz="2200" dirty="0">
              <a:latin typeface="Arial" pitchFamily="34" charset="0"/>
              <a:cs typeface="Arial" pitchFamily="34" charset="0"/>
            </a:endParaRPr>
          </a:p>
          <a:p>
            <a:pPr marL="685800" indent="-685800">
              <a:spcBef>
                <a:spcPts val="0"/>
              </a:spcBef>
              <a:buClrTx/>
              <a:buNone/>
            </a:pPr>
            <a:r>
              <a:rPr lang="en-US" sz="2200" dirty="0">
                <a:latin typeface="Arial" pitchFamily="34" charset="0"/>
                <a:cs typeface="Arial" pitchFamily="34" charset="0"/>
              </a:rPr>
              <a:t>			</a:t>
            </a:r>
            <a:r>
              <a:rPr lang="en-US" sz="2200" dirty="0" smtClean="0">
                <a:latin typeface="Arial" pitchFamily="34" charset="0"/>
                <a:cs typeface="Arial" pitchFamily="34" charset="0"/>
              </a:rPr>
              <a:t>-</a:t>
            </a:r>
            <a:r>
              <a:rPr lang="en-US" sz="2200" dirty="0" err="1" smtClean="0">
                <a:latin typeface="Arial" pitchFamily="34" charset="0"/>
                <a:cs typeface="Arial" pitchFamily="34" charset="0"/>
              </a:rPr>
              <a:t>Similitud</a:t>
            </a:r>
            <a:endParaRPr lang="en-US" sz="2200" dirty="0">
              <a:latin typeface="Arial" pitchFamily="34" charset="0"/>
              <a:cs typeface="Arial" pitchFamily="34" charset="0"/>
            </a:endParaRPr>
          </a:p>
          <a:p>
            <a:pPr marL="0" indent="0" eaLnBrk="1" hangingPunct="1">
              <a:lnSpc>
                <a:spcPct val="80000"/>
              </a:lnSpc>
              <a:buNone/>
            </a:pPr>
            <a:endParaRPr lang="es-ES" sz="2200" dirty="0" smtClean="0">
              <a:latin typeface="Arial" pitchFamily="34" charset="0"/>
              <a:cs typeface="Arial" pitchFamily="34" charset="0"/>
            </a:endParaRPr>
          </a:p>
          <a:p>
            <a:pPr eaLnBrk="1" hangingPunct="1">
              <a:lnSpc>
                <a:spcPct val="80000"/>
              </a:lnSpc>
              <a:buFontTx/>
              <a:buNone/>
            </a:pPr>
            <a:endParaRPr lang="en-US" sz="2200" dirty="0" smtClean="0">
              <a:latin typeface="Arial" pitchFamily="34" charset="0"/>
              <a:cs typeface="Arial" pitchFamily="34" charset="0"/>
            </a:endParaRPr>
          </a:p>
        </p:txBody>
      </p:sp>
      <p:sp>
        <p:nvSpPr>
          <p:cNvPr id="9219" name="Rectangle 5"/>
          <p:cNvSpPr>
            <a:spLocks noGrp="1" noChangeArrowheads="1"/>
          </p:cNvSpPr>
          <p:nvPr>
            <p:ph type="title"/>
          </p:nvPr>
        </p:nvSpPr>
        <p:spPr>
          <a:noFill/>
        </p:spPr>
        <p:txBody>
          <a:bodyPr/>
          <a:lstStyle/>
          <a:p>
            <a:pPr eaLnBrk="1" hangingPunct="1"/>
            <a:r>
              <a:rPr lang="en-US" sz="2800" dirty="0" smtClean="0">
                <a:latin typeface="Arial" charset="0"/>
              </a:rPr>
              <a:t>3. </a:t>
            </a:r>
            <a:r>
              <a:rPr lang="en-US" sz="2800" dirty="0" err="1" smtClean="0">
                <a:latin typeface="Arial" charset="0"/>
              </a:rPr>
              <a:t>Transformaciones</a:t>
            </a:r>
            <a:r>
              <a:rPr lang="en-US" sz="2800" dirty="0" smtClean="0">
                <a:latin typeface="Arial" charset="0"/>
              </a:rPr>
              <a:t> </a:t>
            </a:r>
            <a:r>
              <a:rPr lang="en-US" sz="2800" dirty="0" err="1" smtClean="0">
                <a:latin typeface="Arial" charset="0"/>
              </a:rPr>
              <a:t>Afines</a:t>
            </a:r>
            <a:endParaRPr lang="en-US" sz="2800" dirty="0" smtClean="0">
              <a:latin typeface="Arial" charset="0"/>
            </a:endParaRPr>
          </a:p>
        </p:txBody>
      </p:sp>
      <p:sp>
        <p:nvSpPr>
          <p:cNvPr id="92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1"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4"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6" name="Rectangle 2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03" y="3808475"/>
            <a:ext cx="15906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770" y="2111375"/>
            <a:ext cx="17335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6367" y="3541751"/>
            <a:ext cx="16859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5270" y="3808475"/>
            <a:ext cx="16859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24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sz="2800" dirty="0" smtClean="0">
                <a:latin typeface="Arial" charset="0"/>
              </a:rPr>
              <a:t>3. Transf. </a:t>
            </a:r>
            <a:r>
              <a:rPr lang="en-US" sz="2800" dirty="0" err="1" smtClean="0">
                <a:latin typeface="Arial" charset="0"/>
              </a:rPr>
              <a:t>Afines</a:t>
            </a:r>
            <a:r>
              <a:rPr lang="en-US" sz="2800" dirty="0" smtClean="0">
                <a:latin typeface="Arial" charset="0"/>
              </a:rPr>
              <a:t>. </a:t>
            </a:r>
            <a:r>
              <a:rPr lang="en-US" sz="2800" dirty="0" err="1" smtClean="0">
                <a:latin typeface="Arial" charset="0"/>
              </a:rPr>
              <a:t>Escalado</a:t>
            </a:r>
            <a:r>
              <a:rPr lang="en-US" sz="2800" dirty="0" smtClean="0">
                <a:latin typeface="Arial" charset="0"/>
              </a:rPr>
              <a:t> </a:t>
            </a:r>
          </a:p>
        </p:txBody>
      </p:sp>
      <p:sp>
        <p:nvSpPr>
          <p:cNvPr id="122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2"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4"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5"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6"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7"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2298" name="Text Box 13"/>
          <p:cNvSpPr txBox="1">
            <a:spLocks noChangeArrowheads="1"/>
          </p:cNvSpPr>
          <p:nvPr/>
        </p:nvSpPr>
        <p:spPr bwMode="auto">
          <a:xfrm>
            <a:off x="701675" y="1152525"/>
            <a:ext cx="7816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dirty="0">
                <a:solidFill>
                  <a:srgbClr val="070000"/>
                </a:solidFill>
                <a:latin typeface="Arial" charset="0"/>
              </a:rPr>
              <a:t>El escalado es una transformación que se origina al multiplicar por un factor ambas coordenadas de cada píxel de la imagen de entrada. </a:t>
            </a:r>
          </a:p>
        </p:txBody>
      </p:sp>
      <p:pic>
        <p:nvPicPr>
          <p:cNvPr id="12299" name="Picture 15" descr="escal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2347913"/>
            <a:ext cx="32639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Rectangle 1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12301" name="Object 16"/>
          <p:cNvGraphicFramePr>
            <a:graphicFrameLocks noChangeAspect="1"/>
          </p:cNvGraphicFramePr>
          <p:nvPr/>
        </p:nvGraphicFramePr>
        <p:xfrm>
          <a:off x="3130550" y="2897188"/>
          <a:ext cx="1517650" cy="801687"/>
        </p:xfrm>
        <a:graphic>
          <a:graphicData uri="http://schemas.openxmlformats.org/presentationml/2006/ole">
            <mc:AlternateContent xmlns:mc="http://schemas.openxmlformats.org/markup-compatibility/2006">
              <mc:Choice xmlns:v="urn:schemas-microsoft-com:vml" Requires="v">
                <p:oleObj spid="_x0000_s46112" name="Ecuación" r:id="rId4" imgW="863225" imgH="457002" progId="Equation.3">
                  <p:embed/>
                </p:oleObj>
              </mc:Choice>
              <mc:Fallback>
                <p:oleObj name="Ecuación" r:id="rId4" imgW="863225" imgH="4570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550" y="2897188"/>
                        <a:ext cx="151765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2" name="Object 20"/>
          <p:cNvGraphicFramePr>
            <a:graphicFrameLocks noChangeAspect="1"/>
          </p:cNvGraphicFramePr>
          <p:nvPr/>
        </p:nvGraphicFramePr>
        <p:xfrm>
          <a:off x="2825750" y="4027488"/>
          <a:ext cx="2125663" cy="798512"/>
        </p:xfrm>
        <a:graphic>
          <a:graphicData uri="http://schemas.openxmlformats.org/presentationml/2006/ole">
            <mc:AlternateContent xmlns:mc="http://schemas.openxmlformats.org/markup-compatibility/2006">
              <mc:Choice xmlns:v="urn:schemas-microsoft-com:vml" Requires="v">
                <p:oleObj spid="_x0000_s46113" name="Ecuación" r:id="rId6" imgW="1295400" imgH="482600" progId="Equation.3">
                  <p:embed/>
                </p:oleObj>
              </mc:Choice>
              <mc:Fallback>
                <p:oleObj name="Ecuación" r:id="rId6" imgW="12954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5750" y="4027488"/>
                        <a:ext cx="21256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3"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2" name="1 Rectángulo"/>
          <p:cNvSpPr/>
          <p:nvPr/>
        </p:nvSpPr>
        <p:spPr>
          <a:xfrm>
            <a:off x="701674" y="5040313"/>
            <a:ext cx="7968655" cy="830997"/>
          </a:xfrm>
          <a:prstGeom prst="rect">
            <a:avLst/>
          </a:prstGeom>
        </p:spPr>
        <p:txBody>
          <a:bodyPr wrap="square">
            <a:spAutoFit/>
          </a:bodyPr>
          <a:lstStyle/>
          <a:p>
            <a:r>
              <a:rPr lang="es-ES" dirty="0">
                <a:solidFill>
                  <a:srgbClr val="070000"/>
                </a:solidFill>
                <a:latin typeface="Arial" pitchFamily="34" charset="0"/>
                <a:cs typeface="Arial" pitchFamily="34" charset="0"/>
              </a:rPr>
              <a:t>El factor de escala no tiene necesariamente que ser el mismo para ambas </a:t>
            </a:r>
            <a:r>
              <a:rPr lang="es-ES" dirty="0" smtClean="0">
                <a:solidFill>
                  <a:srgbClr val="070000"/>
                </a:solidFill>
                <a:latin typeface="Arial" pitchFamily="34" charset="0"/>
                <a:cs typeface="Arial" pitchFamily="34" charset="0"/>
              </a:rPr>
              <a:t>coordenadas (escalado </a:t>
            </a:r>
            <a:r>
              <a:rPr lang="es-ES" dirty="0" err="1" smtClean="0">
                <a:solidFill>
                  <a:srgbClr val="070000"/>
                </a:solidFill>
                <a:latin typeface="Arial" pitchFamily="34" charset="0"/>
                <a:cs typeface="Arial" pitchFamily="34" charset="0"/>
              </a:rPr>
              <a:t>anisotrópico</a:t>
            </a:r>
            <a:r>
              <a:rPr lang="es-ES" dirty="0" smtClean="0">
                <a:solidFill>
                  <a:srgbClr val="070000"/>
                </a:solidFill>
                <a:latin typeface="Arial" pitchFamily="34" charset="0"/>
                <a:cs typeface="Arial" pitchFamily="34" charset="0"/>
              </a:rPr>
              <a:t>)</a:t>
            </a:r>
            <a:endParaRPr lang="es-ES" dirty="0">
              <a:solidFill>
                <a:srgbClr val="070000"/>
              </a:solidFill>
              <a:latin typeface="Arial" pitchFamily="34" charset="0"/>
              <a:cs typeface="Arial" pitchFamily="34" charset="0"/>
            </a:endParaRPr>
          </a:p>
        </p:txBody>
      </p:sp>
    </p:spTree>
    <p:extLst>
      <p:ext uri="{BB962C8B-B14F-4D97-AF65-F5344CB8AC3E}">
        <p14:creationId xmlns:p14="http://schemas.microsoft.com/office/powerpoint/2010/main" val="1471036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sz="2800" dirty="0">
                <a:latin typeface="Arial" charset="0"/>
              </a:rPr>
              <a:t>3. Transf. </a:t>
            </a:r>
            <a:r>
              <a:rPr lang="en-US" sz="2800" dirty="0" err="1">
                <a:latin typeface="Arial" charset="0"/>
              </a:rPr>
              <a:t>Afines</a:t>
            </a:r>
            <a:r>
              <a:rPr lang="en-US" sz="2800" dirty="0">
                <a:latin typeface="Arial" charset="0"/>
              </a:rPr>
              <a:t>. </a:t>
            </a:r>
            <a:r>
              <a:rPr lang="en-US" sz="2800" dirty="0" err="1" smtClean="0">
                <a:latin typeface="Arial" charset="0"/>
              </a:rPr>
              <a:t>Cizalladura</a:t>
            </a:r>
            <a:r>
              <a:rPr lang="en-US" sz="2800" dirty="0" smtClean="0">
                <a:latin typeface="Arial" charset="0"/>
              </a:rPr>
              <a:t> </a:t>
            </a:r>
          </a:p>
        </p:txBody>
      </p:sp>
      <p:sp>
        <p:nvSpPr>
          <p:cNvPr id="143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0"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2"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3"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4"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5"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6" name="Text Box 10"/>
          <p:cNvSpPr txBox="1">
            <a:spLocks noChangeArrowheads="1"/>
          </p:cNvSpPr>
          <p:nvPr/>
        </p:nvSpPr>
        <p:spPr bwMode="auto">
          <a:xfrm>
            <a:off x="701675" y="1417638"/>
            <a:ext cx="75898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La cizalladura de </a:t>
            </a:r>
            <a:r>
              <a:rPr lang="es-ES" i="1">
                <a:solidFill>
                  <a:srgbClr val="070000"/>
                </a:solidFill>
                <a:latin typeface="Arial" charset="0"/>
              </a:rPr>
              <a:t>x</a:t>
            </a:r>
            <a:r>
              <a:rPr lang="es-ES">
                <a:solidFill>
                  <a:srgbClr val="070000"/>
                </a:solidFill>
                <a:latin typeface="Arial" charset="0"/>
              </a:rPr>
              <a:t> respecto a </a:t>
            </a:r>
            <a:r>
              <a:rPr lang="es-ES" i="1">
                <a:solidFill>
                  <a:srgbClr val="070000"/>
                </a:solidFill>
                <a:latin typeface="Arial" charset="0"/>
              </a:rPr>
              <a:t>y</a:t>
            </a:r>
            <a:r>
              <a:rPr lang="es-ES">
                <a:solidFill>
                  <a:srgbClr val="070000"/>
                </a:solidFill>
                <a:latin typeface="Arial" charset="0"/>
              </a:rPr>
              <a:t> desplaza cada píxel de la imagen original en la dirección </a:t>
            </a:r>
            <a:r>
              <a:rPr lang="es-ES" i="1">
                <a:solidFill>
                  <a:srgbClr val="070000"/>
                </a:solidFill>
                <a:latin typeface="Arial" charset="0"/>
              </a:rPr>
              <a:t>x</a:t>
            </a:r>
            <a:r>
              <a:rPr lang="es-ES">
                <a:solidFill>
                  <a:srgbClr val="070000"/>
                </a:solidFill>
                <a:latin typeface="Arial" charset="0"/>
              </a:rPr>
              <a:t> un espacio proporcional a su coordenada </a:t>
            </a:r>
            <a:r>
              <a:rPr lang="es-ES" i="1">
                <a:solidFill>
                  <a:srgbClr val="070000"/>
                </a:solidFill>
                <a:latin typeface="Arial" charset="0"/>
              </a:rPr>
              <a:t>y</a:t>
            </a:r>
            <a:r>
              <a:rPr lang="es-ES">
                <a:solidFill>
                  <a:srgbClr val="070000"/>
                </a:solidFill>
                <a:latin typeface="Arial" charset="0"/>
              </a:rPr>
              <a:t>. </a:t>
            </a:r>
          </a:p>
        </p:txBody>
      </p:sp>
      <p:sp>
        <p:nvSpPr>
          <p:cNvPr id="14347"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4348"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14349" name="Picture 18" descr="cizallad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25" y="2593975"/>
            <a:ext cx="2603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Rectangle 2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4351" name="Object 19"/>
          <p:cNvGraphicFramePr>
            <a:graphicFrameLocks noChangeAspect="1"/>
          </p:cNvGraphicFramePr>
          <p:nvPr/>
        </p:nvGraphicFramePr>
        <p:xfrm>
          <a:off x="1839913" y="2973388"/>
          <a:ext cx="1973262" cy="800100"/>
        </p:xfrm>
        <a:graphic>
          <a:graphicData uri="http://schemas.openxmlformats.org/presentationml/2006/ole">
            <mc:AlternateContent xmlns:mc="http://schemas.openxmlformats.org/markup-compatibility/2006">
              <mc:Choice xmlns:v="urn:schemas-microsoft-com:vml" Requires="v">
                <p:oleObj spid="_x0000_s14393" name="Ecuación" r:id="rId4" imgW="1054100" imgH="431800" progId="Equation.3">
                  <p:embed/>
                </p:oleObj>
              </mc:Choice>
              <mc:Fallback>
                <p:oleObj name="Ecuación" r:id="rId4" imgW="1054100" imgH="431800" progId="Equation.3">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913" y="2973388"/>
                        <a:ext cx="197326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2" name="Rectangle 2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4353" name="Object 21"/>
          <p:cNvGraphicFramePr>
            <a:graphicFrameLocks noChangeAspect="1"/>
          </p:cNvGraphicFramePr>
          <p:nvPr/>
        </p:nvGraphicFramePr>
        <p:xfrm>
          <a:off x="1687513" y="4340225"/>
          <a:ext cx="2352675" cy="874713"/>
        </p:xfrm>
        <a:graphic>
          <a:graphicData uri="http://schemas.openxmlformats.org/presentationml/2006/ole">
            <mc:AlternateContent xmlns:mc="http://schemas.openxmlformats.org/markup-compatibility/2006">
              <mc:Choice xmlns:v="urn:schemas-microsoft-com:vml" Requires="v">
                <p:oleObj spid="_x0000_s14394" name="Ecuación" r:id="rId6" imgW="1231900" imgH="457200" progId="Equation.3">
                  <p:embed/>
                </p:oleObj>
              </mc:Choice>
              <mc:Fallback>
                <p:oleObj name="Ecuación" r:id="rId6" imgW="1231900" imgH="45720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7513" y="4340225"/>
                        <a:ext cx="235267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6" descr="transSimilit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2443163"/>
            <a:ext cx="46767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noFill/>
        </p:spPr>
        <p:txBody>
          <a:bodyPr/>
          <a:lstStyle/>
          <a:p>
            <a:pPr eaLnBrk="1" hangingPunct="1"/>
            <a:r>
              <a:rPr lang="en-US" sz="2800" dirty="0">
                <a:latin typeface="Arial" charset="0"/>
              </a:rPr>
              <a:t>3. Transf. </a:t>
            </a:r>
            <a:r>
              <a:rPr lang="en-US" sz="2800" dirty="0" err="1">
                <a:latin typeface="Arial" charset="0"/>
              </a:rPr>
              <a:t>Afines</a:t>
            </a:r>
            <a:r>
              <a:rPr lang="en-US" sz="2800" dirty="0">
                <a:latin typeface="Arial" charset="0"/>
              </a:rPr>
              <a:t>. </a:t>
            </a:r>
            <a:r>
              <a:rPr lang="en-US" sz="2800" dirty="0" err="1">
                <a:latin typeface="Arial" charset="0"/>
              </a:rPr>
              <a:t>Similitud</a:t>
            </a:r>
            <a:r>
              <a:rPr lang="en-US" sz="2800" dirty="0">
                <a:latin typeface="Arial" charset="0"/>
              </a:rPr>
              <a:t> </a:t>
            </a:r>
            <a:endParaRPr lang="en-US" sz="2800" dirty="0" smtClean="0">
              <a:latin typeface="Arial" charset="0"/>
            </a:endParaRPr>
          </a:p>
        </p:txBody>
      </p:sp>
      <p:sp>
        <p:nvSpPr>
          <p:cNvPr id="1638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89"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1"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2"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3"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4"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5" name="Text Box 10"/>
          <p:cNvSpPr txBox="1">
            <a:spLocks noChangeArrowheads="1"/>
          </p:cNvSpPr>
          <p:nvPr/>
        </p:nvSpPr>
        <p:spPr bwMode="auto">
          <a:xfrm>
            <a:off x="398463" y="1152525"/>
            <a:ext cx="8043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lvl="1" eaLnBrk="1" hangingPunct="1">
              <a:buFontTx/>
              <a:buNone/>
            </a:pPr>
            <a:r>
              <a:rPr lang="es-ES" dirty="0">
                <a:solidFill>
                  <a:srgbClr val="070000"/>
                </a:solidFill>
                <a:latin typeface="Arial" charset="0"/>
              </a:rPr>
              <a:t>Similitud: </a:t>
            </a:r>
            <a:r>
              <a:rPr lang="es-ES" dirty="0" smtClean="0">
                <a:solidFill>
                  <a:srgbClr val="070000"/>
                </a:solidFill>
                <a:latin typeface="Arial" charset="0"/>
              </a:rPr>
              <a:t>Traslación + Rotación</a:t>
            </a:r>
            <a:r>
              <a:rPr lang="es-ES" dirty="0" smtClean="0">
                <a:latin typeface="Arial" charset="0"/>
              </a:rPr>
              <a:t> </a:t>
            </a:r>
            <a:r>
              <a:rPr lang="es-ES" dirty="0">
                <a:solidFill>
                  <a:srgbClr val="070000"/>
                </a:solidFill>
                <a:latin typeface="Arial" charset="0"/>
              </a:rPr>
              <a:t>+ Escalado </a:t>
            </a:r>
            <a:r>
              <a:rPr lang="es-ES" dirty="0" err="1" smtClean="0">
                <a:solidFill>
                  <a:srgbClr val="070000"/>
                </a:solidFill>
                <a:latin typeface="Arial" charset="0"/>
              </a:rPr>
              <a:t>Isotróp</a:t>
            </a:r>
            <a:r>
              <a:rPr lang="es-ES" dirty="0" smtClean="0">
                <a:solidFill>
                  <a:srgbClr val="070000"/>
                </a:solidFill>
                <a:latin typeface="Arial" charset="0"/>
              </a:rPr>
              <a:t>.</a:t>
            </a:r>
            <a:endParaRPr lang="es-ES" b="1" dirty="0">
              <a:solidFill>
                <a:srgbClr val="070000"/>
              </a:solidFill>
              <a:latin typeface="Arial" charset="0"/>
            </a:endParaRPr>
          </a:p>
        </p:txBody>
      </p:sp>
      <p:sp>
        <p:nvSpPr>
          <p:cNvPr id="16396" name="Rectangle 11"/>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7" name="Rectangle 1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8" name="Rectangle 1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399" name="Rectangle 1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6400" name="Text Box 17"/>
          <p:cNvSpPr txBox="1">
            <a:spLocks noChangeArrowheads="1"/>
          </p:cNvSpPr>
          <p:nvPr/>
        </p:nvSpPr>
        <p:spPr bwMode="auto">
          <a:xfrm>
            <a:off x="701675" y="4795838"/>
            <a:ext cx="7589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dirty="0" smtClean="0">
                <a:solidFill>
                  <a:srgbClr val="070000"/>
                </a:solidFill>
                <a:latin typeface="Arial" charset="0"/>
              </a:rPr>
              <a:t>	En las transformaciones afines de similitud se conservan también los ángulos</a:t>
            </a:r>
            <a:endParaRPr lang="es-ES" b="1" dirty="0">
              <a:solidFill>
                <a:srgbClr val="070000"/>
              </a:solidFill>
              <a:latin typeface="Arial" charset="0"/>
            </a:endParaRPr>
          </a:p>
        </p:txBody>
      </p:sp>
      <p:sp>
        <p:nvSpPr>
          <p:cNvPr id="16401"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ransAf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25" y="2443163"/>
            <a:ext cx="46767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noFill/>
        </p:spPr>
        <p:txBody>
          <a:bodyPr/>
          <a:lstStyle/>
          <a:p>
            <a:pPr eaLnBrk="1" hangingPunct="1"/>
            <a:r>
              <a:rPr lang="en-US" sz="2800" dirty="0">
                <a:latin typeface="Arial" charset="0"/>
              </a:rPr>
              <a:t>3. Transf. </a:t>
            </a:r>
            <a:r>
              <a:rPr lang="en-US" sz="2800" dirty="0" err="1">
                <a:latin typeface="Arial" charset="0"/>
              </a:rPr>
              <a:t>Afines</a:t>
            </a:r>
            <a:r>
              <a:rPr lang="en-US" sz="2800" dirty="0" smtClean="0">
                <a:latin typeface="Arial" charset="0"/>
              </a:rPr>
              <a:t>. </a:t>
            </a:r>
            <a:r>
              <a:rPr lang="en-US" sz="2800" dirty="0" err="1" smtClean="0">
                <a:latin typeface="Arial" charset="0"/>
              </a:rPr>
              <a:t>Caso</a:t>
            </a:r>
            <a:r>
              <a:rPr lang="en-US" sz="2800" dirty="0" smtClean="0">
                <a:latin typeface="Arial" charset="0"/>
              </a:rPr>
              <a:t> general</a:t>
            </a:r>
          </a:p>
        </p:txBody>
      </p:sp>
      <p:sp>
        <p:nvSpPr>
          <p:cNvPr id="174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3" name="Rectangle 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5"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6" name="Rectangle 8"/>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7"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8" name="Rectangle 10"/>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19" name="Text Box 11"/>
          <p:cNvSpPr txBox="1">
            <a:spLocks noChangeArrowheads="1"/>
          </p:cNvSpPr>
          <p:nvPr/>
        </p:nvSpPr>
        <p:spPr bwMode="auto">
          <a:xfrm>
            <a:off x="466296" y="1172936"/>
            <a:ext cx="78168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marL="285750" lvl="1" indent="0" eaLnBrk="1" hangingPunct="1">
              <a:buNone/>
            </a:pPr>
            <a:r>
              <a:rPr lang="es-ES" dirty="0">
                <a:solidFill>
                  <a:srgbClr val="070000"/>
                </a:solidFill>
                <a:latin typeface="Arial" charset="0"/>
              </a:rPr>
              <a:t>Afín:  Similitud + Escalado</a:t>
            </a:r>
            <a:r>
              <a:rPr lang="es-ES" dirty="0">
                <a:latin typeface="Arial" charset="0"/>
              </a:rPr>
              <a:t> </a:t>
            </a:r>
            <a:r>
              <a:rPr lang="es-ES" dirty="0" err="1" smtClean="0">
                <a:solidFill>
                  <a:srgbClr val="070000"/>
                </a:solidFill>
                <a:latin typeface="Arial" charset="0"/>
              </a:rPr>
              <a:t>anisotrópico</a:t>
            </a:r>
            <a:r>
              <a:rPr lang="es-ES" dirty="0" smtClean="0">
                <a:solidFill>
                  <a:srgbClr val="070000"/>
                </a:solidFill>
                <a:latin typeface="Arial" charset="0"/>
              </a:rPr>
              <a:t> + </a:t>
            </a:r>
            <a:r>
              <a:rPr lang="es-ES" dirty="0" err="1">
                <a:solidFill>
                  <a:srgbClr val="070000"/>
                </a:solidFill>
                <a:latin typeface="Arial" charset="0"/>
              </a:rPr>
              <a:t>Cizalladura</a:t>
            </a:r>
            <a:endParaRPr lang="es-ES" b="1" dirty="0">
              <a:solidFill>
                <a:srgbClr val="070000"/>
              </a:solidFill>
              <a:latin typeface="Arial" charset="0"/>
            </a:endParaRPr>
          </a:p>
        </p:txBody>
      </p:sp>
      <p:sp>
        <p:nvSpPr>
          <p:cNvPr id="17420"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21" name="Rectangle 1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22" name="Rectangle 14"/>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23" name="Rectangle 15"/>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7425"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sz="2800" dirty="0" smtClean="0">
                <a:latin typeface="Arial" charset="0"/>
              </a:rPr>
              <a:t>4. </a:t>
            </a:r>
            <a:r>
              <a:rPr lang="en-US" sz="2800" dirty="0" err="1" smtClean="0">
                <a:latin typeface="Arial" charset="0"/>
              </a:rPr>
              <a:t>Transformaciones</a:t>
            </a:r>
            <a:r>
              <a:rPr lang="en-US" sz="2800" dirty="0" smtClean="0">
                <a:latin typeface="Arial" charset="0"/>
              </a:rPr>
              <a:t> </a:t>
            </a:r>
            <a:r>
              <a:rPr lang="en-US" sz="2800" dirty="0" err="1" smtClean="0">
                <a:latin typeface="Arial" charset="0"/>
              </a:rPr>
              <a:t>Proyectivas</a:t>
            </a:r>
            <a:r>
              <a:rPr lang="en-US" sz="2800" dirty="0" smtClean="0">
                <a:latin typeface="Arial" charset="0"/>
              </a:rPr>
              <a:t> </a:t>
            </a:r>
          </a:p>
        </p:txBody>
      </p:sp>
      <p:sp>
        <p:nvSpPr>
          <p:cNvPr id="1843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843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18437" name="Picture 17" descr="transProy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612" y="3201315"/>
            <a:ext cx="46767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18"/>
          <p:cNvSpPr txBox="1">
            <a:spLocks noChangeArrowheads="1"/>
          </p:cNvSpPr>
          <p:nvPr/>
        </p:nvSpPr>
        <p:spPr bwMode="auto">
          <a:xfrm>
            <a:off x="701675" y="1076255"/>
            <a:ext cx="75898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dirty="0" smtClean="0">
                <a:solidFill>
                  <a:srgbClr val="070000"/>
                </a:solidFill>
                <a:latin typeface="Arial" charset="0"/>
              </a:rPr>
              <a:t>	En las transformaciones proyectivas ya no se conserva el paralelismo, ni las razones entre puntos de una recta. Sólo </a:t>
            </a:r>
            <a:r>
              <a:rPr lang="es-ES" dirty="0">
                <a:solidFill>
                  <a:srgbClr val="070000"/>
                </a:solidFill>
                <a:latin typeface="Arial" charset="0"/>
              </a:rPr>
              <a:t>se conservan las líneas rectas.</a:t>
            </a:r>
            <a:endParaRPr lang="es-ES" b="1" dirty="0">
              <a:solidFill>
                <a:srgbClr val="070000"/>
              </a:solidFill>
              <a:latin typeface="Arial" charset="0"/>
            </a:endParaRPr>
          </a:p>
        </p:txBody>
      </p:sp>
      <p:sp>
        <p:nvSpPr>
          <p:cNvPr id="18439"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1" descr="im20100217-172425rectific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388" y="2214563"/>
            <a:ext cx="47053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noFill/>
        </p:spPr>
        <p:txBody>
          <a:bodyPr/>
          <a:lstStyle/>
          <a:p>
            <a:pPr eaLnBrk="1" hangingPunct="1"/>
            <a:r>
              <a:rPr lang="en-US" sz="2800" dirty="0">
                <a:latin typeface="Arial" charset="0"/>
              </a:rPr>
              <a:t>4. </a:t>
            </a:r>
            <a:r>
              <a:rPr lang="en-US" sz="2800" dirty="0" err="1">
                <a:latin typeface="Arial" charset="0"/>
              </a:rPr>
              <a:t>Transformaciones</a:t>
            </a:r>
            <a:r>
              <a:rPr lang="en-US" sz="2800" dirty="0">
                <a:latin typeface="Arial" charset="0"/>
              </a:rPr>
              <a:t> </a:t>
            </a:r>
            <a:r>
              <a:rPr lang="en-US" sz="2800" dirty="0" err="1">
                <a:latin typeface="Arial" charset="0"/>
              </a:rPr>
              <a:t>Proyectivas</a:t>
            </a:r>
            <a:r>
              <a:rPr lang="en-US" sz="2800" dirty="0">
                <a:latin typeface="Arial" charset="0"/>
              </a:rPr>
              <a:t> </a:t>
            </a:r>
            <a:endParaRPr lang="en-US" sz="2800" dirty="0" smtClean="0">
              <a:latin typeface="Arial" charset="0"/>
            </a:endParaRPr>
          </a:p>
        </p:txBody>
      </p:sp>
      <p:sp>
        <p:nvSpPr>
          <p:cNvPr id="19460"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946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19462" name="Picture 10" descr="im20100217-1724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3" y="2214563"/>
            <a:ext cx="341471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12"/>
          <p:cNvSpPr>
            <a:spLocks noChangeArrowheads="1"/>
          </p:cNvSpPr>
          <p:nvPr/>
        </p:nvSpPr>
        <p:spPr bwMode="auto">
          <a:xfrm>
            <a:off x="3357563" y="3352800"/>
            <a:ext cx="1593850" cy="303213"/>
          </a:xfrm>
          <a:prstGeom prst="rightArrow">
            <a:avLst>
              <a:gd name="adj1" fmla="val 50000"/>
              <a:gd name="adj2" fmla="val 131413"/>
            </a:avLst>
          </a:prstGeom>
          <a:solidFill>
            <a:schemeClr val="hlink"/>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946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4099" name="Rectangle 2"/>
          <p:cNvSpPr>
            <a:spLocks noGrp="1" noChangeArrowheads="1"/>
          </p:cNvSpPr>
          <p:nvPr>
            <p:ph type="title"/>
          </p:nvPr>
        </p:nvSpPr>
        <p:spPr/>
        <p:txBody>
          <a:bodyPr/>
          <a:lstStyle/>
          <a:p>
            <a:pPr eaLnBrk="1" hangingPunct="1"/>
            <a:r>
              <a:rPr lang="en-US" sz="2800" dirty="0" smtClean="0">
                <a:latin typeface="Arial" charset="0"/>
              </a:rPr>
              <a:t>3. </a:t>
            </a:r>
            <a:r>
              <a:rPr lang="en-US" sz="2800" dirty="0" err="1" smtClean="0">
                <a:latin typeface="Arial" charset="0"/>
              </a:rPr>
              <a:t>Manipulación</a:t>
            </a:r>
            <a:r>
              <a:rPr lang="en-US" sz="2800" dirty="0" smtClean="0">
                <a:latin typeface="Arial" charset="0"/>
              </a:rPr>
              <a:t> </a:t>
            </a:r>
            <a:r>
              <a:rPr lang="en-US" sz="2800" dirty="0" err="1" smtClean="0">
                <a:latin typeface="Arial" charset="0"/>
              </a:rPr>
              <a:t>Geométrica</a:t>
            </a:r>
            <a:r>
              <a:rPr lang="en-US" sz="2800" dirty="0" smtClean="0">
                <a:latin typeface="Arial" charset="0"/>
              </a:rPr>
              <a:t> de la </a:t>
            </a:r>
            <a:r>
              <a:rPr lang="en-US" sz="2800" dirty="0" err="1" smtClean="0">
                <a:latin typeface="Arial" charset="0"/>
              </a:rPr>
              <a:t>Imagen</a:t>
            </a:r>
            <a:r>
              <a:rPr lang="en-US" sz="2800" dirty="0" smtClean="0">
                <a:latin typeface="Arial" charset="0"/>
              </a:rPr>
              <a:t>.</a:t>
            </a:r>
          </a:p>
        </p:txBody>
      </p:sp>
      <p:sp>
        <p:nvSpPr>
          <p:cNvPr id="4100" name="Rectangle 9"/>
          <p:cNvSpPr>
            <a:spLocks noChangeArrowheads="1"/>
          </p:cNvSpPr>
          <p:nvPr/>
        </p:nvSpPr>
        <p:spPr bwMode="auto">
          <a:xfrm>
            <a:off x="777250" y="1152150"/>
            <a:ext cx="8077200" cy="51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685800" indent="-685800">
              <a:buClrTx/>
              <a:buFontTx/>
              <a:buNone/>
            </a:pPr>
            <a:r>
              <a:rPr lang="en-US" b="1" dirty="0">
                <a:solidFill>
                  <a:srgbClr val="000000"/>
                </a:solidFill>
                <a:latin typeface="Arial" charset="0"/>
              </a:rPr>
              <a:t>	</a:t>
            </a:r>
            <a:r>
              <a:rPr lang="en-US" sz="2200" dirty="0">
                <a:solidFill>
                  <a:srgbClr val="000000"/>
                </a:solidFill>
                <a:latin typeface="Arial" charset="0"/>
              </a:rPr>
              <a:t>1. </a:t>
            </a:r>
            <a:r>
              <a:rPr lang="en-US" sz="2200" dirty="0" err="1">
                <a:solidFill>
                  <a:srgbClr val="000000"/>
                </a:solidFill>
                <a:latin typeface="Arial" charset="0"/>
              </a:rPr>
              <a:t>Introducción</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2. </a:t>
            </a:r>
            <a:r>
              <a:rPr lang="en-US" sz="2200" dirty="0" err="1">
                <a:solidFill>
                  <a:srgbClr val="000000"/>
                </a:solidFill>
                <a:latin typeface="Arial" charset="0"/>
              </a:rPr>
              <a:t>Transformaciones</a:t>
            </a:r>
            <a:r>
              <a:rPr lang="en-US" sz="2200" dirty="0">
                <a:solidFill>
                  <a:srgbClr val="000000"/>
                </a:solidFill>
                <a:latin typeface="Arial" charset="0"/>
              </a:rPr>
              <a:t> </a:t>
            </a:r>
            <a:r>
              <a:rPr lang="en-US" sz="2200" dirty="0" err="1" smtClean="0">
                <a:solidFill>
                  <a:srgbClr val="000000"/>
                </a:solidFill>
                <a:latin typeface="Arial" charset="0"/>
              </a:rPr>
              <a:t>Rígidas</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		-</a:t>
            </a:r>
            <a:r>
              <a:rPr lang="en-US" sz="2200" dirty="0" err="1">
                <a:solidFill>
                  <a:srgbClr val="000000"/>
                </a:solidFill>
                <a:latin typeface="Arial" charset="0"/>
              </a:rPr>
              <a:t>Traslación</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		-</a:t>
            </a:r>
            <a:r>
              <a:rPr lang="en-US" sz="2200" dirty="0" err="1">
                <a:solidFill>
                  <a:srgbClr val="000000"/>
                </a:solidFill>
                <a:latin typeface="Arial" charset="0"/>
              </a:rPr>
              <a:t>Rotación</a:t>
            </a:r>
            <a:endParaRPr lang="en-US" sz="2200" dirty="0">
              <a:solidFill>
                <a:srgbClr val="000000"/>
              </a:solidFill>
              <a:latin typeface="Arial" charset="0"/>
            </a:endParaRPr>
          </a:p>
          <a:p>
            <a:pPr marL="685800" indent="-685800">
              <a:buClrTx/>
              <a:buNone/>
            </a:pPr>
            <a:r>
              <a:rPr lang="en-US" sz="2200" dirty="0">
                <a:solidFill>
                  <a:srgbClr val="000000"/>
                </a:solidFill>
                <a:latin typeface="Arial" charset="0"/>
              </a:rPr>
              <a:t>		</a:t>
            </a:r>
            <a:r>
              <a:rPr lang="en-US" sz="2200" dirty="0" smtClean="0">
                <a:solidFill>
                  <a:srgbClr val="000000"/>
                </a:solidFill>
                <a:latin typeface="Arial" charset="0"/>
              </a:rPr>
              <a:t>	-</a:t>
            </a:r>
            <a:r>
              <a:rPr lang="en-US" sz="2200" dirty="0" err="1" smtClean="0">
                <a:solidFill>
                  <a:srgbClr val="000000"/>
                </a:solidFill>
                <a:latin typeface="Arial" charset="0"/>
              </a:rPr>
              <a:t>Reflexión</a:t>
            </a:r>
            <a:endParaRPr lang="en-US" sz="2200" dirty="0">
              <a:solidFill>
                <a:srgbClr val="000000"/>
              </a:solidFill>
              <a:latin typeface="Arial" charset="0"/>
            </a:endParaRPr>
          </a:p>
          <a:p>
            <a:pPr marL="685800" indent="-685800">
              <a:buClrTx/>
              <a:buFontTx/>
              <a:buNone/>
            </a:pPr>
            <a:r>
              <a:rPr lang="en-US" sz="2200" dirty="0" smtClean="0">
                <a:solidFill>
                  <a:srgbClr val="000000"/>
                </a:solidFill>
                <a:latin typeface="Arial" charset="0"/>
              </a:rPr>
              <a:t>	3. </a:t>
            </a:r>
            <a:r>
              <a:rPr lang="en-US" sz="2200" dirty="0" err="1">
                <a:solidFill>
                  <a:srgbClr val="000000"/>
                </a:solidFill>
                <a:latin typeface="Arial" charset="0"/>
              </a:rPr>
              <a:t>Transformaciones</a:t>
            </a:r>
            <a:r>
              <a:rPr lang="en-US" sz="2200" dirty="0">
                <a:solidFill>
                  <a:srgbClr val="000000"/>
                </a:solidFill>
                <a:latin typeface="Arial" charset="0"/>
              </a:rPr>
              <a:t> </a:t>
            </a:r>
            <a:r>
              <a:rPr lang="en-US" sz="2200" dirty="0" err="1" smtClean="0">
                <a:solidFill>
                  <a:srgbClr val="000000"/>
                </a:solidFill>
                <a:latin typeface="Arial" charset="0"/>
              </a:rPr>
              <a:t>Afines</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		-</a:t>
            </a:r>
            <a:r>
              <a:rPr lang="en-US" sz="2200" dirty="0" err="1">
                <a:solidFill>
                  <a:srgbClr val="000000"/>
                </a:solidFill>
                <a:latin typeface="Arial" charset="0"/>
              </a:rPr>
              <a:t>Escalado</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		-</a:t>
            </a:r>
            <a:r>
              <a:rPr lang="en-US" sz="2200" dirty="0" err="1" smtClean="0">
                <a:solidFill>
                  <a:srgbClr val="000000"/>
                </a:solidFill>
                <a:latin typeface="Arial" charset="0"/>
              </a:rPr>
              <a:t>Cizalladura</a:t>
            </a:r>
            <a:endParaRPr lang="en-US" sz="2200" dirty="0" smtClean="0">
              <a:solidFill>
                <a:srgbClr val="000000"/>
              </a:solidFill>
              <a:latin typeface="Arial" charset="0"/>
            </a:endParaRPr>
          </a:p>
          <a:p>
            <a:pPr marL="685800" indent="-685800">
              <a:buClrTx/>
              <a:buFontTx/>
              <a:buNone/>
            </a:pPr>
            <a:r>
              <a:rPr lang="en-US" sz="2200" dirty="0">
                <a:solidFill>
                  <a:srgbClr val="000000"/>
                </a:solidFill>
                <a:latin typeface="Arial" charset="0"/>
              </a:rPr>
              <a:t>	</a:t>
            </a:r>
            <a:r>
              <a:rPr lang="en-US" sz="2200" dirty="0" smtClean="0">
                <a:solidFill>
                  <a:srgbClr val="000000"/>
                </a:solidFill>
                <a:latin typeface="Arial" charset="0"/>
              </a:rPr>
              <a:t>		-</a:t>
            </a:r>
            <a:r>
              <a:rPr lang="en-US" sz="2200" dirty="0" err="1" smtClean="0">
                <a:solidFill>
                  <a:srgbClr val="000000"/>
                </a:solidFill>
                <a:latin typeface="Arial" charset="0"/>
              </a:rPr>
              <a:t>Similitud</a:t>
            </a:r>
            <a:endParaRPr lang="en-US" sz="2200" dirty="0" smtClean="0">
              <a:solidFill>
                <a:srgbClr val="000000"/>
              </a:solidFill>
              <a:latin typeface="Arial" charset="0"/>
            </a:endParaRPr>
          </a:p>
          <a:p>
            <a:pPr marL="685800" indent="-685800">
              <a:buClrTx/>
              <a:buFontTx/>
              <a:buNone/>
            </a:pPr>
            <a:r>
              <a:rPr lang="en-US" sz="2200" dirty="0">
                <a:solidFill>
                  <a:srgbClr val="000000"/>
                </a:solidFill>
                <a:latin typeface="Arial" charset="0"/>
              </a:rPr>
              <a:t>	</a:t>
            </a:r>
            <a:r>
              <a:rPr lang="en-US" sz="2200" dirty="0" smtClean="0">
                <a:solidFill>
                  <a:srgbClr val="000000"/>
                </a:solidFill>
                <a:latin typeface="Arial" charset="0"/>
              </a:rPr>
              <a:t>4. </a:t>
            </a:r>
            <a:r>
              <a:rPr lang="en-US" sz="2200" dirty="0" err="1">
                <a:solidFill>
                  <a:srgbClr val="000000"/>
                </a:solidFill>
                <a:latin typeface="Arial" charset="0"/>
              </a:rPr>
              <a:t>Transformaciones</a:t>
            </a:r>
            <a:r>
              <a:rPr lang="en-US" sz="2200" dirty="0">
                <a:solidFill>
                  <a:srgbClr val="000000"/>
                </a:solidFill>
                <a:latin typeface="Arial" charset="0"/>
              </a:rPr>
              <a:t> </a:t>
            </a:r>
            <a:r>
              <a:rPr lang="en-US" sz="2200" dirty="0" err="1" smtClean="0">
                <a:solidFill>
                  <a:srgbClr val="000000"/>
                </a:solidFill>
                <a:latin typeface="Arial" charset="0"/>
              </a:rPr>
              <a:t>Proyectivas</a:t>
            </a:r>
            <a:r>
              <a:rPr lang="en-US" sz="2200" dirty="0">
                <a:solidFill>
                  <a:srgbClr val="000000"/>
                </a:solidFill>
                <a:latin typeface="Arial" charset="0"/>
              </a:rPr>
              <a:t/>
            </a:r>
            <a:br>
              <a:rPr lang="en-US" sz="2200" dirty="0">
                <a:solidFill>
                  <a:srgbClr val="000000"/>
                </a:solidFill>
                <a:latin typeface="Arial" charset="0"/>
              </a:rPr>
            </a:br>
            <a:r>
              <a:rPr lang="en-US" sz="2200" dirty="0">
                <a:solidFill>
                  <a:srgbClr val="000000"/>
                </a:solidFill>
                <a:latin typeface="Arial" charset="0"/>
              </a:rPr>
              <a:t>	</a:t>
            </a:r>
            <a:r>
              <a:rPr lang="en-US" sz="2200" dirty="0" smtClean="0">
                <a:solidFill>
                  <a:srgbClr val="000000"/>
                </a:solidFill>
                <a:latin typeface="Arial" charset="0"/>
              </a:rPr>
              <a:t>	-</a:t>
            </a:r>
            <a:r>
              <a:rPr lang="es-ES" sz="2200" dirty="0" smtClean="0">
                <a:solidFill>
                  <a:srgbClr val="000000"/>
                </a:solidFill>
                <a:latin typeface="Arial" charset="0"/>
              </a:rPr>
              <a:t>Coordenadas </a:t>
            </a:r>
            <a:r>
              <a:rPr lang="es-ES" sz="2200" dirty="0">
                <a:solidFill>
                  <a:srgbClr val="000000"/>
                </a:solidFill>
                <a:latin typeface="Arial" charset="0"/>
              </a:rPr>
              <a:t>Homogéneas</a:t>
            </a:r>
            <a:r>
              <a:rPr lang="en-US" sz="2200" dirty="0">
                <a:solidFill>
                  <a:srgbClr val="000000"/>
                </a:solidFill>
                <a:latin typeface="Arial" charset="0"/>
              </a:rPr>
              <a:t/>
            </a:r>
            <a:br>
              <a:rPr lang="en-US" sz="2200" dirty="0">
                <a:solidFill>
                  <a:srgbClr val="000000"/>
                </a:solidFill>
                <a:latin typeface="Arial" charset="0"/>
              </a:rPr>
            </a:br>
            <a:r>
              <a:rPr lang="en-US" sz="2200" dirty="0" smtClean="0">
                <a:solidFill>
                  <a:srgbClr val="000000"/>
                </a:solidFill>
                <a:latin typeface="Arial" charset="0"/>
              </a:rPr>
              <a:t>5. </a:t>
            </a:r>
            <a:r>
              <a:rPr lang="en-US" sz="2200" dirty="0" err="1" smtClean="0">
                <a:solidFill>
                  <a:srgbClr val="000000"/>
                </a:solidFill>
                <a:latin typeface="Arial" charset="0"/>
              </a:rPr>
              <a:t>Combinación</a:t>
            </a:r>
            <a:r>
              <a:rPr lang="en-US" sz="2200" dirty="0" smtClean="0">
                <a:solidFill>
                  <a:srgbClr val="000000"/>
                </a:solidFill>
                <a:latin typeface="Arial" charset="0"/>
              </a:rPr>
              <a:t> de </a:t>
            </a:r>
            <a:r>
              <a:rPr lang="es-ES" sz="2200" dirty="0" smtClean="0">
                <a:solidFill>
                  <a:srgbClr val="000000"/>
                </a:solidFill>
                <a:latin typeface="Arial" charset="0"/>
              </a:rPr>
              <a:t>Transformaciones</a:t>
            </a:r>
            <a:r>
              <a:rPr lang="en-US" sz="2200" dirty="0">
                <a:solidFill>
                  <a:srgbClr val="000000"/>
                </a:solidFill>
                <a:latin typeface="Arial" charset="0"/>
              </a:rPr>
              <a:t/>
            </a:r>
            <a:br>
              <a:rPr lang="en-US" sz="2200" dirty="0">
                <a:solidFill>
                  <a:srgbClr val="000000"/>
                </a:solidFill>
                <a:latin typeface="Arial" charset="0"/>
              </a:rPr>
            </a:br>
            <a:r>
              <a:rPr lang="en-US" sz="2200" dirty="0" smtClean="0">
                <a:solidFill>
                  <a:srgbClr val="000000"/>
                </a:solidFill>
                <a:latin typeface="Arial" charset="0"/>
              </a:rPr>
              <a:t>6. </a:t>
            </a:r>
            <a:r>
              <a:rPr lang="en-US" sz="2200" dirty="0" err="1" smtClean="0">
                <a:solidFill>
                  <a:srgbClr val="000000"/>
                </a:solidFill>
                <a:latin typeface="Arial" charset="0"/>
              </a:rPr>
              <a:t>Interpolación</a:t>
            </a:r>
            <a:endParaRPr lang="en-US" sz="2200" dirty="0" smtClean="0">
              <a:solidFill>
                <a:srgbClr val="000000"/>
              </a:solidFill>
              <a:latin typeface="Arial" charset="0"/>
            </a:endParaRPr>
          </a:p>
          <a:p>
            <a:pPr marL="685800" indent="-685800">
              <a:buClrTx/>
              <a:buFontTx/>
              <a:buNone/>
            </a:pPr>
            <a:r>
              <a:rPr lang="en-US" sz="2200" dirty="0">
                <a:solidFill>
                  <a:srgbClr val="000000"/>
                </a:solidFill>
                <a:latin typeface="Arial" charset="0"/>
              </a:rPr>
              <a:t>	</a:t>
            </a:r>
            <a:r>
              <a:rPr lang="en-US" sz="2200" dirty="0" smtClean="0">
                <a:solidFill>
                  <a:srgbClr val="000000"/>
                </a:solidFill>
                <a:latin typeface="Arial" charset="0"/>
              </a:rPr>
              <a:t>7. </a:t>
            </a:r>
            <a:r>
              <a:rPr lang="en-US" sz="2200" dirty="0" err="1" smtClean="0">
                <a:solidFill>
                  <a:srgbClr val="000000"/>
                </a:solidFill>
                <a:latin typeface="Arial" charset="0"/>
              </a:rPr>
              <a:t>Transformaciones</a:t>
            </a:r>
            <a:r>
              <a:rPr lang="en-US" sz="2200" dirty="0" smtClean="0">
                <a:solidFill>
                  <a:srgbClr val="000000"/>
                </a:solidFill>
                <a:latin typeface="Arial" charset="0"/>
              </a:rPr>
              <a:t> </a:t>
            </a:r>
            <a:r>
              <a:rPr lang="en-US" sz="2200" dirty="0" err="1" smtClean="0">
                <a:solidFill>
                  <a:srgbClr val="000000"/>
                </a:solidFill>
                <a:latin typeface="Arial" charset="0"/>
              </a:rPr>
              <a:t>geométricas</a:t>
            </a:r>
            <a:r>
              <a:rPr lang="en-US" sz="2200" dirty="0" smtClean="0">
                <a:solidFill>
                  <a:srgbClr val="000000"/>
                </a:solidFill>
                <a:latin typeface="Arial" charset="0"/>
              </a:rPr>
              <a:t> con MATLAB</a:t>
            </a:r>
            <a:r>
              <a:rPr lang="en-US" sz="2200" dirty="0">
                <a:solidFill>
                  <a:srgbClr val="000000"/>
                </a:solidFill>
                <a:latin typeface="Arial" charset="0"/>
              </a:rPr>
              <a:t/>
            </a:r>
            <a:br>
              <a:rPr lang="en-US" sz="2200" dirty="0">
                <a:solidFill>
                  <a:srgbClr val="000000"/>
                </a:solidFill>
                <a:latin typeface="Arial" charset="0"/>
              </a:rPr>
            </a:br>
            <a:endParaRPr lang="en-US" sz="22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sz="2800" dirty="0">
                <a:latin typeface="Arial" charset="0"/>
              </a:rPr>
              <a:t>4. </a:t>
            </a:r>
            <a:r>
              <a:rPr lang="en-US" sz="2800" dirty="0" err="1">
                <a:latin typeface="Arial" charset="0"/>
              </a:rPr>
              <a:t>Transformaciones</a:t>
            </a:r>
            <a:r>
              <a:rPr lang="en-US" sz="2800" dirty="0">
                <a:latin typeface="Arial" charset="0"/>
              </a:rPr>
              <a:t> </a:t>
            </a:r>
            <a:r>
              <a:rPr lang="en-US" sz="2800" dirty="0" err="1">
                <a:latin typeface="Arial" charset="0"/>
              </a:rPr>
              <a:t>Proyectivas</a:t>
            </a:r>
            <a:r>
              <a:rPr lang="en-US" sz="2800" dirty="0">
                <a:latin typeface="Arial" charset="0"/>
              </a:rPr>
              <a:t> </a:t>
            </a:r>
            <a:endParaRPr lang="en-US" sz="2800" dirty="0" smtClean="0">
              <a:latin typeface="Arial" charset="0"/>
            </a:endParaRPr>
          </a:p>
        </p:txBody>
      </p:sp>
      <p:sp>
        <p:nvSpPr>
          <p:cNvPr id="2150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1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2150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770" y="2257753"/>
            <a:ext cx="2371725"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651" y="4793456"/>
            <a:ext cx="3281363"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1" name="AutoShape 8"/>
          <p:cNvSpPr>
            <a:spLocks noChangeArrowheads="1"/>
          </p:cNvSpPr>
          <p:nvPr/>
        </p:nvSpPr>
        <p:spPr bwMode="auto">
          <a:xfrm rot="5400000">
            <a:off x="5630408" y="3673162"/>
            <a:ext cx="1593850" cy="228600"/>
          </a:xfrm>
          <a:prstGeom prst="rightArrow">
            <a:avLst>
              <a:gd name="adj1" fmla="val 50000"/>
              <a:gd name="adj2" fmla="val 174306"/>
            </a:avLst>
          </a:prstGeom>
          <a:solidFill>
            <a:srgbClr val="FF0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21512"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65" y="1152149"/>
            <a:ext cx="4691906" cy="351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sz="2800" dirty="0" smtClean="0">
                <a:latin typeface="Arial" charset="0"/>
              </a:rPr>
              <a:t>4.1. </a:t>
            </a:r>
            <a:r>
              <a:rPr lang="en-US" sz="2800" dirty="0" err="1" smtClean="0">
                <a:latin typeface="Arial" charset="0"/>
              </a:rPr>
              <a:t>Coordenadas</a:t>
            </a:r>
            <a:r>
              <a:rPr lang="en-US" sz="2800" dirty="0" smtClean="0">
                <a:latin typeface="Arial" charset="0"/>
              </a:rPr>
              <a:t> </a:t>
            </a:r>
            <a:r>
              <a:rPr lang="en-US" sz="2800" dirty="0" err="1" smtClean="0">
                <a:latin typeface="Arial" charset="0"/>
              </a:rPr>
              <a:t>Homogéneas</a:t>
            </a:r>
            <a:r>
              <a:rPr lang="en-US" sz="2800" dirty="0" smtClean="0">
                <a:latin typeface="Arial" charset="0"/>
              </a:rPr>
              <a:t> </a:t>
            </a:r>
          </a:p>
        </p:txBody>
      </p:sp>
      <p:sp>
        <p:nvSpPr>
          <p:cNvPr id="2457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0"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2"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3"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4" name="Rectangle 8"/>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5" name="Rectangle 9"/>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4586" name="Text Box 10"/>
          <p:cNvSpPr txBox="1">
            <a:spLocks noChangeArrowheads="1"/>
          </p:cNvSpPr>
          <p:nvPr/>
        </p:nvSpPr>
        <p:spPr bwMode="auto">
          <a:xfrm>
            <a:off x="701675" y="1152525"/>
            <a:ext cx="7816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Si consideramos la expresión matricial de la traslación: </a:t>
            </a:r>
          </a:p>
        </p:txBody>
      </p:sp>
      <p:sp>
        <p:nvSpPr>
          <p:cNvPr id="24587" name="Rectangle 1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24588" name="Rectangle 16"/>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4589" name="Object 15"/>
          <p:cNvGraphicFramePr>
            <a:graphicFrameLocks noChangeAspect="1"/>
          </p:cNvGraphicFramePr>
          <p:nvPr/>
        </p:nvGraphicFramePr>
        <p:xfrm>
          <a:off x="2751138" y="1889125"/>
          <a:ext cx="2959100" cy="960438"/>
        </p:xfrm>
        <a:graphic>
          <a:graphicData uri="http://schemas.openxmlformats.org/presentationml/2006/ole">
            <mc:AlternateContent xmlns:mc="http://schemas.openxmlformats.org/markup-compatibility/2006">
              <mc:Choice xmlns:v="urn:schemas-microsoft-com:vml" Requires="v">
                <p:oleObj spid="_x0000_s24611" name="Ecuación" r:id="rId3" imgW="1497950" imgH="482391" progId="Equation.3">
                  <p:embed/>
                </p:oleObj>
              </mc:Choice>
              <mc:Fallback>
                <p:oleObj name="Ecuación" r:id="rId3" imgW="1497950" imgH="482391"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138" y="1889125"/>
                        <a:ext cx="29591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90" name="Rectangle 17"/>
          <p:cNvSpPr>
            <a:spLocks noChangeArrowheads="1"/>
          </p:cNvSpPr>
          <p:nvPr/>
        </p:nvSpPr>
        <p:spPr bwMode="auto">
          <a:xfrm>
            <a:off x="625475" y="3856038"/>
            <a:ext cx="8518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a:solidFill>
                  <a:srgbClr val="070000"/>
                </a:solidFill>
                <a:latin typeface="Arial" charset="0"/>
              </a:rPr>
              <a:t>Tiene una forma distinta del resto de las transformaciones pues  no se reduce a un único producto de matrices sino que además contiene un sumando. </a:t>
            </a:r>
          </a:p>
          <a:p>
            <a:pPr>
              <a:buFontTx/>
              <a:buNone/>
            </a:pPr>
            <a:endParaRPr lang="es-ES">
              <a:solidFill>
                <a:srgbClr val="070000"/>
              </a:solidFill>
              <a:latin typeface="Arial" charset="0"/>
            </a:endParaRPr>
          </a:p>
        </p:txBody>
      </p:sp>
      <p:sp>
        <p:nvSpPr>
          <p:cNvPr id="24591"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sz="2800" dirty="0" smtClean="0">
                <a:latin typeface="Arial" charset="0"/>
              </a:rPr>
              <a:t>4.1. </a:t>
            </a:r>
            <a:r>
              <a:rPr lang="en-US" sz="2800" dirty="0" err="1" smtClean="0">
                <a:latin typeface="Arial" charset="0"/>
              </a:rPr>
              <a:t>Coordenadas</a:t>
            </a:r>
            <a:r>
              <a:rPr lang="en-US" sz="2800" dirty="0" smtClean="0">
                <a:latin typeface="Arial" charset="0"/>
              </a:rPr>
              <a:t> </a:t>
            </a:r>
            <a:r>
              <a:rPr lang="en-US" sz="2800" dirty="0" err="1" smtClean="0">
                <a:latin typeface="Arial" charset="0"/>
              </a:rPr>
              <a:t>Homogéneas</a:t>
            </a:r>
            <a:r>
              <a:rPr lang="en-US" sz="2800" dirty="0" smtClean="0">
                <a:latin typeface="Arial" charset="0"/>
              </a:rPr>
              <a:t> </a:t>
            </a:r>
          </a:p>
        </p:txBody>
      </p:sp>
      <p:sp>
        <p:nvSpPr>
          <p:cNvPr id="2560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560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5605" name="Rectangle 14"/>
          <p:cNvSpPr>
            <a:spLocks noChangeArrowheads="1"/>
          </p:cNvSpPr>
          <p:nvPr/>
        </p:nvSpPr>
        <p:spPr bwMode="auto">
          <a:xfrm>
            <a:off x="625475" y="1632268"/>
            <a:ext cx="8518525"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spcAft>
                <a:spcPts val="600"/>
              </a:spcAft>
              <a:buClrTx/>
            </a:pPr>
            <a:r>
              <a:rPr lang="es-ES" dirty="0">
                <a:solidFill>
                  <a:srgbClr val="070000"/>
                </a:solidFill>
                <a:latin typeface="Arial" charset="0"/>
              </a:rPr>
              <a:t>Interesa que todas las transformaciones tengan una representación uniforme mediante un producto de matrices.  Esto permitirá operar más eficientemente, especialmente cuando hay que realizar una secuencia de transformaciones.</a:t>
            </a:r>
          </a:p>
          <a:p>
            <a:pPr marL="342900" indent="-342900">
              <a:spcAft>
                <a:spcPts val="600"/>
              </a:spcAft>
              <a:buClrTx/>
            </a:pPr>
            <a:r>
              <a:rPr lang="es-ES" dirty="0">
                <a:solidFill>
                  <a:srgbClr val="070000"/>
                </a:solidFill>
                <a:latin typeface="Arial" charset="0"/>
              </a:rPr>
              <a:t>Para lograr esta representación matricial uniforme recurriremos a la utilización de </a:t>
            </a:r>
            <a:r>
              <a:rPr lang="es-ES" b="1" dirty="0">
                <a:solidFill>
                  <a:srgbClr val="070000"/>
                </a:solidFill>
                <a:latin typeface="Arial" charset="0"/>
              </a:rPr>
              <a:t>coordenadas homogéneas</a:t>
            </a:r>
            <a:r>
              <a:rPr lang="es-ES" dirty="0">
                <a:solidFill>
                  <a:srgbClr val="070000"/>
                </a:solidFill>
                <a:latin typeface="Arial" charset="0"/>
              </a:rPr>
              <a:t>.</a:t>
            </a:r>
          </a:p>
          <a:p>
            <a:pPr marL="342900" indent="-342900">
              <a:spcAft>
                <a:spcPts val="600"/>
              </a:spcAft>
              <a:buClrTx/>
            </a:pPr>
            <a:r>
              <a:rPr lang="es-ES" dirty="0">
                <a:solidFill>
                  <a:srgbClr val="070000"/>
                </a:solidFill>
                <a:latin typeface="Arial" charset="0"/>
              </a:rPr>
              <a:t>En coordenadas homogéneas los puntos del plano se representan con tres coordenadas. </a:t>
            </a:r>
          </a:p>
        </p:txBody>
      </p:sp>
      <p:sp>
        <p:nvSpPr>
          <p:cNvPr id="25606"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sz="2800" dirty="0" smtClean="0">
                <a:latin typeface="Arial" charset="0"/>
              </a:rPr>
              <a:t>4.1. </a:t>
            </a:r>
            <a:r>
              <a:rPr lang="en-US" sz="2800" dirty="0" err="1" smtClean="0">
                <a:latin typeface="Arial" charset="0"/>
              </a:rPr>
              <a:t>Coordenadas</a:t>
            </a:r>
            <a:r>
              <a:rPr lang="en-US" sz="2800" dirty="0" smtClean="0">
                <a:latin typeface="Arial" charset="0"/>
              </a:rPr>
              <a:t> </a:t>
            </a:r>
            <a:r>
              <a:rPr lang="en-US" sz="2800" dirty="0" err="1" smtClean="0">
                <a:latin typeface="Arial" charset="0"/>
              </a:rPr>
              <a:t>Homogéneas</a:t>
            </a:r>
            <a:r>
              <a:rPr lang="en-US" sz="2800" dirty="0" smtClean="0">
                <a:latin typeface="Arial" charset="0"/>
              </a:rPr>
              <a:t> </a:t>
            </a:r>
          </a:p>
        </p:txBody>
      </p:sp>
      <p:sp>
        <p:nvSpPr>
          <p:cNvPr id="2662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662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6629" name="Rectangle 5"/>
          <p:cNvSpPr>
            <a:spLocks noChangeArrowheads="1"/>
          </p:cNvSpPr>
          <p:nvPr/>
        </p:nvSpPr>
        <p:spPr bwMode="auto">
          <a:xfrm>
            <a:off x="625475" y="1709212"/>
            <a:ext cx="851852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None/>
            </a:pPr>
            <a:r>
              <a:rPr lang="es-ES" dirty="0">
                <a:solidFill>
                  <a:srgbClr val="070000"/>
                </a:solidFill>
                <a:latin typeface="Arial" charset="0"/>
              </a:rPr>
              <a:t>Un punto </a:t>
            </a:r>
            <a:r>
              <a:rPr lang="es-ES" i="1" dirty="0">
                <a:solidFill>
                  <a:srgbClr val="070000"/>
                </a:solidFill>
                <a:latin typeface="Arial" charset="0"/>
              </a:rPr>
              <a:t>(x, y)</a:t>
            </a:r>
            <a:r>
              <a:rPr lang="es-ES" dirty="0">
                <a:solidFill>
                  <a:srgbClr val="070000"/>
                </a:solidFill>
                <a:latin typeface="Arial" charset="0"/>
              </a:rPr>
              <a:t> tiene la forma </a:t>
            </a:r>
            <a:r>
              <a:rPr lang="es-ES" i="1" dirty="0">
                <a:solidFill>
                  <a:srgbClr val="070000"/>
                </a:solidFill>
                <a:latin typeface="Arial" charset="0"/>
              </a:rPr>
              <a:t>(</a:t>
            </a:r>
            <a:r>
              <a:rPr lang="es-ES" i="1" dirty="0" err="1">
                <a:solidFill>
                  <a:srgbClr val="070000"/>
                </a:solidFill>
                <a:latin typeface="Arial" charset="0"/>
              </a:rPr>
              <a:t>hx</a:t>
            </a:r>
            <a:r>
              <a:rPr lang="es-ES" i="1" dirty="0">
                <a:solidFill>
                  <a:srgbClr val="070000"/>
                </a:solidFill>
                <a:latin typeface="Arial" charset="0"/>
              </a:rPr>
              <a:t>, </a:t>
            </a:r>
            <a:r>
              <a:rPr lang="es-ES" i="1" dirty="0" err="1">
                <a:solidFill>
                  <a:srgbClr val="070000"/>
                </a:solidFill>
                <a:latin typeface="Arial" charset="0"/>
              </a:rPr>
              <a:t>hy</a:t>
            </a:r>
            <a:r>
              <a:rPr lang="es-ES" i="1" dirty="0">
                <a:solidFill>
                  <a:srgbClr val="070000"/>
                </a:solidFill>
                <a:latin typeface="Arial" charset="0"/>
              </a:rPr>
              <a:t>, h)</a:t>
            </a:r>
            <a:r>
              <a:rPr lang="es-ES" dirty="0">
                <a:solidFill>
                  <a:srgbClr val="070000"/>
                </a:solidFill>
                <a:latin typeface="Arial" charset="0"/>
              </a:rPr>
              <a:t>, donde </a:t>
            </a:r>
            <a:r>
              <a:rPr lang="es-ES" i="1" dirty="0">
                <a:solidFill>
                  <a:srgbClr val="070000"/>
                </a:solidFill>
                <a:latin typeface="Arial" charset="0"/>
              </a:rPr>
              <a:t>h</a:t>
            </a:r>
            <a:r>
              <a:rPr lang="es-ES" dirty="0">
                <a:solidFill>
                  <a:srgbClr val="070000"/>
                </a:solidFill>
                <a:latin typeface="Arial" charset="0"/>
              </a:rPr>
              <a:t> toma un valor arbitrario distinto de 0 que representa un factor de escala. </a:t>
            </a:r>
          </a:p>
          <a:p>
            <a:endParaRPr lang="es-ES" dirty="0">
              <a:solidFill>
                <a:srgbClr val="070000"/>
              </a:solidFill>
              <a:latin typeface="Arial" charset="0"/>
            </a:endParaRPr>
          </a:p>
          <a:p>
            <a:pPr>
              <a:buNone/>
            </a:pPr>
            <a:r>
              <a:rPr lang="es-ES" dirty="0">
                <a:solidFill>
                  <a:srgbClr val="070000"/>
                </a:solidFill>
                <a:latin typeface="Arial" charset="0"/>
              </a:rPr>
              <a:t>Un mismo punto tiene infinitas representaciones en coordenadas homogéneas. El punto (2, 3) puede expresarse como  	(2, 3, 1),  (4,6,2),  (6, 9, 3), …</a:t>
            </a:r>
          </a:p>
          <a:p>
            <a:endParaRPr lang="es-ES" dirty="0">
              <a:solidFill>
                <a:srgbClr val="070000"/>
              </a:solidFill>
              <a:latin typeface="Arial" charset="0"/>
            </a:endParaRPr>
          </a:p>
          <a:p>
            <a:r>
              <a:rPr lang="es-ES" dirty="0">
                <a:solidFill>
                  <a:srgbClr val="070000"/>
                </a:solidFill>
                <a:latin typeface="Arial" charset="0"/>
              </a:rPr>
              <a:t>No obstante, lo habitual es tomar </a:t>
            </a:r>
            <a:r>
              <a:rPr lang="es-ES" i="1" dirty="0">
                <a:solidFill>
                  <a:srgbClr val="070000"/>
                </a:solidFill>
                <a:latin typeface="Arial" charset="0"/>
              </a:rPr>
              <a:t>h=1</a:t>
            </a:r>
            <a:r>
              <a:rPr lang="es-ES" dirty="0">
                <a:solidFill>
                  <a:srgbClr val="070000"/>
                </a:solidFill>
                <a:latin typeface="Arial" charset="0"/>
              </a:rPr>
              <a:t>, con lo que el punto</a:t>
            </a:r>
            <a:r>
              <a:rPr lang="es-ES" i="1" dirty="0">
                <a:solidFill>
                  <a:srgbClr val="070000"/>
                </a:solidFill>
                <a:latin typeface="Arial" charset="0"/>
              </a:rPr>
              <a:t> (x, y)</a:t>
            </a:r>
            <a:r>
              <a:rPr lang="es-ES" dirty="0">
                <a:solidFill>
                  <a:srgbClr val="070000"/>
                </a:solidFill>
                <a:latin typeface="Arial" charset="0"/>
              </a:rPr>
              <a:t> pasa a ser </a:t>
            </a:r>
            <a:r>
              <a:rPr lang="es-ES" i="1" dirty="0">
                <a:solidFill>
                  <a:srgbClr val="070000"/>
                </a:solidFill>
                <a:latin typeface="Arial" charset="0"/>
              </a:rPr>
              <a:t>(x, y, 1)</a:t>
            </a:r>
            <a:endParaRPr lang="es-ES" dirty="0">
              <a:solidFill>
                <a:srgbClr val="070000"/>
              </a:solidFill>
              <a:latin typeface="Arial" charset="0"/>
            </a:endParaRPr>
          </a:p>
        </p:txBody>
      </p:sp>
      <p:sp>
        <p:nvSpPr>
          <p:cNvPr id="26630"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en-US" sz="2800" dirty="0" smtClean="0">
                <a:latin typeface="Arial" charset="0"/>
              </a:rPr>
              <a:t>4.1. </a:t>
            </a:r>
            <a:r>
              <a:rPr lang="en-US" sz="2800" dirty="0" err="1" smtClean="0">
                <a:latin typeface="Arial" charset="0"/>
              </a:rPr>
              <a:t>Coordenadas</a:t>
            </a:r>
            <a:r>
              <a:rPr lang="en-US" sz="2800" dirty="0" smtClean="0">
                <a:latin typeface="Arial" charset="0"/>
              </a:rPr>
              <a:t> </a:t>
            </a:r>
            <a:r>
              <a:rPr lang="en-US" sz="2800" dirty="0" err="1" smtClean="0">
                <a:latin typeface="Arial" charset="0"/>
              </a:rPr>
              <a:t>Homogéneas</a:t>
            </a:r>
            <a:r>
              <a:rPr lang="en-US" sz="2800" dirty="0" smtClean="0">
                <a:latin typeface="Arial" charset="0"/>
              </a:rPr>
              <a:t> </a:t>
            </a:r>
          </a:p>
        </p:txBody>
      </p:sp>
      <p:sp>
        <p:nvSpPr>
          <p:cNvPr id="2765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765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7653" name="Rectangle 5"/>
          <p:cNvSpPr>
            <a:spLocks noChangeArrowheads="1"/>
          </p:cNvSpPr>
          <p:nvPr/>
        </p:nvSpPr>
        <p:spPr bwMode="auto">
          <a:xfrm>
            <a:off x="603764" y="1449291"/>
            <a:ext cx="86709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dirty="0">
                <a:solidFill>
                  <a:srgbClr val="070000"/>
                </a:solidFill>
                <a:latin typeface="Arial" charset="0"/>
              </a:rPr>
              <a:t>La traslación se expresará entonces en coordenadas homogéneas de la </a:t>
            </a:r>
            <a:r>
              <a:rPr lang="es-ES" dirty="0" smtClean="0">
                <a:solidFill>
                  <a:srgbClr val="070000"/>
                </a:solidFill>
                <a:latin typeface="Arial" charset="0"/>
              </a:rPr>
              <a:t>forma</a:t>
            </a:r>
            <a:r>
              <a:rPr lang="es-ES" dirty="0">
                <a:solidFill>
                  <a:srgbClr val="070000"/>
                </a:solidFill>
                <a:latin typeface="Arial" charset="0"/>
              </a:rPr>
              <a:t>:</a:t>
            </a:r>
          </a:p>
          <a:p>
            <a:endParaRPr lang="es-ES" dirty="0">
              <a:solidFill>
                <a:srgbClr val="070000"/>
              </a:solidFill>
              <a:latin typeface="Arial" charset="0"/>
            </a:endParaRPr>
          </a:p>
        </p:txBody>
      </p:sp>
      <p:sp>
        <p:nvSpPr>
          <p:cNvPr id="27654" name="Rectangle 7"/>
          <p:cNvSpPr>
            <a:spLocks noChangeArrowheads="1"/>
          </p:cNvSpPr>
          <p:nvPr/>
        </p:nvSpPr>
        <p:spPr bwMode="auto">
          <a:xfrm>
            <a:off x="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7655" name="Object 6"/>
          <p:cNvGraphicFramePr>
            <a:graphicFrameLocks noChangeAspect="1"/>
          </p:cNvGraphicFramePr>
          <p:nvPr>
            <p:extLst>
              <p:ext uri="{D42A27DB-BD31-4B8C-83A1-F6EECF244321}">
                <p14:modId xmlns:p14="http://schemas.microsoft.com/office/powerpoint/2010/main" val="2752651695"/>
              </p:ext>
            </p:extLst>
          </p:nvPr>
        </p:nvGraphicFramePr>
        <p:xfrm>
          <a:off x="2598730" y="4339740"/>
          <a:ext cx="2898775" cy="1241425"/>
        </p:xfrm>
        <a:graphic>
          <a:graphicData uri="http://schemas.openxmlformats.org/presentationml/2006/ole">
            <mc:AlternateContent xmlns:mc="http://schemas.openxmlformats.org/markup-compatibility/2006">
              <mc:Choice xmlns:v="urn:schemas-microsoft-com:vml" Requires="v">
                <p:oleObj spid="_x0000_s27686" name="Ecuación" r:id="rId3" imgW="1511280" imgH="647640" progId="Equation.3">
                  <p:embed/>
                </p:oleObj>
              </mc:Choice>
              <mc:Fallback>
                <p:oleObj name="Ecuación" r:id="rId3" imgW="1511280" imgH="647640" progId="Equation.3">
                  <p:embed/>
                  <p:pic>
                    <p:nvPicPr>
                      <p:cNvPr id="0" name="Object 6"/>
                      <p:cNvPicPr>
                        <a:picLocks noChangeAspect="1" noChangeArrowheads="1"/>
                      </p:cNvPicPr>
                      <p:nvPr/>
                    </p:nvPicPr>
                    <p:blipFill>
                      <a:blip r:embed="rId4"/>
                      <a:srcRect/>
                      <a:stretch>
                        <a:fillRect/>
                      </a:stretch>
                    </p:blipFill>
                    <p:spPr bwMode="auto">
                      <a:xfrm>
                        <a:off x="2598730" y="4339740"/>
                        <a:ext cx="28987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6"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940932935"/>
              </p:ext>
            </p:extLst>
          </p:nvPr>
        </p:nvGraphicFramePr>
        <p:xfrm>
          <a:off x="2978205" y="2290575"/>
          <a:ext cx="2411413" cy="1241425"/>
        </p:xfrm>
        <a:graphic>
          <a:graphicData uri="http://schemas.openxmlformats.org/presentationml/2006/ole">
            <mc:AlternateContent xmlns:mc="http://schemas.openxmlformats.org/markup-compatibility/2006">
              <mc:Choice xmlns:v="urn:schemas-microsoft-com:vml" Requires="v">
                <p:oleObj spid="_x0000_s27687" name="Ecuación" r:id="rId5" imgW="1257120" imgH="647640" progId="Equation.3">
                  <p:embed/>
                </p:oleObj>
              </mc:Choice>
              <mc:Fallback>
                <p:oleObj name="Ecuación" r:id="rId5" imgW="1257120" imgH="6476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8205" y="2290575"/>
                        <a:ext cx="241141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nvSpPr>
        <p:spPr bwMode="auto">
          <a:xfrm>
            <a:off x="603765" y="3797937"/>
            <a:ext cx="8670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dirty="0" smtClean="0">
                <a:solidFill>
                  <a:srgbClr val="070000"/>
                </a:solidFill>
                <a:latin typeface="Arial" charset="0"/>
              </a:rPr>
              <a:t>Y en general cualquier transformación afín como:</a:t>
            </a:r>
            <a:endParaRPr lang="es-ES" dirty="0">
              <a:solidFill>
                <a:srgbClr val="070000"/>
              </a:solidFill>
              <a:latin typeface="Arial" charset="0"/>
            </a:endParaRPr>
          </a:p>
          <a:p>
            <a:endParaRPr lang="es-ES" dirty="0">
              <a:solidFill>
                <a:srgbClr val="070000"/>
              </a:solidFill>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p:spPr>
        <p:txBody>
          <a:bodyPr/>
          <a:lstStyle/>
          <a:p>
            <a:pPr eaLnBrk="1" hangingPunct="1"/>
            <a:r>
              <a:rPr lang="en-US" sz="2800" dirty="0" smtClean="0">
                <a:latin typeface="Arial" charset="0"/>
              </a:rPr>
              <a:t>4.1. </a:t>
            </a:r>
            <a:r>
              <a:rPr lang="en-US" sz="2800" dirty="0" err="1" smtClean="0">
                <a:latin typeface="Arial" charset="0"/>
              </a:rPr>
              <a:t>Coordenadas</a:t>
            </a:r>
            <a:r>
              <a:rPr lang="en-US" sz="2800" dirty="0" smtClean="0">
                <a:latin typeface="Arial" charset="0"/>
              </a:rPr>
              <a:t> </a:t>
            </a:r>
            <a:r>
              <a:rPr lang="en-US" sz="2800" dirty="0" err="1" smtClean="0">
                <a:latin typeface="Arial" charset="0"/>
              </a:rPr>
              <a:t>Homogéneas</a:t>
            </a:r>
            <a:r>
              <a:rPr lang="en-US" sz="2800" dirty="0" smtClean="0">
                <a:latin typeface="Arial" charset="0"/>
              </a:rPr>
              <a:t> </a:t>
            </a:r>
          </a:p>
        </p:txBody>
      </p:sp>
      <p:sp>
        <p:nvSpPr>
          <p:cNvPr id="2867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867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8677" name="Rectangle 6"/>
          <p:cNvSpPr>
            <a:spLocks noChangeArrowheads="1"/>
          </p:cNvSpPr>
          <p:nvPr/>
        </p:nvSpPr>
        <p:spPr bwMode="auto">
          <a:xfrm>
            <a:off x="0" y="3062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8678" name="Object 7"/>
          <p:cNvGraphicFramePr>
            <a:graphicFrameLocks noChangeAspect="1"/>
          </p:cNvGraphicFramePr>
          <p:nvPr/>
        </p:nvGraphicFramePr>
        <p:xfrm>
          <a:off x="4495800" y="1000125"/>
          <a:ext cx="1820863" cy="935038"/>
        </p:xfrm>
        <a:graphic>
          <a:graphicData uri="http://schemas.openxmlformats.org/presentationml/2006/ole">
            <mc:AlternateContent xmlns:mc="http://schemas.openxmlformats.org/markup-compatibility/2006">
              <mc:Choice xmlns:v="urn:schemas-microsoft-com:vml" Requires="v">
                <p:oleObj spid="_x0000_s28790" name="Ecuación" r:id="rId3" imgW="1384300" imgH="711200" progId="Equation.3">
                  <p:embed/>
                </p:oleObj>
              </mc:Choice>
              <mc:Fallback>
                <p:oleObj name="Ecuación" r:id="rId3" imgW="1384300" imgH="7112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000125"/>
                        <a:ext cx="18208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9" name="Rectangle 9"/>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8680" name="Object 8"/>
          <p:cNvGraphicFramePr>
            <a:graphicFrameLocks noChangeAspect="1"/>
          </p:cNvGraphicFramePr>
          <p:nvPr/>
        </p:nvGraphicFramePr>
        <p:xfrm>
          <a:off x="4116388" y="2062163"/>
          <a:ext cx="2503487" cy="933450"/>
        </p:xfrm>
        <a:graphic>
          <a:graphicData uri="http://schemas.openxmlformats.org/presentationml/2006/ole">
            <mc:AlternateContent xmlns:mc="http://schemas.openxmlformats.org/markup-compatibility/2006">
              <mc:Choice xmlns:v="urn:schemas-microsoft-com:vml" Requires="v">
                <p:oleObj spid="_x0000_s28791" name="Ecuación" r:id="rId5" imgW="1917700" imgH="711200" progId="Equation.3">
                  <p:embed/>
                </p:oleObj>
              </mc:Choice>
              <mc:Fallback>
                <p:oleObj name="Ecuación" r:id="rId5" imgW="1917700" imgH="7112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6388" y="2062163"/>
                        <a:ext cx="250348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11"/>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8682" name="Object 10"/>
          <p:cNvGraphicFramePr>
            <a:graphicFrameLocks noChangeAspect="1"/>
          </p:cNvGraphicFramePr>
          <p:nvPr/>
        </p:nvGraphicFramePr>
        <p:xfrm>
          <a:off x="4495800" y="3125788"/>
          <a:ext cx="1897063" cy="911225"/>
        </p:xfrm>
        <a:graphic>
          <a:graphicData uri="http://schemas.openxmlformats.org/presentationml/2006/ole">
            <mc:AlternateContent xmlns:mc="http://schemas.openxmlformats.org/markup-compatibility/2006">
              <mc:Choice xmlns:v="urn:schemas-microsoft-com:vml" Requires="v">
                <p:oleObj spid="_x0000_s28792" name="Ecuación" r:id="rId7" imgW="1473200" imgH="711200" progId="Equation.3">
                  <p:embed/>
                </p:oleObj>
              </mc:Choice>
              <mc:Fallback>
                <p:oleObj name="Ecuación" r:id="rId7" imgW="1473200" imgH="7112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3125788"/>
                        <a:ext cx="189706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3" name="Rectangle 13"/>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8684" name="Rectangle 15"/>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8685" name="Object 14"/>
          <p:cNvGraphicFramePr>
            <a:graphicFrameLocks noChangeAspect="1"/>
          </p:cNvGraphicFramePr>
          <p:nvPr/>
        </p:nvGraphicFramePr>
        <p:xfrm>
          <a:off x="4192588" y="4187825"/>
          <a:ext cx="2655887" cy="969963"/>
        </p:xfrm>
        <a:graphic>
          <a:graphicData uri="http://schemas.openxmlformats.org/presentationml/2006/ole">
            <mc:AlternateContent xmlns:mc="http://schemas.openxmlformats.org/markup-compatibility/2006">
              <mc:Choice xmlns:v="urn:schemas-microsoft-com:vml" Requires="v">
                <p:oleObj spid="_x0000_s28793" name="Ecuación" r:id="rId9" imgW="1955800" imgH="711200" progId="Equation.3">
                  <p:embed/>
                </p:oleObj>
              </mc:Choice>
              <mc:Fallback>
                <p:oleObj name="Ecuación" r:id="rId9" imgW="1955800" imgH="7112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2588" y="4187825"/>
                        <a:ext cx="2655887"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6" name="Text Box 16"/>
          <p:cNvSpPr txBox="1">
            <a:spLocks noChangeArrowheads="1"/>
          </p:cNvSpPr>
          <p:nvPr/>
        </p:nvSpPr>
        <p:spPr bwMode="auto">
          <a:xfrm>
            <a:off x="2143125" y="1152525"/>
            <a:ext cx="159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Traslación</a:t>
            </a:r>
          </a:p>
        </p:txBody>
      </p:sp>
      <p:sp>
        <p:nvSpPr>
          <p:cNvPr id="28687" name="Text Box 17"/>
          <p:cNvSpPr txBox="1">
            <a:spLocks noChangeArrowheads="1"/>
          </p:cNvSpPr>
          <p:nvPr/>
        </p:nvSpPr>
        <p:spPr bwMode="auto">
          <a:xfrm>
            <a:off x="2219325" y="2214563"/>
            <a:ext cx="1389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Rotación</a:t>
            </a:r>
          </a:p>
        </p:txBody>
      </p:sp>
      <p:sp>
        <p:nvSpPr>
          <p:cNvPr id="28688" name="Text Box 18"/>
          <p:cNvSpPr txBox="1">
            <a:spLocks noChangeArrowheads="1"/>
          </p:cNvSpPr>
          <p:nvPr/>
        </p:nvSpPr>
        <p:spPr bwMode="auto">
          <a:xfrm>
            <a:off x="2219325" y="3276600"/>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Escalado</a:t>
            </a:r>
          </a:p>
        </p:txBody>
      </p:sp>
      <p:sp>
        <p:nvSpPr>
          <p:cNvPr id="28689" name="Text Box 19"/>
          <p:cNvSpPr txBox="1">
            <a:spLocks noChangeArrowheads="1"/>
          </p:cNvSpPr>
          <p:nvPr/>
        </p:nvSpPr>
        <p:spPr bwMode="auto">
          <a:xfrm>
            <a:off x="2219325" y="4340225"/>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Euclídea</a:t>
            </a:r>
          </a:p>
        </p:txBody>
      </p:sp>
      <p:sp>
        <p:nvSpPr>
          <p:cNvPr id="28690" name="Rectangle 21"/>
          <p:cNvSpPr>
            <a:spLocks noChangeArrowheads="1"/>
          </p:cNvSpPr>
          <p:nvPr/>
        </p:nvSpPr>
        <p:spPr bwMode="auto">
          <a:xfrm>
            <a:off x="0"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8691" name="Object 20"/>
          <p:cNvGraphicFramePr>
            <a:graphicFrameLocks noChangeAspect="1"/>
          </p:cNvGraphicFramePr>
          <p:nvPr/>
        </p:nvGraphicFramePr>
        <p:xfrm>
          <a:off x="4116388" y="5326063"/>
          <a:ext cx="2884487" cy="919162"/>
        </p:xfrm>
        <a:graphic>
          <a:graphicData uri="http://schemas.openxmlformats.org/presentationml/2006/ole">
            <mc:AlternateContent xmlns:mc="http://schemas.openxmlformats.org/markup-compatibility/2006">
              <mc:Choice xmlns:v="urn:schemas-microsoft-com:vml" Requires="v">
                <p:oleObj spid="_x0000_s28794" name="Ecuación" r:id="rId11" imgW="2235200" imgH="711200" progId="Equation.3">
                  <p:embed/>
                </p:oleObj>
              </mc:Choice>
              <mc:Fallback>
                <p:oleObj name="Ecuación" r:id="rId11" imgW="2235200" imgH="711200" progId="Equation.3">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16388" y="5326063"/>
                        <a:ext cx="288448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92"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8693" name="Text Box 24"/>
          <p:cNvSpPr txBox="1">
            <a:spLocks noChangeArrowheads="1"/>
          </p:cNvSpPr>
          <p:nvPr/>
        </p:nvSpPr>
        <p:spPr bwMode="auto">
          <a:xfrm>
            <a:off x="2219325" y="5402263"/>
            <a:ext cx="1338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Similitud</a:t>
            </a:r>
          </a:p>
        </p:txBody>
      </p:sp>
      <p:sp>
        <p:nvSpPr>
          <p:cNvPr id="2869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sz="2800" dirty="0" smtClean="0">
                <a:latin typeface="Arial" charset="0"/>
              </a:rPr>
              <a:t>5. </a:t>
            </a:r>
            <a:r>
              <a:rPr lang="en-US" sz="2800" dirty="0" err="1" smtClean="0">
                <a:latin typeface="Arial" charset="0"/>
              </a:rPr>
              <a:t>Combinación</a:t>
            </a:r>
            <a:r>
              <a:rPr lang="en-US" sz="2800" dirty="0" smtClean="0">
                <a:latin typeface="Arial" charset="0"/>
              </a:rPr>
              <a:t> de </a:t>
            </a:r>
            <a:r>
              <a:rPr lang="en-US" sz="2800" dirty="0" err="1" smtClean="0">
                <a:latin typeface="Arial" charset="0"/>
              </a:rPr>
              <a:t>transformaciones</a:t>
            </a:r>
            <a:endParaRPr lang="en-US" sz="2800" dirty="0" smtClean="0">
              <a:latin typeface="Arial" charset="0"/>
            </a:endParaRPr>
          </a:p>
        </p:txBody>
      </p:sp>
      <p:sp>
        <p:nvSpPr>
          <p:cNvPr id="296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9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mc:AlternateContent xmlns:mc="http://schemas.openxmlformats.org/markup-compatibility/2006" xmlns:a14="http://schemas.microsoft.com/office/drawing/2010/main">
        <mc:Choice Requires="a14">
          <p:sp>
            <p:nvSpPr>
              <p:cNvPr id="29701" name="Rectangle 5"/>
              <p:cNvSpPr>
                <a:spLocks noChangeArrowheads="1"/>
              </p:cNvSpPr>
              <p:nvPr/>
            </p:nvSpPr>
            <p:spPr bwMode="auto">
              <a:xfrm>
                <a:off x="511175" y="1268966"/>
                <a:ext cx="8121650" cy="4007251"/>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nchor="ctr">
                <a:spAutoFit/>
              </a:bodyPr>
              <a:lstStyle/>
              <a:p>
                <a:pPr algn="just">
                  <a:buFontTx/>
                  <a:buNone/>
                </a:pPr>
                <a:r>
                  <a:rPr lang="es-ES" sz="2200" dirty="0">
                    <a:solidFill>
                      <a:srgbClr val="070000"/>
                    </a:solidFill>
                    <a:latin typeface="Arial" pitchFamily="34" charset="0"/>
                    <a:cs typeface="Arial" pitchFamily="34" charset="0"/>
                  </a:rPr>
                  <a:t>C</a:t>
                </a:r>
                <a:r>
                  <a:rPr lang="es-ES" sz="2200" dirty="0" smtClean="0">
                    <a:solidFill>
                      <a:srgbClr val="070000"/>
                    </a:solidFill>
                    <a:latin typeface="Arial" pitchFamily="34" charset="0"/>
                    <a:cs typeface="Arial" pitchFamily="34" charset="0"/>
                  </a:rPr>
                  <a:t>uando </a:t>
                </a:r>
                <a:r>
                  <a:rPr lang="es-ES" sz="2200" dirty="0">
                    <a:solidFill>
                      <a:srgbClr val="070000"/>
                    </a:solidFill>
                    <a:latin typeface="Arial" pitchFamily="34" charset="0"/>
                    <a:cs typeface="Arial" pitchFamily="34" charset="0"/>
                  </a:rPr>
                  <a:t>se aplican dos o más transformaciones </a:t>
                </a:r>
                <a:r>
                  <a:rPr lang="es-ES" sz="2200" dirty="0" smtClean="0">
                    <a:solidFill>
                      <a:srgbClr val="070000"/>
                    </a:solidFill>
                    <a:latin typeface="Arial" pitchFamily="34" charset="0"/>
                    <a:cs typeface="Arial" pitchFamily="34" charset="0"/>
                  </a:rPr>
                  <a:t>de </a:t>
                </a:r>
                <a:r>
                  <a:rPr lang="es-ES" sz="2200" dirty="0">
                    <a:solidFill>
                      <a:srgbClr val="070000"/>
                    </a:solidFill>
                    <a:latin typeface="Arial" pitchFamily="34" charset="0"/>
                    <a:cs typeface="Arial" pitchFamily="34" charset="0"/>
                  </a:rPr>
                  <a:t>forma consecutiva, estas se pueden combinar en una única transformación sin más que multiplicar las matrices de transformación. Esta es otra de las grandes ventajas de trabajar con </a:t>
                </a:r>
                <a:r>
                  <a:rPr lang="es-ES" sz="2200" b="1" dirty="0">
                    <a:solidFill>
                      <a:srgbClr val="070000"/>
                    </a:solidFill>
                    <a:latin typeface="Arial" pitchFamily="34" charset="0"/>
                    <a:cs typeface="Arial" pitchFamily="34" charset="0"/>
                  </a:rPr>
                  <a:t>coordenadas homogéneas</a:t>
                </a:r>
                <a:r>
                  <a:rPr lang="es-ES" sz="2200" dirty="0" smtClean="0">
                    <a:solidFill>
                      <a:srgbClr val="070000"/>
                    </a:solidFill>
                    <a:latin typeface="Arial" pitchFamily="34" charset="0"/>
                    <a:cs typeface="Arial" pitchFamily="34" charset="0"/>
                  </a:rPr>
                  <a:t>.</a:t>
                </a:r>
              </a:p>
              <a:p>
                <a:pPr algn="just">
                  <a:buFontTx/>
                  <a:buNone/>
                </a:pPr>
                <a:endParaRPr lang="es-ES_tradnl" sz="2200" dirty="0" smtClean="0">
                  <a:solidFill>
                    <a:srgbClr val="070000"/>
                  </a:solidFill>
                  <a:latin typeface="Arial" pitchFamily="34" charset="0"/>
                  <a:cs typeface="Arial" pitchFamily="34" charset="0"/>
                </a:endParaRPr>
              </a:p>
              <a:p>
                <a:pPr algn="just">
                  <a:buFontTx/>
                  <a:buNone/>
                </a:pPr>
                <a:r>
                  <a:rPr lang="es-ES_tradnl" sz="2200" dirty="0" smtClean="0">
                    <a:solidFill>
                      <a:srgbClr val="070000"/>
                    </a:solidFill>
                    <a:latin typeface="Arial" pitchFamily="34" charset="0"/>
                    <a:cs typeface="Arial" pitchFamily="34" charset="0"/>
                  </a:rPr>
                  <a:t>Ejemplo dos traslaciones:</a:t>
                </a:r>
              </a:p>
              <a:p>
                <a:pPr algn="just">
                  <a:buFontTx/>
                  <a:buNone/>
                </a:pPr>
                <a:endParaRPr lang="es-ES_tradnl" sz="2200" dirty="0">
                  <a:solidFill>
                    <a:srgbClr val="070000"/>
                  </a:solidFill>
                  <a:latin typeface="Arial" pitchFamily="34" charset="0"/>
                  <a:cs typeface="Arial" pitchFamily="34" charset="0"/>
                </a:endParaRPr>
              </a:p>
              <a:p>
                <a:pPr algn="just">
                  <a:buFontTx/>
                  <a:buNone/>
                </a:pPr>
                <a:endParaRPr lang="es-ES_tradnl" sz="2200" dirty="0" smtClean="0">
                  <a:solidFill>
                    <a:srgbClr val="070000"/>
                  </a:solidFill>
                  <a:latin typeface="Arial" pitchFamily="34" charset="0"/>
                  <a:cs typeface="Arial" pitchFamily="34" charset="0"/>
                </a:endParaRPr>
              </a:p>
              <a:p>
                <a:pPr algn="just">
                  <a:buFontTx/>
                  <a:buNone/>
                </a:pPr>
                <a14:m>
                  <m:oMathPara xmlns:m="http://schemas.openxmlformats.org/officeDocument/2006/math">
                    <m:oMathParaPr>
                      <m:jc m:val="centerGroup"/>
                    </m:oMathParaPr>
                    <m:oMath xmlns:m="http://schemas.openxmlformats.org/officeDocument/2006/math">
                      <m:sSub>
                        <m:sSubPr>
                          <m:ctrlPr>
                            <a:rPr lang="es-ES" sz="2000" i="1" smtClean="0">
                              <a:solidFill>
                                <a:srgbClr val="070000"/>
                              </a:solidFill>
                              <a:latin typeface="Cambria Math"/>
                            </a:rPr>
                          </m:ctrlPr>
                        </m:sSubPr>
                        <m:e>
                          <m:r>
                            <a:rPr lang="es-ES" sz="2000" i="1">
                              <a:solidFill>
                                <a:srgbClr val="070000"/>
                              </a:solidFill>
                              <a:latin typeface="Cambria Math"/>
                            </a:rPr>
                            <m:t>𝑇</m:t>
                          </m:r>
                        </m:e>
                        <m:sub>
                          <m:r>
                            <a:rPr lang="es-ES" sz="2000" i="1">
                              <a:solidFill>
                                <a:srgbClr val="070000"/>
                              </a:solidFill>
                              <a:latin typeface="Cambria Math"/>
                            </a:rPr>
                            <m:t>2</m:t>
                          </m:r>
                        </m:sub>
                      </m:sSub>
                      <m:sSub>
                        <m:sSubPr>
                          <m:ctrlPr>
                            <a:rPr lang="es-ES" sz="2000" i="1">
                              <a:solidFill>
                                <a:srgbClr val="070000"/>
                              </a:solidFill>
                              <a:latin typeface="Cambria Math"/>
                            </a:rPr>
                          </m:ctrlPr>
                        </m:sSubPr>
                        <m:e>
                          <m:r>
                            <a:rPr lang="es-ES" sz="2000" i="1">
                              <a:solidFill>
                                <a:srgbClr val="070000"/>
                              </a:solidFill>
                              <a:latin typeface="Cambria Math"/>
                            </a:rPr>
                            <m:t>𝑇</m:t>
                          </m:r>
                        </m:e>
                        <m:sub>
                          <m:r>
                            <a:rPr lang="es-ES" sz="2000" i="1">
                              <a:solidFill>
                                <a:srgbClr val="070000"/>
                              </a:solidFill>
                              <a:latin typeface="Cambria Math"/>
                            </a:rPr>
                            <m:t>1</m:t>
                          </m:r>
                        </m:sub>
                      </m:sSub>
                      <m:r>
                        <a:rPr lang="es-ES" sz="2000" i="1">
                          <a:solidFill>
                            <a:srgbClr val="070000"/>
                          </a:solidFill>
                          <a:latin typeface="Cambria Math"/>
                        </a:rPr>
                        <m:t>=</m:t>
                      </m:r>
                      <m:d>
                        <m:dPr>
                          <m:begChr m:val="["/>
                          <m:endChr m:val="]"/>
                          <m:ctrlPr>
                            <a:rPr lang="es-ES" sz="2000" i="1">
                              <a:solidFill>
                                <a:srgbClr val="070000"/>
                              </a:solidFill>
                              <a:latin typeface="Cambria Math"/>
                            </a:rPr>
                          </m:ctrlPr>
                        </m:dPr>
                        <m:e>
                          <m:m>
                            <m:mPr>
                              <m:mcs>
                                <m:mc>
                                  <m:mcPr>
                                    <m:count m:val="3"/>
                                    <m:mcJc m:val="center"/>
                                  </m:mcPr>
                                </m:mc>
                              </m:mcs>
                              <m:ctrlPr>
                                <a:rPr lang="es-ES" sz="2000" i="1">
                                  <a:solidFill>
                                    <a:srgbClr val="070000"/>
                                  </a:solidFill>
                                  <a:latin typeface="Cambria Math"/>
                                </a:rPr>
                              </m:ctrlPr>
                            </m:mP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2</m:t>
                                    </m:r>
                                    <m:r>
                                      <a:rPr lang="es-ES" sz="2000" i="1">
                                        <a:solidFill>
                                          <a:srgbClr val="070000"/>
                                        </a:solidFill>
                                        <a:latin typeface="Cambria Math"/>
                                      </a:rPr>
                                      <m:t>𝑥</m:t>
                                    </m:r>
                                  </m:sub>
                                </m:sSub>
                              </m:e>
                            </m:m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2</m:t>
                                    </m:r>
                                    <m:r>
                                      <a:rPr lang="es-ES" sz="2000" i="1">
                                        <a:solidFill>
                                          <a:srgbClr val="070000"/>
                                        </a:solidFill>
                                        <a:latin typeface="Cambria Math"/>
                                      </a:rPr>
                                      <m:t>𝑦</m:t>
                                    </m:r>
                                  </m:sub>
                                </m:sSub>
                              </m:e>
                            </m:mr>
                            <m:mr>
                              <m:e>
                                <m:r>
                                  <a:rPr lang="es-ES" sz="2000" i="1">
                                    <a:solidFill>
                                      <a:srgbClr val="070000"/>
                                    </a:solidFill>
                                    <a:latin typeface="Cambria Math"/>
                                  </a:rPr>
                                  <m:t>0</m:t>
                                </m:r>
                              </m:e>
                              <m:e>
                                <m:r>
                                  <a:rPr lang="es-ES" sz="2000" i="1">
                                    <a:solidFill>
                                      <a:srgbClr val="070000"/>
                                    </a:solidFill>
                                    <a:latin typeface="Cambria Math"/>
                                  </a:rPr>
                                  <m:t>0</m:t>
                                </m:r>
                              </m:e>
                              <m:e>
                                <m:r>
                                  <a:rPr lang="es-ES" sz="2000" i="1">
                                    <a:solidFill>
                                      <a:srgbClr val="070000"/>
                                    </a:solidFill>
                                    <a:latin typeface="Cambria Math"/>
                                  </a:rPr>
                                  <m:t>1</m:t>
                                </m:r>
                              </m:e>
                            </m:mr>
                          </m:m>
                        </m:e>
                      </m:d>
                      <m:d>
                        <m:dPr>
                          <m:begChr m:val="["/>
                          <m:endChr m:val="]"/>
                          <m:ctrlPr>
                            <a:rPr lang="es-ES" sz="2000" i="1">
                              <a:solidFill>
                                <a:srgbClr val="070000"/>
                              </a:solidFill>
                              <a:latin typeface="Cambria Math"/>
                            </a:rPr>
                          </m:ctrlPr>
                        </m:dPr>
                        <m:e>
                          <m:m>
                            <m:mPr>
                              <m:mcs>
                                <m:mc>
                                  <m:mcPr>
                                    <m:count m:val="3"/>
                                    <m:mcJc m:val="center"/>
                                  </m:mcPr>
                                </m:mc>
                              </m:mcs>
                              <m:ctrlPr>
                                <a:rPr lang="es-ES" sz="2000" i="1">
                                  <a:solidFill>
                                    <a:srgbClr val="070000"/>
                                  </a:solidFill>
                                  <a:latin typeface="Cambria Math"/>
                                </a:rPr>
                              </m:ctrlPr>
                            </m:mP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1</m:t>
                                    </m:r>
                                    <m:r>
                                      <a:rPr lang="es-ES" sz="2000" i="1">
                                        <a:solidFill>
                                          <a:srgbClr val="070000"/>
                                        </a:solidFill>
                                        <a:latin typeface="Cambria Math"/>
                                      </a:rPr>
                                      <m:t>𝑥</m:t>
                                    </m:r>
                                  </m:sub>
                                </m:sSub>
                              </m:e>
                            </m:m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1</m:t>
                                    </m:r>
                                    <m:r>
                                      <a:rPr lang="es-ES" sz="2000" i="1">
                                        <a:solidFill>
                                          <a:srgbClr val="070000"/>
                                        </a:solidFill>
                                        <a:latin typeface="Cambria Math"/>
                                      </a:rPr>
                                      <m:t>𝑦</m:t>
                                    </m:r>
                                  </m:sub>
                                </m:sSub>
                              </m:e>
                            </m:mr>
                            <m:mr>
                              <m:e>
                                <m:r>
                                  <a:rPr lang="es-ES" sz="2000" i="1">
                                    <a:solidFill>
                                      <a:srgbClr val="070000"/>
                                    </a:solidFill>
                                    <a:latin typeface="Cambria Math"/>
                                  </a:rPr>
                                  <m:t>0</m:t>
                                </m:r>
                              </m:e>
                              <m:e>
                                <m:r>
                                  <a:rPr lang="es-ES" sz="2000" i="1">
                                    <a:solidFill>
                                      <a:srgbClr val="070000"/>
                                    </a:solidFill>
                                    <a:latin typeface="Cambria Math"/>
                                  </a:rPr>
                                  <m:t>0</m:t>
                                </m:r>
                              </m:e>
                              <m:e>
                                <m:r>
                                  <a:rPr lang="es-ES" sz="2000" i="1">
                                    <a:solidFill>
                                      <a:srgbClr val="070000"/>
                                    </a:solidFill>
                                    <a:latin typeface="Cambria Math"/>
                                  </a:rPr>
                                  <m:t>1</m:t>
                                </m:r>
                              </m:e>
                            </m:mr>
                          </m:m>
                        </m:e>
                      </m:d>
                      <m:r>
                        <a:rPr lang="es-ES" sz="2000" i="1">
                          <a:solidFill>
                            <a:srgbClr val="070000"/>
                          </a:solidFill>
                          <a:latin typeface="Cambria Math"/>
                        </a:rPr>
                        <m:t>=</m:t>
                      </m:r>
                      <m:d>
                        <m:dPr>
                          <m:begChr m:val="["/>
                          <m:endChr m:val="]"/>
                          <m:ctrlPr>
                            <a:rPr lang="es-ES" sz="2000" i="1">
                              <a:solidFill>
                                <a:srgbClr val="070000"/>
                              </a:solidFill>
                              <a:latin typeface="Cambria Math"/>
                            </a:rPr>
                          </m:ctrlPr>
                        </m:dPr>
                        <m:e>
                          <m:m>
                            <m:mPr>
                              <m:mcs>
                                <m:mc>
                                  <m:mcPr>
                                    <m:count m:val="3"/>
                                    <m:mcJc m:val="center"/>
                                  </m:mcPr>
                                </m:mc>
                              </m:mcs>
                              <m:ctrlPr>
                                <a:rPr lang="es-ES" sz="2000" i="1">
                                  <a:solidFill>
                                    <a:srgbClr val="070000"/>
                                  </a:solidFill>
                                  <a:latin typeface="Cambria Math"/>
                                </a:rPr>
                              </m:ctrlPr>
                            </m:mP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1</m:t>
                                    </m:r>
                                    <m:r>
                                      <a:rPr lang="es-ES" sz="2000" i="1">
                                        <a:solidFill>
                                          <a:srgbClr val="070000"/>
                                        </a:solidFill>
                                        <a:latin typeface="Cambria Math"/>
                                      </a:rPr>
                                      <m:t>𝑥</m:t>
                                    </m:r>
                                  </m:sub>
                                </m:sSub>
                                <m:r>
                                  <a:rPr lang="es-ES" sz="2000" i="1">
                                    <a:solidFill>
                                      <a:srgbClr val="070000"/>
                                    </a:solidFill>
                                    <a:latin typeface="Cambria Math"/>
                                  </a:rPr>
                                  <m:t>+</m:t>
                                </m:r>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2</m:t>
                                    </m:r>
                                    <m:r>
                                      <a:rPr lang="es-ES" sz="2000" i="1">
                                        <a:solidFill>
                                          <a:srgbClr val="070000"/>
                                        </a:solidFill>
                                        <a:latin typeface="Cambria Math"/>
                                      </a:rPr>
                                      <m:t>𝑥</m:t>
                                    </m:r>
                                  </m:sub>
                                </m:sSub>
                              </m:e>
                            </m:mr>
                            <m:mr>
                              <m:e>
                                <m:r>
                                  <a:rPr lang="es-ES" sz="2000" i="1">
                                    <a:solidFill>
                                      <a:srgbClr val="070000"/>
                                    </a:solidFill>
                                    <a:latin typeface="Cambria Math"/>
                                  </a:rPr>
                                  <m:t>0</m:t>
                                </m:r>
                              </m:e>
                              <m:e>
                                <m:r>
                                  <a:rPr lang="es-ES" sz="2000" i="1">
                                    <a:solidFill>
                                      <a:srgbClr val="070000"/>
                                    </a:solidFill>
                                    <a:latin typeface="Cambria Math"/>
                                  </a:rPr>
                                  <m:t>0</m:t>
                                </m:r>
                              </m:e>
                              <m:e>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1</m:t>
                                    </m:r>
                                    <m:r>
                                      <a:rPr lang="es-ES" sz="2000" i="1">
                                        <a:solidFill>
                                          <a:srgbClr val="070000"/>
                                        </a:solidFill>
                                        <a:latin typeface="Cambria Math"/>
                                      </a:rPr>
                                      <m:t>𝑦</m:t>
                                    </m:r>
                                  </m:sub>
                                </m:sSub>
                                <m:r>
                                  <a:rPr lang="es-ES" sz="2000" i="1">
                                    <a:solidFill>
                                      <a:srgbClr val="070000"/>
                                    </a:solidFill>
                                    <a:latin typeface="Cambria Math"/>
                                  </a:rPr>
                                  <m:t>+</m:t>
                                </m:r>
                                <m:sSub>
                                  <m:sSubPr>
                                    <m:ctrlPr>
                                      <a:rPr lang="es-ES" sz="2000" i="1">
                                        <a:solidFill>
                                          <a:srgbClr val="070000"/>
                                        </a:solidFill>
                                        <a:latin typeface="Cambria Math"/>
                                      </a:rPr>
                                    </m:ctrlPr>
                                  </m:sSubPr>
                                  <m:e>
                                    <m:r>
                                      <a:rPr lang="es-ES" sz="2000" i="1">
                                        <a:solidFill>
                                          <a:srgbClr val="070000"/>
                                        </a:solidFill>
                                        <a:latin typeface="Cambria Math"/>
                                      </a:rPr>
                                      <m:t>𝑡</m:t>
                                    </m:r>
                                  </m:e>
                                  <m:sub>
                                    <m:r>
                                      <a:rPr lang="es-ES" sz="2000" i="1">
                                        <a:solidFill>
                                          <a:srgbClr val="070000"/>
                                        </a:solidFill>
                                        <a:latin typeface="Cambria Math"/>
                                      </a:rPr>
                                      <m:t>2</m:t>
                                    </m:r>
                                    <m:r>
                                      <a:rPr lang="es-ES" sz="2000" i="1">
                                        <a:solidFill>
                                          <a:srgbClr val="070000"/>
                                        </a:solidFill>
                                        <a:latin typeface="Cambria Math"/>
                                      </a:rPr>
                                      <m:t>𝑦</m:t>
                                    </m:r>
                                  </m:sub>
                                </m:sSub>
                              </m:e>
                            </m:mr>
                            <m:mr>
                              <m:e>
                                <m:r>
                                  <a:rPr lang="es-ES" sz="2000" i="1">
                                    <a:solidFill>
                                      <a:srgbClr val="070000"/>
                                    </a:solidFill>
                                    <a:latin typeface="Cambria Math"/>
                                  </a:rPr>
                                  <m:t>0</m:t>
                                </m:r>
                              </m:e>
                              <m:e>
                                <m:r>
                                  <a:rPr lang="es-ES" sz="2000" i="1">
                                    <a:solidFill>
                                      <a:srgbClr val="070000"/>
                                    </a:solidFill>
                                    <a:latin typeface="Cambria Math"/>
                                  </a:rPr>
                                  <m:t>0</m:t>
                                </m:r>
                              </m:e>
                              <m:e>
                                <m:r>
                                  <a:rPr lang="es-ES" sz="2000" i="1">
                                    <a:solidFill>
                                      <a:srgbClr val="070000"/>
                                    </a:solidFill>
                                    <a:latin typeface="Cambria Math"/>
                                  </a:rPr>
                                  <m:t>1</m:t>
                                </m:r>
                              </m:e>
                            </m:mr>
                          </m:m>
                        </m:e>
                      </m:d>
                      <m:r>
                        <a:rPr lang="es-ES" sz="2000" i="1">
                          <a:solidFill>
                            <a:srgbClr val="070000"/>
                          </a:solidFill>
                          <a:latin typeface="Cambria Math"/>
                        </a:rPr>
                        <m:t>=</m:t>
                      </m:r>
                      <m:sSub>
                        <m:sSubPr>
                          <m:ctrlPr>
                            <a:rPr lang="es-ES" sz="2000" i="1">
                              <a:solidFill>
                                <a:srgbClr val="070000"/>
                              </a:solidFill>
                              <a:latin typeface="Cambria Math"/>
                            </a:rPr>
                          </m:ctrlPr>
                        </m:sSubPr>
                        <m:e>
                          <m:r>
                            <a:rPr lang="es-ES" sz="2000" i="1">
                              <a:solidFill>
                                <a:srgbClr val="070000"/>
                              </a:solidFill>
                              <a:latin typeface="Cambria Math"/>
                            </a:rPr>
                            <m:t>𝑇</m:t>
                          </m:r>
                        </m:e>
                        <m:sub>
                          <m:r>
                            <a:rPr lang="es-ES" sz="2000" i="1">
                              <a:solidFill>
                                <a:srgbClr val="070000"/>
                              </a:solidFill>
                              <a:latin typeface="Cambria Math"/>
                            </a:rPr>
                            <m:t>12</m:t>
                          </m:r>
                        </m:sub>
                      </m:sSub>
                    </m:oMath>
                  </m:oMathPara>
                </a14:m>
                <a:endParaRPr lang="es-ES" sz="2200" dirty="0" smtClean="0">
                  <a:solidFill>
                    <a:srgbClr val="070000"/>
                  </a:solidFill>
                  <a:latin typeface="Arial" pitchFamily="34" charset="0"/>
                  <a:cs typeface="Arial" pitchFamily="34" charset="0"/>
                </a:endParaRPr>
              </a:p>
            </p:txBody>
          </p:sp>
        </mc:Choice>
        <mc:Fallback xmlns="">
          <p:sp>
            <p:nvSpPr>
              <p:cNvPr id="29701" name="Rectangle 5"/>
              <p:cNvSpPr>
                <a:spLocks noRot="1" noChangeAspect="1" noMove="1" noResize="1" noEditPoints="1" noAdjustHandles="1" noChangeArrowheads="1" noChangeShapeType="1" noTextEdit="1"/>
              </p:cNvSpPr>
              <p:nvPr/>
            </p:nvSpPr>
            <p:spPr bwMode="auto">
              <a:xfrm>
                <a:off x="511175" y="1268966"/>
                <a:ext cx="8121650" cy="4007251"/>
              </a:xfrm>
              <a:prstGeom prst="rect">
                <a:avLst/>
              </a:prstGeom>
              <a:blipFill rotWithShape="1">
                <a:blip r:embed="rId2"/>
                <a:stretch>
                  <a:fillRect l="-976" t="-304" r="-9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29703"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extLst>
      <p:ext uri="{BB962C8B-B14F-4D97-AF65-F5344CB8AC3E}">
        <p14:creationId xmlns:p14="http://schemas.microsoft.com/office/powerpoint/2010/main" val="1777992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sz="2800" dirty="0" smtClean="0">
                <a:latin typeface="Arial" charset="0"/>
              </a:rPr>
              <a:t>5. </a:t>
            </a:r>
            <a:r>
              <a:rPr lang="en-US" sz="2800" dirty="0" err="1" smtClean="0">
                <a:latin typeface="Arial" charset="0"/>
              </a:rPr>
              <a:t>Combinación</a:t>
            </a:r>
            <a:r>
              <a:rPr lang="en-US" sz="2800" dirty="0" smtClean="0">
                <a:latin typeface="Arial" charset="0"/>
              </a:rPr>
              <a:t> de </a:t>
            </a:r>
            <a:r>
              <a:rPr lang="en-US" sz="2800" dirty="0" err="1" smtClean="0">
                <a:latin typeface="Arial" charset="0"/>
              </a:rPr>
              <a:t>transformaciones</a:t>
            </a:r>
            <a:endParaRPr lang="en-US" sz="2800" dirty="0" smtClean="0">
              <a:latin typeface="Arial" charset="0"/>
            </a:endParaRPr>
          </a:p>
        </p:txBody>
      </p:sp>
      <p:sp>
        <p:nvSpPr>
          <p:cNvPr id="296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9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9701" name="Rectangle 5"/>
          <p:cNvSpPr>
            <a:spLocks noChangeArrowheads="1"/>
          </p:cNvSpPr>
          <p:nvPr/>
        </p:nvSpPr>
        <p:spPr bwMode="auto">
          <a:xfrm>
            <a:off x="610609" y="1514138"/>
            <a:ext cx="812165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None/>
            </a:pPr>
            <a:r>
              <a:rPr lang="es-ES_tradnl" sz="2200" dirty="0" smtClean="0">
                <a:solidFill>
                  <a:srgbClr val="070000"/>
                </a:solidFill>
                <a:latin typeface="Arial" pitchFamily="34" charset="0"/>
                <a:cs typeface="Arial" pitchFamily="34" charset="0"/>
              </a:rPr>
              <a:t>En el caso anterior, el orden en que se efectúen las traslaciones no tiene importancia pero en general sí que hay</a:t>
            </a:r>
            <a:r>
              <a:rPr lang="es-ES" sz="2200" dirty="0" smtClean="0">
                <a:solidFill>
                  <a:srgbClr val="070000"/>
                </a:solidFill>
                <a:latin typeface="Arial" pitchFamily="34" charset="0"/>
                <a:cs typeface="Arial" pitchFamily="34" charset="0"/>
              </a:rPr>
              <a:t> </a:t>
            </a:r>
            <a:r>
              <a:rPr lang="es-ES" sz="2200" dirty="0">
                <a:solidFill>
                  <a:srgbClr val="070000"/>
                </a:solidFill>
                <a:latin typeface="Arial" pitchFamily="34" charset="0"/>
                <a:cs typeface="Arial" pitchFamily="34" charset="0"/>
              </a:rPr>
              <a:t>que tener en cuenta el </a:t>
            </a:r>
            <a:r>
              <a:rPr lang="es-ES" sz="2200" b="1" dirty="0">
                <a:solidFill>
                  <a:srgbClr val="070000"/>
                </a:solidFill>
                <a:latin typeface="Arial" pitchFamily="34" charset="0"/>
                <a:cs typeface="Arial" pitchFamily="34" charset="0"/>
              </a:rPr>
              <a:t>orden</a:t>
            </a:r>
            <a:r>
              <a:rPr lang="es-ES" sz="2200" dirty="0">
                <a:solidFill>
                  <a:srgbClr val="070000"/>
                </a:solidFill>
                <a:latin typeface="Arial" pitchFamily="34" charset="0"/>
                <a:cs typeface="Arial" pitchFamily="34" charset="0"/>
              </a:rPr>
              <a:t> en que se hacen las </a:t>
            </a:r>
            <a:r>
              <a:rPr lang="es-ES" sz="2200" dirty="0" smtClean="0">
                <a:solidFill>
                  <a:srgbClr val="070000"/>
                </a:solidFill>
                <a:latin typeface="Arial" pitchFamily="34" charset="0"/>
                <a:cs typeface="Arial" pitchFamily="34" charset="0"/>
              </a:rPr>
              <a:t>operaciones.</a:t>
            </a:r>
          </a:p>
          <a:p>
            <a:pPr algn="just">
              <a:buFontTx/>
              <a:buNone/>
            </a:pPr>
            <a:endParaRPr lang="es-ES" sz="2200" dirty="0">
              <a:solidFill>
                <a:srgbClr val="070000"/>
              </a:solidFill>
              <a:latin typeface="Arial" pitchFamily="34" charset="0"/>
              <a:cs typeface="Arial" pitchFamily="34" charset="0"/>
            </a:endParaRPr>
          </a:p>
          <a:p>
            <a:pPr algn="just">
              <a:buFontTx/>
              <a:buNone/>
            </a:pPr>
            <a:r>
              <a:rPr lang="es-ES" sz="2200" dirty="0" smtClean="0">
                <a:solidFill>
                  <a:srgbClr val="070000"/>
                </a:solidFill>
                <a:latin typeface="Arial" pitchFamily="34" charset="0"/>
                <a:cs typeface="Arial" pitchFamily="34" charset="0"/>
              </a:rPr>
              <a:t>En </a:t>
            </a:r>
            <a:r>
              <a:rPr lang="es-ES" sz="2200" dirty="0">
                <a:solidFill>
                  <a:srgbClr val="070000"/>
                </a:solidFill>
                <a:latin typeface="Arial" pitchFamily="34" charset="0"/>
                <a:cs typeface="Arial" pitchFamily="34" charset="0"/>
              </a:rPr>
              <a:t>general, el producto de las matrices de transformación no será </a:t>
            </a:r>
            <a:r>
              <a:rPr lang="es-ES" sz="2200" dirty="0" smtClean="0">
                <a:solidFill>
                  <a:srgbClr val="070000"/>
                </a:solidFill>
                <a:latin typeface="Arial" pitchFamily="34" charset="0"/>
                <a:cs typeface="Arial" pitchFamily="34" charset="0"/>
              </a:rPr>
              <a:t>conmutativo.</a:t>
            </a:r>
            <a:r>
              <a:rPr lang="es-ES" sz="2200" dirty="0">
                <a:solidFill>
                  <a:srgbClr val="070000"/>
                </a:solidFill>
                <a:latin typeface="Arial" pitchFamily="34" charset="0"/>
                <a:cs typeface="Arial" pitchFamily="34" charset="0"/>
              </a:rPr>
              <a:t> Las </a:t>
            </a:r>
            <a:r>
              <a:rPr lang="es-ES" sz="2200" b="1" dirty="0">
                <a:solidFill>
                  <a:srgbClr val="070000"/>
                </a:solidFill>
                <a:latin typeface="Arial" pitchFamily="34" charset="0"/>
                <a:cs typeface="Arial" pitchFamily="34" charset="0"/>
              </a:rPr>
              <a:t>matrices de trasformaciones posteriores irán multiplicando por la izquierda a las transformaciones </a:t>
            </a:r>
            <a:r>
              <a:rPr lang="es-ES" sz="2200" b="1" dirty="0" smtClean="0">
                <a:solidFill>
                  <a:srgbClr val="070000"/>
                </a:solidFill>
                <a:latin typeface="Arial" pitchFamily="34" charset="0"/>
                <a:cs typeface="Arial" pitchFamily="34" charset="0"/>
              </a:rPr>
              <a:t>previas</a:t>
            </a:r>
            <a:r>
              <a:rPr lang="es-ES" sz="2200" dirty="0" smtClean="0">
                <a:solidFill>
                  <a:srgbClr val="070000"/>
                </a:solidFill>
                <a:latin typeface="Arial" pitchFamily="34" charset="0"/>
                <a:cs typeface="Arial" pitchFamily="34" charset="0"/>
              </a:rPr>
              <a:t>.</a:t>
            </a:r>
            <a:endParaRPr lang="es-ES" sz="2200" dirty="0">
              <a:solidFill>
                <a:srgbClr val="070000"/>
              </a:solidFill>
              <a:latin typeface="Arial" pitchFamily="34" charset="0"/>
              <a:cs typeface="Arial" pitchFamily="34" charset="0"/>
            </a:endParaRPr>
          </a:p>
        </p:txBody>
      </p:sp>
      <p:sp>
        <p:nvSpPr>
          <p:cNvPr id="29703"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extLst>
      <p:ext uri="{BB962C8B-B14F-4D97-AF65-F5344CB8AC3E}">
        <p14:creationId xmlns:p14="http://schemas.microsoft.com/office/powerpoint/2010/main" val="2144441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sz="2800" dirty="0" smtClean="0">
                <a:latin typeface="Arial" charset="0"/>
              </a:rPr>
              <a:t>6. </a:t>
            </a:r>
            <a:r>
              <a:rPr lang="en-US" sz="2800" dirty="0" err="1" smtClean="0">
                <a:latin typeface="Arial" charset="0"/>
              </a:rPr>
              <a:t>Interpolación</a:t>
            </a:r>
            <a:endParaRPr lang="en-US" sz="2800" dirty="0" smtClean="0">
              <a:latin typeface="Arial" charset="0"/>
            </a:endParaRPr>
          </a:p>
        </p:txBody>
      </p:sp>
      <p:sp>
        <p:nvSpPr>
          <p:cNvPr id="2969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970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29701" name="Rectangle 5"/>
          <p:cNvSpPr>
            <a:spLocks noChangeArrowheads="1"/>
          </p:cNvSpPr>
          <p:nvPr/>
        </p:nvSpPr>
        <p:spPr bwMode="auto">
          <a:xfrm>
            <a:off x="549275" y="1112233"/>
            <a:ext cx="81216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None/>
            </a:pPr>
            <a:r>
              <a:rPr lang="es-ES" dirty="0">
                <a:solidFill>
                  <a:srgbClr val="070000"/>
                </a:solidFill>
                <a:latin typeface="Arial" charset="0"/>
              </a:rPr>
              <a:t>Cuando trabajamos sobre </a:t>
            </a:r>
            <a:r>
              <a:rPr lang="es-ES" b="1" dirty="0">
                <a:solidFill>
                  <a:srgbClr val="070000"/>
                </a:solidFill>
                <a:latin typeface="Arial" charset="0"/>
              </a:rPr>
              <a:t>imágenes digitales, estas no son continuas</a:t>
            </a:r>
            <a:r>
              <a:rPr lang="es-ES" dirty="0">
                <a:solidFill>
                  <a:srgbClr val="070000"/>
                </a:solidFill>
                <a:latin typeface="Arial" charset="0"/>
              </a:rPr>
              <a:t> sino que están integradas por píxeles cuya posición se representa por unas coordenadas que siempre deben tomar valores discretos. </a:t>
            </a:r>
          </a:p>
        </p:txBody>
      </p:sp>
      <p:pic>
        <p:nvPicPr>
          <p:cNvPr id="29702" name="Picture 7" descr="rotacio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0" y="2897188"/>
            <a:ext cx="22002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rotacion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550" y="2517775"/>
            <a:ext cx="25527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a:noFill/>
        </p:spPr>
        <p:txBody>
          <a:bodyPr/>
          <a:lstStyle/>
          <a:p>
            <a:pPr eaLnBrk="1" hangingPunct="1"/>
            <a:r>
              <a:rPr lang="en-US" sz="2800" dirty="0">
                <a:latin typeface="Arial" charset="0"/>
              </a:rPr>
              <a:t>6. </a:t>
            </a:r>
            <a:r>
              <a:rPr lang="en-US" sz="2800" dirty="0" err="1">
                <a:latin typeface="Arial" charset="0"/>
              </a:rPr>
              <a:t>Interpolación</a:t>
            </a:r>
            <a:endParaRPr lang="en-US" sz="2800" dirty="0" smtClean="0">
              <a:latin typeface="Arial" charset="0"/>
            </a:endParaRPr>
          </a:p>
        </p:txBody>
      </p:sp>
      <p:sp>
        <p:nvSpPr>
          <p:cNvPr id="3072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072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0726" name="Rectangle 5"/>
          <p:cNvSpPr>
            <a:spLocks noChangeArrowheads="1"/>
          </p:cNvSpPr>
          <p:nvPr/>
        </p:nvSpPr>
        <p:spPr bwMode="auto">
          <a:xfrm>
            <a:off x="549275" y="1112233"/>
            <a:ext cx="81216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None/>
            </a:pPr>
            <a:r>
              <a:rPr lang="es-ES" dirty="0">
                <a:solidFill>
                  <a:srgbClr val="070000"/>
                </a:solidFill>
                <a:latin typeface="Arial" charset="0"/>
              </a:rPr>
              <a:t>La transformación geométrica de una imagen originará unas nuevas coordenadas para los niveles de gris que en general </a:t>
            </a:r>
            <a:r>
              <a:rPr lang="es-ES" b="1" dirty="0">
                <a:solidFill>
                  <a:srgbClr val="070000"/>
                </a:solidFill>
                <a:latin typeface="Arial" charset="0"/>
              </a:rPr>
              <a:t>no coincidirán exactamente sobre la retícula </a:t>
            </a:r>
            <a:r>
              <a:rPr lang="es-ES" dirty="0">
                <a:solidFill>
                  <a:srgbClr val="070000"/>
                </a:solidFill>
                <a:latin typeface="Arial" charset="0"/>
              </a:rPr>
              <a:t>de la imagen transformada.  </a:t>
            </a:r>
          </a:p>
        </p:txBody>
      </p:sp>
      <p:sp>
        <p:nvSpPr>
          <p:cNvPr id="30727" name="Rectangle 8"/>
          <p:cNvSpPr>
            <a:spLocks noChangeArrowheads="1"/>
          </p:cNvSpPr>
          <p:nvPr/>
        </p:nvSpPr>
        <p:spPr bwMode="auto">
          <a:xfrm>
            <a:off x="473075" y="5249863"/>
            <a:ext cx="8045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a:solidFill>
                  <a:srgbClr val="070000"/>
                </a:solidFill>
                <a:latin typeface="Arial" charset="0"/>
              </a:rPr>
              <a:t>Las nuevas coordenadas tomarán valores reales, no enteros como precisan los píxeles en una imagen. </a:t>
            </a:r>
          </a:p>
        </p:txBody>
      </p:sp>
      <p:sp>
        <p:nvSpPr>
          <p:cNvPr id="307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5123" name="Rectangle 3"/>
          <p:cNvSpPr>
            <a:spLocks noGrp="1" noChangeArrowheads="1"/>
          </p:cNvSpPr>
          <p:nvPr>
            <p:ph type="title"/>
          </p:nvPr>
        </p:nvSpPr>
        <p:spPr/>
        <p:txBody>
          <a:bodyPr/>
          <a:lstStyle/>
          <a:p>
            <a:pPr eaLnBrk="1" hangingPunct="1"/>
            <a:r>
              <a:rPr lang="en-US" sz="2800" smtClean="0">
                <a:latin typeface="Arial" charset="0"/>
              </a:rPr>
              <a:t>1. Introducción</a:t>
            </a:r>
          </a:p>
        </p:txBody>
      </p:sp>
      <p:sp>
        <p:nvSpPr>
          <p:cNvPr id="5124" name="Rectangle 4" descr="Rectangle: Click to edit Master text styles&#10;Second level&#10;Third level&#10;Fourth level&#10;Fifth level"/>
          <p:cNvSpPr>
            <a:spLocks noGrp="1" noChangeArrowheads="1"/>
          </p:cNvSpPr>
          <p:nvPr>
            <p:ph type="body" idx="1"/>
          </p:nvPr>
        </p:nvSpPr>
        <p:spPr>
          <a:xfrm>
            <a:off x="322263" y="1303338"/>
            <a:ext cx="8482012" cy="3733800"/>
          </a:xfrm>
        </p:spPr>
        <p:txBody>
          <a:bodyPr/>
          <a:lstStyle/>
          <a:p>
            <a:pPr eaLnBrk="1" hangingPunct="1">
              <a:lnSpc>
                <a:spcPct val="90000"/>
              </a:lnSpc>
            </a:pPr>
            <a:r>
              <a:rPr lang="es-ES" sz="2400" dirty="0" smtClean="0">
                <a:latin typeface="Arial" charset="0"/>
              </a:rPr>
              <a:t> </a:t>
            </a:r>
            <a:r>
              <a:rPr lang="es-ES" sz="2200" dirty="0" smtClean="0">
                <a:latin typeface="Arial" charset="0"/>
              </a:rPr>
              <a:t>Empleando el histograma, obteníamos una transformación que asignaba para cada nivel de gris de la imagen de entrada un nuevo nivel de gris. Este tipo de transformaciones se llaman </a:t>
            </a:r>
            <a:r>
              <a:rPr lang="es-ES" sz="2200" b="1" dirty="0" smtClean="0">
                <a:latin typeface="Arial" charset="0"/>
              </a:rPr>
              <a:t>puntuales</a:t>
            </a:r>
            <a:r>
              <a:rPr lang="es-ES" sz="2200" dirty="0" smtClean="0">
                <a:latin typeface="Arial" charset="0"/>
              </a:rPr>
              <a:t> pues sólo hace falta conocer el nivel de gris en cada punto de la imagen de entrada para obtener el valor en el mismo punto de la imagen de salida. </a:t>
            </a:r>
          </a:p>
          <a:p>
            <a:pPr eaLnBrk="1" hangingPunct="1">
              <a:lnSpc>
                <a:spcPct val="90000"/>
              </a:lnSpc>
            </a:pPr>
            <a:r>
              <a:rPr lang="es-ES" sz="2200" dirty="0" smtClean="0">
                <a:latin typeface="Arial" charset="0"/>
              </a:rPr>
              <a:t>En este capítulo nos ocuparemos de las </a:t>
            </a:r>
            <a:r>
              <a:rPr lang="es-ES" sz="2200" b="1" dirty="0" smtClean="0">
                <a:latin typeface="Arial" charset="0"/>
              </a:rPr>
              <a:t>transformaciones geométricas</a:t>
            </a:r>
            <a:r>
              <a:rPr lang="es-ES" sz="2200" dirty="0" smtClean="0">
                <a:latin typeface="Arial" charset="0"/>
              </a:rPr>
              <a:t>.  Determinaremos qué posición tomará en la imagen destino cada píxel de la imagen original cuando sobre ella aplicamos una transformación geométrica tales como traslación, rotación, escalado... Es decir, el valor de un píxel en la imagen de salida se asignará en base a las coordenadas </a:t>
            </a:r>
            <a:r>
              <a:rPr lang="es-ES" sz="2200" i="1" dirty="0" smtClean="0">
                <a:latin typeface="Arial" charset="0"/>
              </a:rPr>
              <a:t>(</a:t>
            </a:r>
            <a:r>
              <a:rPr lang="es-ES" sz="2200" i="1" dirty="0" err="1" smtClean="0">
                <a:latin typeface="Arial" charset="0"/>
              </a:rPr>
              <a:t>x,y</a:t>
            </a:r>
            <a:r>
              <a:rPr lang="es-ES" sz="2200" i="1" dirty="0" smtClean="0">
                <a:latin typeface="Arial" charset="0"/>
              </a:rPr>
              <a:t>)</a:t>
            </a:r>
            <a:r>
              <a:rPr lang="es-ES" sz="2200" dirty="0" smtClean="0">
                <a:latin typeface="Arial" charset="0"/>
              </a:rPr>
              <a:t> de ese píxel.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a:noFill/>
        </p:spPr>
        <p:txBody>
          <a:bodyPr/>
          <a:lstStyle/>
          <a:p>
            <a:pPr eaLnBrk="1" hangingPunct="1"/>
            <a:r>
              <a:rPr lang="en-US" sz="2800" dirty="0">
                <a:latin typeface="Arial" charset="0"/>
              </a:rPr>
              <a:t>6. </a:t>
            </a:r>
            <a:r>
              <a:rPr lang="en-US" sz="2800" dirty="0" err="1">
                <a:latin typeface="Arial" charset="0"/>
              </a:rPr>
              <a:t>Interpolación</a:t>
            </a:r>
            <a:endParaRPr lang="en-US" sz="2800" dirty="0" smtClean="0">
              <a:latin typeface="Arial" charset="0"/>
            </a:endParaRPr>
          </a:p>
        </p:txBody>
      </p:sp>
      <p:sp>
        <p:nvSpPr>
          <p:cNvPr id="317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174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1749" name="Rectangle 6"/>
          <p:cNvSpPr>
            <a:spLocks noChangeArrowheads="1"/>
          </p:cNvSpPr>
          <p:nvPr/>
        </p:nvSpPr>
        <p:spPr bwMode="auto">
          <a:xfrm>
            <a:off x="549275" y="1485900"/>
            <a:ext cx="8121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a:solidFill>
                  <a:srgbClr val="070000"/>
                </a:solidFill>
                <a:latin typeface="Arial" charset="0"/>
              </a:rPr>
              <a:t>Podríamos optar por redondear estas coordenadas a la </a:t>
            </a:r>
            <a:r>
              <a:rPr lang="es-ES" b="1">
                <a:solidFill>
                  <a:srgbClr val="070000"/>
                </a:solidFill>
                <a:latin typeface="Arial" charset="0"/>
              </a:rPr>
              <a:t>posición del pixel más próximo</a:t>
            </a:r>
          </a:p>
        </p:txBody>
      </p:sp>
      <p:pic>
        <p:nvPicPr>
          <p:cNvPr id="31750" name="Picture 10" descr="vecinoMasPro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366963"/>
            <a:ext cx="3571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vecinoMasProx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366963"/>
            <a:ext cx="3571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noFill/>
        </p:spPr>
        <p:txBody>
          <a:bodyPr/>
          <a:lstStyle/>
          <a:p>
            <a:pPr eaLnBrk="1" hangingPunct="1"/>
            <a:r>
              <a:rPr lang="en-US" sz="2800" dirty="0">
                <a:latin typeface="Arial" charset="0"/>
              </a:rPr>
              <a:t>6. </a:t>
            </a:r>
            <a:r>
              <a:rPr lang="en-US" sz="2800" dirty="0" err="1">
                <a:latin typeface="Arial" charset="0"/>
              </a:rPr>
              <a:t>Interpolación</a:t>
            </a:r>
            <a:endParaRPr lang="en-US" sz="2800" dirty="0" smtClean="0">
              <a:latin typeface="Arial" charset="0"/>
            </a:endParaRPr>
          </a:p>
        </p:txBody>
      </p:sp>
      <p:sp>
        <p:nvSpPr>
          <p:cNvPr id="32772"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277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2774" name="Rectangle 8"/>
          <p:cNvSpPr>
            <a:spLocks noChangeArrowheads="1"/>
          </p:cNvSpPr>
          <p:nvPr/>
        </p:nvSpPr>
        <p:spPr bwMode="auto">
          <a:xfrm>
            <a:off x="549275" y="1485900"/>
            <a:ext cx="8121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a:solidFill>
                  <a:srgbClr val="070000"/>
                </a:solidFill>
                <a:latin typeface="Arial" charset="0"/>
              </a:rPr>
              <a:t>Podríamos optar por redondear estas coordenadas a la </a:t>
            </a:r>
            <a:r>
              <a:rPr lang="es-ES" b="1">
                <a:solidFill>
                  <a:srgbClr val="070000"/>
                </a:solidFill>
                <a:latin typeface="Arial" charset="0"/>
              </a:rPr>
              <a:t>posición del pixel más próximo</a:t>
            </a:r>
          </a:p>
        </p:txBody>
      </p:sp>
      <p:sp>
        <p:nvSpPr>
          <p:cNvPr id="32775"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vecinoMasProx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2366963"/>
            <a:ext cx="3571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2"/>
          <p:cNvSpPr>
            <a:spLocks noGrp="1" noChangeArrowheads="1"/>
          </p:cNvSpPr>
          <p:nvPr>
            <p:ph type="title"/>
          </p:nvPr>
        </p:nvSpPr>
        <p:spPr>
          <a:noFill/>
        </p:spPr>
        <p:txBody>
          <a:bodyPr/>
          <a:lstStyle/>
          <a:p>
            <a:pPr eaLnBrk="1" hangingPunct="1"/>
            <a:r>
              <a:rPr lang="en-US" sz="2800" dirty="0">
                <a:latin typeface="Arial" charset="0"/>
              </a:rPr>
              <a:t>6. </a:t>
            </a:r>
            <a:r>
              <a:rPr lang="en-US" sz="2800" dirty="0" err="1">
                <a:latin typeface="Arial" charset="0"/>
              </a:rPr>
              <a:t>Interpolación</a:t>
            </a:r>
            <a:endParaRPr lang="en-US" sz="2800" dirty="0" smtClean="0">
              <a:latin typeface="Arial" charset="0"/>
            </a:endParaRPr>
          </a:p>
        </p:txBody>
      </p:sp>
      <p:sp>
        <p:nvSpPr>
          <p:cNvPr id="3379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79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3798" name="Rectangle 8"/>
          <p:cNvSpPr>
            <a:spLocks noChangeArrowheads="1"/>
          </p:cNvSpPr>
          <p:nvPr/>
        </p:nvSpPr>
        <p:spPr bwMode="auto">
          <a:xfrm>
            <a:off x="549275" y="1485900"/>
            <a:ext cx="81216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buFontTx/>
              <a:buNone/>
            </a:pPr>
            <a:r>
              <a:rPr lang="es-ES">
                <a:solidFill>
                  <a:srgbClr val="070000"/>
                </a:solidFill>
                <a:latin typeface="Arial" charset="0"/>
              </a:rPr>
              <a:t>Pero ¿qué pasa con aquellas posiciones que no son próximas a ningún píxel en la imagen transformada?</a:t>
            </a:r>
          </a:p>
        </p:txBody>
      </p:sp>
      <p:sp>
        <p:nvSpPr>
          <p:cNvPr id="33799"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a:lstStyle/>
          <a:p>
            <a:pPr eaLnBrk="1" hangingPunct="1"/>
            <a:r>
              <a:rPr lang="en-US" sz="2800" dirty="0">
                <a:latin typeface="Arial" charset="0"/>
              </a:rPr>
              <a:t>6. </a:t>
            </a:r>
            <a:r>
              <a:rPr lang="en-US" sz="2800" dirty="0" err="1">
                <a:latin typeface="Arial" charset="0"/>
              </a:rPr>
              <a:t>Interpolación</a:t>
            </a:r>
            <a:endParaRPr lang="en-US" sz="2800" dirty="0" smtClean="0">
              <a:latin typeface="Arial" charset="0"/>
            </a:endParaRPr>
          </a:p>
        </p:txBody>
      </p:sp>
      <p:sp>
        <p:nvSpPr>
          <p:cNvPr id="3481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4821" name="Rectangle 6"/>
          <p:cNvSpPr>
            <a:spLocks noChangeArrowheads="1"/>
          </p:cNvSpPr>
          <p:nvPr/>
        </p:nvSpPr>
        <p:spPr bwMode="auto">
          <a:xfrm>
            <a:off x="549275" y="1000125"/>
            <a:ext cx="80454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a:solidFill>
                  <a:srgbClr val="070000"/>
                </a:solidFill>
                <a:latin typeface="Arial" charset="0"/>
              </a:rPr>
              <a:t>Ejemplo: una rotación de 15º sobre la imagen siguiente empleando las expresiones presentadas y redondeando las coordenadas.</a:t>
            </a:r>
          </a:p>
          <a:p>
            <a:pPr algn="ctr"/>
            <a:endParaRPr lang="es-ES">
              <a:solidFill>
                <a:srgbClr val="070000"/>
              </a:solidFill>
              <a:latin typeface="Arial" charset="0"/>
            </a:endParaRPr>
          </a:p>
        </p:txBody>
      </p:sp>
      <p:pic>
        <p:nvPicPr>
          <p:cNvPr id="34822" name="Picture 7" descr="im20070924-170507-307200Rec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2214563"/>
            <a:ext cx="212566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im20070924-170507-307200RecortGi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3" y="2214563"/>
            <a:ext cx="22764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9" descr="detalleVecMasPr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4938" y="3808413"/>
            <a:ext cx="4495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Rectangle 10"/>
          <p:cNvSpPr>
            <a:spLocks noChangeArrowheads="1"/>
          </p:cNvSpPr>
          <p:nvPr/>
        </p:nvSpPr>
        <p:spPr bwMode="auto">
          <a:xfrm>
            <a:off x="7912100" y="2443163"/>
            <a:ext cx="379413" cy="303212"/>
          </a:xfrm>
          <a:prstGeom prst="rect">
            <a:avLst/>
          </a:prstGeom>
          <a:noFill/>
          <a:ln w="28575" algn="ctr">
            <a:solidFill>
              <a:srgbClr val="00008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34826" name="Line 12"/>
          <p:cNvSpPr>
            <a:spLocks noChangeShapeType="1"/>
          </p:cNvSpPr>
          <p:nvPr/>
        </p:nvSpPr>
        <p:spPr bwMode="auto">
          <a:xfrm flipH="1">
            <a:off x="5178425" y="2746375"/>
            <a:ext cx="2733675" cy="1138238"/>
          </a:xfrm>
          <a:prstGeom prst="line">
            <a:avLst/>
          </a:prstGeom>
          <a:noFill/>
          <a:ln w="28575">
            <a:solidFill>
              <a:srgbClr val="00008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4827" name="Text Box 13"/>
          <p:cNvSpPr txBox="1">
            <a:spLocks noChangeArrowheads="1"/>
          </p:cNvSpPr>
          <p:nvPr/>
        </p:nvSpPr>
        <p:spPr bwMode="auto">
          <a:xfrm>
            <a:off x="852488" y="3656013"/>
            <a:ext cx="211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t>Imagen original</a:t>
            </a:r>
          </a:p>
        </p:txBody>
      </p:sp>
      <p:sp>
        <p:nvSpPr>
          <p:cNvPr id="34828" name="Text Box 14"/>
          <p:cNvSpPr txBox="1">
            <a:spLocks noChangeArrowheads="1"/>
          </p:cNvSpPr>
          <p:nvPr/>
        </p:nvSpPr>
        <p:spPr bwMode="auto">
          <a:xfrm>
            <a:off x="6545263" y="3732213"/>
            <a:ext cx="2392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t>Imagen resultante</a:t>
            </a:r>
          </a:p>
          <a:p>
            <a:pPr eaLnBrk="1" hangingPunct="1">
              <a:buFontTx/>
              <a:buNone/>
            </a:pPr>
            <a:r>
              <a:rPr lang="es-ES"/>
              <a:t>de rotar 15 grados</a:t>
            </a:r>
          </a:p>
        </p:txBody>
      </p:sp>
      <p:sp>
        <p:nvSpPr>
          <p:cNvPr id="34829" name="Text Box 16"/>
          <p:cNvSpPr txBox="1">
            <a:spLocks noChangeArrowheads="1"/>
          </p:cNvSpPr>
          <p:nvPr/>
        </p:nvSpPr>
        <p:spPr bwMode="auto">
          <a:xfrm>
            <a:off x="4192588" y="3581400"/>
            <a:ext cx="1062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t>Detalle</a:t>
            </a:r>
          </a:p>
        </p:txBody>
      </p:sp>
      <p:sp>
        <p:nvSpPr>
          <p:cNvPr id="34830"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pPr eaLnBrk="1" hangingPunct="1"/>
            <a:r>
              <a:rPr lang="en-US" sz="2800" dirty="0">
                <a:latin typeface="Arial" charset="0"/>
              </a:rPr>
              <a:t>6. </a:t>
            </a:r>
            <a:r>
              <a:rPr lang="en-US" sz="2800" dirty="0" err="1" smtClean="0">
                <a:latin typeface="Arial" charset="0"/>
              </a:rPr>
              <a:t>Interpolación</a:t>
            </a:r>
            <a:r>
              <a:rPr lang="en-US" sz="2800" dirty="0" smtClean="0">
                <a:latin typeface="Arial" charset="0"/>
              </a:rPr>
              <a:t>. </a:t>
            </a:r>
          </a:p>
        </p:txBody>
      </p:sp>
      <p:sp>
        <p:nvSpPr>
          <p:cNvPr id="3584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584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5845" name="Rectangle 5"/>
          <p:cNvSpPr>
            <a:spLocks noChangeArrowheads="1"/>
          </p:cNvSpPr>
          <p:nvPr/>
        </p:nvSpPr>
        <p:spPr bwMode="auto">
          <a:xfrm>
            <a:off x="549275" y="1228725"/>
            <a:ext cx="85947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dirty="0" smtClean="0">
                <a:solidFill>
                  <a:srgbClr val="070000"/>
                </a:solidFill>
                <a:latin typeface="Arial" charset="0"/>
              </a:rPr>
              <a:t>Hay </a:t>
            </a:r>
            <a:r>
              <a:rPr lang="es-ES" dirty="0">
                <a:solidFill>
                  <a:srgbClr val="070000"/>
                </a:solidFill>
                <a:latin typeface="Arial" charset="0"/>
              </a:rPr>
              <a:t>píxeles a los que no se les asigna ningún nivel de gris porque todas las coordenadas transformadas en su entorno están más próximas a los píxeles adyacentes que a él .</a:t>
            </a:r>
          </a:p>
          <a:p>
            <a:pPr>
              <a:buNone/>
            </a:pPr>
            <a:r>
              <a:rPr lang="es-ES" dirty="0">
                <a:solidFill>
                  <a:srgbClr val="070000"/>
                </a:solidFill>
                <a:latin typeface="Arial" charset="0"/>
              </a:rPr>
              <a:t>La </a:t>
            </a:r>
            <a:r>
              <a:rPr lang="es-ES" b="1" dirty="0">
                <a:solidFill>
                  <a:srgbClr val="070000"/>
                </a:solidFill>
                <a:latin typeface="Arial" charset="0"/>
              </a:rPr>
              <a:t>transformación directa</a:t>
            </a:r>
            <a:r>
              <a:rPr lang="es-ES" dirty="0">
                <a:solidFill>
                  <a:srgbClr val="070000"/>
                </a:solidFill>
                <a:latin typeface="Arial" charset="0"/>
              </a:rPr>
              <a:t> que hemos aplicado tiene varios inconvenientes:</a:t>
            </a:r>
          </a:p>
          <a:p>
            <a:pPr lvl="1">
              <a:buFont typeface="Wingdings" pitchFamily="2" charset="2"/>
              <a:buNone/>
            </a:pPr>
            <a:r>
              <a:rPr lang="es-ES" dirty="0">
                <a:solidFill>
                  <a:srgbClr val="070000"/>
                </a:solidFill>
                <a:latin typeface="Arial" charset="0"/>
              </a:rPr>
              <a:t>-Puede haber píxeles a los que no se les asigne ningún valor.</a:t>
            </a:r>
          </a:p>
          <a:p>
            <a:pPr lvl="1">
              <a:buFont typeface="Wingdings" pitchFamily="2" charset="2"/>
              <a:buNone/>
            </a:pPr>
            <a:r>
              <a:rPr lang="es-ES" dirty="0">
                <a:solidFill>
                  <a:srgbClr val="070000"/>
                </a:solidFill>
                <a:latin typeface="Arial" charset="0"/>
              </a:rPr>
              <a:t>-Puede haber píxeles a los que se les asigna sucesivamente varios niveles de gris.</a:t>
            </a:r>
          </a:p>
          <a:p>
            <a:pPr lvl="1">
              <a:buFont typeface="Wingdings" pitchFamily="2" charset="2"/>
              <a:buNone/>
            </a:pPr>
            <a:r>
              <a:rPr lang="es-ES" dirty="0">
                <a:solidFill>
                  <a:srgbClr val="070000"/>
                </a:solidFill>
                <a:latin typeface="Arial" charset="0"/>
              </a:rPr>
              <a:t>-Se transforman píxeles que luego caerán fuera de la imagen cuyo cálculo es innecesario.</a:t>
            </a:r>
          </a:p>
          <a:p>
            <a:pPr algn="ctr"/>
            <a:endParaRPr lang="es-ES" dirty="0">
              <a:solidFill>
                <a:srgbClr val="070000"/>
              </a:solidFill>
              <a:latin typeface="Arial" charset="0"/>
            </a:endParaRPr>
          </a:p>
        </p:txBody>
      </p:sp>
      <p:sp>
        <p:nvSpPr>
          <p:cNvPr id="35846"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pPr eaLnBrk="1" hangingPunct="1"/>
            <a:r>
              <a:rPr lang="en-US" sz="2800" dirty="0" smtClean="0">
                <a:latin typeface="Arial" charset="0"/>
              </a:rPr>
              <a:t>6.1. </a:t>
            </a:r>
            <a:r>
              <a:rPr lang="en-US" sz="2800" dirty="0" err="1" smtClean="0">
                <a:latin typeface="Arial" charset="0"/>
              </a:rPr>
              <a:t>Transformación</a:t>
            </a:r>
            <a:r>
              <a:rPr lang="en-US" sz="2800" dirty="0" smtClean="0">
                <a:latin typeface="Arial" charset="0"/>
              </a:rPr>
              <a:t> </a:t>
            </a:r>
            <a:r>
              <a:rPr lang="en-US" sz="2800" dirty="0" err="1">
                <a:latin typeface="Arial" charset="0"/>
              </a:rPr>
              <a:t>inversa</a:t>
            </a:r>
            <a:r>
              <a:rPr lang="en-US" sz="2800" dirty="0">
                <a:latin typeface="Arial" charset="0"/>
              </a:rPr>
              <a:t>.</a:t>
            </a:r>
            <a:endParaRPr lang="en-US" sz="2800" dirty="0" smtClean="0">
              <a:latin typeface="Arial" charset="0"/>
            </a:endParaRPr>
          </a:p>
        </p:txBody>
      </p:sp>
      <p:sp>
        <p:nvSpPr>
          <p:cNvPr id="3686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68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6869" name="Rectangle 5"/>
          <p:cNvSpPr>
            <a:spLocks noChangeArrowheads="1"/>
          </p:cNvSpPr>
          <p:nvPr/>
        </p:nvSpPr>
        <p:spPr bwMode="auto">
          <a:xfrm>
            <a:off x="549275" y="1228725"/>
            <a:ext cx="8594725"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None/>
            </a:pPr>
            <a:r>
              <a:rPr lang="es-ES" dirty="0">
                <a:solidFill>
                  <a:srgbClr val="070000"/>
                </a:solidFill>
                <a:latin typeface="Arial" charset="0"/>
              </a:rPr>
              <a:t>Es más conveniente a partir de las dimensiones de la imagen de salida, recorrerla haciendo la </a:t>
            </a:r>
            <a:r>
              <a:rPr lang="es-ES" b="1" dirty="0">
                <a:solidFill>
                  <a:srgbClr val="070000"/>
                </a:solidFill>
                <a:latin typeface="Arial" charset="0"/>
              </a:rPr>
              <a:t>transformación inversa</a:t>
            </a:r>
            <a:r>
              <a:rPr lang="es-ES" dirty="0">
                <a:solidFill>
                  <a:srgbClr val="070000"/>
                </a:solidFill>
                <a:latin typeface="Arial" charset="0"/>
              </a:rPr>
              <a:t> para ver qué píxel de la imagen de entrada sería el que corresponde en la imagen original. </a:t>
            </a:r>
          </a:p>
          <a:p>
            <a:endParaRPr lang="es-ES" dirty="0">
              <a:solidFill>
                <a:srgbClr val="070000"/>
              </a:solidFill>
              <a:latin typeface="Arial" charset="0"/>
            </a:endParaRPr>
          </a:p>
          <a:p>
            <a:pPr>
              <a:buNone/>
            </a:pPr>
            <a:r>
              <a:rPr lang="es-ES" dirty="0">
                <a:solidFill>
                  <a:srgbClr val="070000"/>
                </a:solidFill>
                <a:latin typeface="Arial" charset="0"/>
              </a:rPr>
              <a:t>Así se ahorra tiempo al no tener que calcular píxeles fuera de la imagen y, sobre todo, se evita el efecto de los indeseables puntos negros ya que ahora todos los píxeles de la imagen de salida son considerados y se les asignará un valor obtenido a partir de la imagen de entrada.</a:t>
            </a:r>
          </a:p>
          <a:p>
            <a:pPr>
              <a:buFontTx/>
              <a:buNone/>
            </a:pPr>
            <a:endParaRPr lang="es-ES" dirty="0">
              <a:solidFill>
                <a:srgbClr val="070000"/>
              </a:solidFill>
              <a:latin typeface="Arial" charset="0"/>
            </a:endParaRPr>
          </a:p>
          <a:p>
            <a:pPr>
              <a:buFontTx/>
              <a:buNone/>
            </a:pPr>
            <a:r>
              <a:rPr lang="es-ES" dirty="0">
                <a:solidFill>
                  <a:srgbClr val="070000"/>
                </a:solidFill>
                <a:latin typeface="Arial" charset="0"/>
              </a:rPr>
              <a:t>Para la transformación inversa emplearemos la matriz inversa de la transformación</a:t>
            </a:r>
          </a:p>
        </p:txBody>
      </p:sp>
      <p:sp>
        <p:nvSpPr>
          <p:cNvPr id="36870"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789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7893" name="Rectangle 5"/>
          <p:cNvSpPr>
            <a:spLocks noChangeArrowheads="1"/>
          </p:cNvSpPr>
          <p:nvPr/>
        </p:nvSpPr>
        <p:spPr bwMode="auto">
          <a:xfrm>
            <a:off x="549275" y="849313"/>
            <a:ext cx="8196263" cy="600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r>
              <a:rPr lang="es-ES">
                <a:solidFill>
                  <a:srgbClr val="070000"/>
                </a:solidFill>
                <a:latin typeface="Arial" charset="0"/>
              </a:rPr>
              <a:t>Cuando se aplicamos la transformación inversa las coordenadas resultantes tomarán generalmente valores con decimales. </a:t>
            </a:r>
          </a:p>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Podemos determinar el nivel de gris que correspondería a cualquier par de coordenadas reales a partir del nivel de gris de los píxeles adyacentes por medio de una interpolación.</a:t>
            </a:r>
          </a:p>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Básicamente, la calidad de la interpolación dependerá del número de píxeles adyacentes que se consideren.  Cuanto más píxeles se consideren en el entorno de la interpolación mejor va a ser esta. Sin embargo esta calidad será a expensas de un coste computacional más elevado.</a:t>
            </a:r>
          </a:p>
          <a:p>
            <a:pPr algn="just">
              <a:buFontTx/>
              <a:buNone/>
            </a:pPr>
            <a:r>
              <a:rPr lang="es-ES">
                <a:solidFill>
                  <a:srgbClr val="070000"/>
                </a:solidFill>
                <a:latin typeface="Arial" charset="0"/>
              </a:rPr>
              <a:t> </a:t>
            </a:r>
          </a:p>
        </p:txBody>
      </p:sp>
      <p:sp>
        <p:nvSpPr>
          <p:cNvPr id="3789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8" name="Rectangle 2"/>
          <p:cNvSpPr>
            <a:spLocks noGrp="1" noChangeArrowheads="1"/>
          </p:cNvSpPr>
          <p:nvPr>
            <p:ph type="title"/>
          </p:nvPr>
        </p:nvSpPr>
        <p:spPr>
          <a:xfrm>
            <a:off x="533400" y="228600"/>
            <a:ext cx="8077200" cy="609600"/>
          </a:xfrm>
          <a:noFill/>
        </p:spPr>
        <p:txBody>
          <a:bodyPr/>
          <a:lstStyle/>
          <a:p>
            <a:pPr eaLnBrk="1" hangingPunct="1"/>
            <a:r>
              <a:rPr lang="en-US" sz="2800" dirty="0" smtClean="0">
                <a:latin typeface="Arial" charset="0"/>
              </a:rPr>
              <a:t>6.1. </a:t>
            </a:r>
            <a:r>
              <a:rPr lang="en-US" sz="2800" dirty="0" err="1" smtClean="0">
                <a:latin typeface="Arial" charset="0"/>
              </a:rPr>
              <a:t>Transformación</a:t>
            </a:r>
            <a:r>
              <a:rPr lang="en-US" sz="2800" dirty="0" smtClean="0">
                <a:latin typeface="Arial" charset="0"/>
              </a:rPr>
              <a:t> </a:t>
            </a:r>
            <a:r>
              <a:rPr lang="en-US" sz="2800" dirty="0" err="1">
                <a:latin typeface="Arial" charset="0"/>
              </a:rPr>
              <a:t>inversa</a:t>
            </a:r>
            <a:r>
              <a:rPr lang="en-US" sz="2800" dirty="0">
                <a:latin typeface="Arial" charset="0"/>
              </a:rPr>
              <a:t>.</a:t>
            </a:r>
            <a:endParaRPr lang="en-US" sz="2800" dirty="0" smtClean="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smtClean="0">
                <a:latin typeface="Arial" charset="0"/>
              </a:rPr>
              <a:t>Interpolación</a:t>
            </a:r>
            <a:r>
              <a:rPr lang="en-US" sz="2800" dirty="0" smtClean="0">
                <a:latin typeface="Arial" charset="0"/>
              </a:rPr>
              <a:t>. </a:t>
            </a:r>
            <a:r>
              <a:rPr lang="en-US" sz="2800" dirty="0" err="1" smtClean="0">
                <a:latin typeface="Arial" charset="0"/>
              </a:rPr>
              <a:t>Algoritmos</a:t>
            </a:r>
            <a:r>
              <a:rPr lang="en-US" sz="2800" dirty="0" smtClean="0">
                <a:latin typeface="Arial" charset="0"/>
              </a:rPr>
              <a:t> </a:t>
            </a:r>
          </a:p>
        </p:txBody>
      </p:sp>
      <p:sp>
        <p:nvSpPr>
          <p:cNvPr id="3891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89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8917" name="Rectangle 5"/>
          <p:cNvSpPr>
            <a:spLocks noChangeArrowheads="1"/>
          </p:cNvSpPr>
          <p:nvPr/>
        </p:nvSpPr>
        <p:spPr bwMode="auto">
          <a:xfrm>
            <a:off x="549274" y="1152150"/>
            <a:ext cx="819626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s-ES" dirty="0">
                <a:solidFill>
                  <a:srgbClr val="070000"/>
                </a:solidFill>
                <a:latin typeface="Arial" charset="0"/>
              </a:rPr>
              <a:t>Existen muchos </a:t>
            </a:r>
            <a:r>
              <a:rPr lang="es-ES" dirty="0" smtClean="0">
                <a:solidFill>
                  <a:srgbClr val="070000"/>
                </a:solidFill>
                <a:latin typeface="Arial" charset="0"/>
              </a:rPr>
              <a:t>algoritmos </a:t>
            </a:r>
            <a:r>
              <a:rPr lang="es-ES" dirty="0">
                <a:solidFill>
                  <a:srgbClr val="070000"/>
                </a:solidFill>
                <a:latin typeface="Arial" charset="0"/>
              </a:rPr>
              <a:t>de interpolación. Consideraremos los más comunes en tratamiento de imágenes industrial donde se requiere una carga computacional que no sea excesiva para una ejecución en tiempo real:</a:t>
            </a:r>
          </a:p>
          <a:p>
            <a:pPr lvl="1"/>
            <a:r>
              <a:rPr lang="es-ES" dirty="0">
                <a:solidFill>
                  <a:srgbClr val="070000"/>
                </a:solidFill>
                <a:latin typeface="Arial" charset="0"/>
              </a:rPr>
              <a:t>- Interpolación por el vecino más próximo.</a:t>
            </a:r>
          </a:p>
          <a:p>
            <a:pPr lvl="1"/>
            <a:r>
              <a:rPr lang="es-ES" dirty="0">
                <a:solidFill>
                  <a:srgbClr val="070000"/>
                </a:solidFill>
                <a:latin typeface="Arial" charset="0"/>
              </a:rPr>
              <a:t>- Interpolación bilineal.</a:t>
            </a:r>
          </a:p>
          <a:p>
            <a:pPr lvl="1"/>
            <a:r>
              <a:rPr lang="es-ES" dirty="0">
                <a:solidFill>
                  <a:srgbClr val="070000"/>
                </a:solidFill>
                <a:latin typeface="Arial" charset="0"/>
              </a:rPr>
              <a:t>- Interpolación </a:t>
            </a:r>
            <a:r>
              <a:rPr lang="es-ES" dirty="0" err="1">
                <a:solidFill>
                  <a:srgbClr val="070000"/>
                </a:solidFill>
                <a:latin typeface="Arial" charset="0"/>
              </a:rPr>
              <a:t>bicúbica</a:t>
            </a:r>
            <a:r>
              <a:rPr lang="es-ES" dirty="0">
                <a:solidFill>
                  <a:srgbClr val="070000"/>
                </a:solidFill>
                <a:latin typeface="Arial" charset="0"/>
              </a:rPr>
              <a:t>. </a:t>
            </a:r>
          </a:p>
          <a:p>
            <a:pPr lvl="1"/>
            <a:endParaRPr lang="es-ES" dirty="0">
              <a:solidFill>
                <a:srgbClr val="070000"/>
              </a:solidFill>
              <a:latin typeface="Arial" charset="0"/>
            </a:endParaRPr>
          </a:p>
          <a:p>
            <a:pPr>
              <a:buFontTx/>
              <a:buNone/>
            </a:pPr>
            <a:r>
              <a:rPr lang="es-ES" dirty="0">
                <a:solidFill>
                  <a:srgbClr val="070000"/>
                </a:solidFill>
                <a:latin typeface="Arial" charset="0"/>
              </a:rPr>
              <a:t>¡Ojo! La interpolación no es una operación reversible: sucesivas interpolaciones, por buenas que sean, hacen que se degrade la calidad de la imagen. </a:t>
            </a:r>
          </a:p>
        </p:txBody>
      </p:sp>
      <p:sp>
        <p:nvSpPr>
          <p:cNvPr id="3891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smtClean="0">
                <a:latin typeface="Arial" charset="0"/>
              </a:rPr>
              <a:t>Interpolación</a:t>
            </a:r>
            <a:r>
              <a:rPr lang="en-US" sz="2800" dirty="0" smtClean="0">
                <a:latin typeface="Arial" charset="0"/>
              </a:rPr>
              <a:t> al </a:t>
            </a:r>
            <a:r>
              <a:rPr lang="en-US" sz="2800" dirty="0" err="1" smtClean="0">
                <a:latin typeface="Arial" charset="0"/>
              </a:rPr>
              <a:t>vecino</a:t>
            </a:r>
            <a:r>
              <a:rPr lang="en-US" sz="2800" dirty="0" smtClean="0">
                <a:latin typeface="Arial" charset="0"/>
              </a:rPr>
              <a:t> </a:t>
            </a:r>
            <a:r>
              <a:rPr lang="en-US" sz="2800" dirty="0" err="1" smtClean="0">
                <a:latin typeface="Arial" charset="0"/>
              </a:rPr>
              <a:t>más</a:t>
            </a:r>
            <a:r>
              <a:rPr lang="en-US" sz="2800" dirty="0" smtClean="0">
                <a:latin typeface="Arial" charset="0"/>
              </a:rPr>
              <a:t> </a:t>
            </a:r>
            <a:r>
              <a:rPr lang="en-US" sz="2800" dirty="0" err="1" smtClean="0">
                <a:latin typeface="Arial" charset="0"/>
              </a:rPr>
              <a:t>próximo</a:t>
            </a:r>
            <a:r>
              <a:rPr lang="en-US" sz="2800" dirty="0" smtClean="0">
                <a:latin typeface="Arial" charset="0"/>
              </a:rPr>
              <a:t> </a:t>
            </a:r>
          </a:p>
        </p:txBody>
      </p:sp>
      <p:sp>
        <p:nvSpPr>
          <p:cNvPr id="3993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994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39941" name="Rectangle 5"/>
          <p:cNvSpPr>
            <a:spLocks noChangeArrowheads="1"/>
          </p:cNvSpPr>
          <p:nvPr/>
        </p:nvSpPr>
        <p:spPr bwMode="auto">
          <a:xfrm>
            <a:off x="549275" y="849313"/>
            <a:ext cx="79692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La forma más sencilla de interpolar es como se ha hecho anteriormente, redondeando las coordenadas obtenidas en la transformación para asignar el nivel de gris del píxel con esas coordenadas enteras. Esta interpolación se conoce como “</a:t>
            </a:r>
            <a:r>
              <a:rPr lang="es-ES" i="1">
                <a:solidFill>
                  <a:srgbClr val="070000"/>
                </a:solidFill>
                <a:latin typeface="Arial" charset="0"/>
              </a:rPr>
              <a:t>vecino más próximo</a:t>
            </a:r>
            <a:r>
              <a:rPr lang="es-ES">
                <a:solidFill>
                  <a:srgbClr val="070000"/>
                </a:solidFill>
                <a:latin typeface="Arial" charset="0"/>
              </a:rPr>
              <a:t>”.</a:t>
            </a:r>
          </a:p>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Con la interpolación por el vecino más próximo se soluciona rápidamente el problema de la interpolación pero con un resultado bastante pobre porque las imágenes resultantes aparecerán muy pixeladas y con contornos muy escalonados (</a:t>
            </a:r>
            <a:r>
              <a:rPr lang="es-ES" i="1">
                <a:solidFill>
                  <a:srgbClr val="070000"/>
                </a:solidFill>
                <a:latin typeface="Arial" charset="0"/>
              </a:rPr>
              <a:t>aliasing)</a:t>
            </a:r>
            <a:r>
              <a:rPr lang="es-ES">
                <a:solidFill>
                  <a:srgbClr val="070000"/>
                </a:solidFill>
                <a:latin typeface="Arial" charset="0"/>
              </a:rPr>
              <a:t>.</a:t>
            </a:r>
          </a:p>
        </p:txBody>
      </p:sp>
      <p:sp>
        <p:nvSpPr>
          <p:cNvPr id="39942"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im20070924-170640-307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5" y="849313"/>
            <a:ext cx="7362825"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a:latin typeface="Arial" charset="0"/>
              </a:rPr>
              <a:t>Interpolación</a:t>
            </a:r>
            <a:r>
              <a:rPr lang="en-US" sz="2800" dirty="0">
                <a:latin typeface="Arial" charset="0"/>
              </a:rPr>
              <a:t> al </a:t>
            </a:r>
            <a:r>
              <a:rPr lang="en-US" sz="2800" dirty="0" err="1" smtClean="0">
                <a:latin typeface="Arial" charset="0"/>
              </a:rPr>
              <a:t>vecino</a:t>
            </a:r>
            <a:r>
              <a:rPr lang="en-US" sz="2800" dirty="0" smtClean="0">
                <a:latin typeface="Arial" charset="0"/>
              </a:rPr>
              <a:t> </a:t>
            </a:r>
            <a:r>
              <a:rPr lang="en-US" sz="2800" dirty="0" err="1" smtClean="0">
                <a:latin typeface="Arial" charset="0"/>
              </a:rPr>
              <a:t>más</a:t>
            </a:r>
            <a:r>
              <a:rPr lang="en-US" sz="2800" dirty="0" smtClean="0">
                <a:latin typeface="Arial" charset="0"/>
              </a:rPr>
              <a:t> </a:t>
            </a:r>
            <a:r>
              <a:rPr lang="en-US" sz="2800" dirty="0" err="1" smtClean="0">
                <a:latin typeface="Arial" charset="0"/>
              </a:rPr>
              <a:t>próximo</a:t>
            </a:r>
            <a:r>
              <a:rPr lang="en-US" sz="2800" dirty="0" smtClean="0">
                <a:latin typeface="Arial" charset="0"/>
              </a:rPr>
              <a:t> </a:t>
            </a:r>
          </a:p>
        </p:txBody>
      </p:sp>
      <p:sp>
        <p:nvSpPr>
          <p:cNvPr id="40964"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096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40966" name="Picture 6" descr="im20070924-170640-307200nea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588" y="3819525"/>
            <a:ext cx="34147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smtClean="0">
                <a:latin typeface="Arial" charset="0"/>
              </a:rPr>
              <a:t>1. Introducción</a:t>
            </a:r>
          </a:p>
        </p:txBody>
      </p:sp>
      <p:sp>
        <p:nvSpPr>
          <p:cNvPr id="7171" name="Text Box 4"/>
          <p:cNvSpPr txBox="1">
            <a:spLocks noChangeArrowheads="1"/>
          </p:cNvSpPr>
          <p:nvPr/>
        </p:nvSpPr>
        <p:spPr bwMode="auto">
          <a:xfrm>
            <a:off x="407448" y="896839"/>
            <a:ext cx="80264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algn="just" eaLnBrk="1" hangingPunct="1">
              <a:buClrTx/>
              <a:buNone/>
            </a:pPr>
            <a:r>
              <a:rPr lang="es-ES" sz="2200" dirty="0">
                <a:solidFill>
                  <a:srgbClr val="070000"/>
                </a:solidFill>
                <a:latin typeface="Arial" charset="0"/>
              </a:rPr>
              <a:t>Las transformaciones geométricas que veremos son no son distintas de las  transformaciones básicas estudiadas en geometría. No obstante, debido a la naturaleza discreta de las imágenes, aparecen ciertos problemas que es preciso analizar y resolver.</a:t>
            </a:r>
          </a:p>
          <a:p>
            <a:pPr algn="just" eaLnBrk="1" hangingPunct="1">
              <a:buClrTx/>
              <a:buFontTx/>
              <a:buNone/>
            </a:pPr>
            <a:endParaRPr lang="es-ES" sz="2200" dirty="0" smtClean="0">
              <a:solidFill>
                <a:srgbClr val="070000"/>
              </a:solidFill>
              <a:latin typeface="Arial" charset="0"/>
            </a:endParaRPr>
          </a:p>
          <a:p>
            <a:pPr algn="just" eaLnBrk="1" hangingPunct="1">
              <a:buClrTx/>
              <a:buFontTx/>
              <a:buNone/>
            </a:pPr>
            <a:r>
              <a:rPr lang="es-ES" sz="2200" dirty="0" smtClean="0">
                <a:solidFill>
                  <a:srgbClr val="070000"/>
                </a:solidFill>
                <a:latin typeface="Arial" charset="0"/>
              </a:rPr>
              <a:t>Este </a:t>
            </a:r>
            <a:r>
              <a:rPr lang="es-ES" sz="2200" dirty="0">
                <a:solidFill>
                  <a:srgbClr val="070000"/>
                </a:solidFill>
                <a:latin typeface="Arial" charset="0"/>
              </a:rPr>
              <a:t>tipo de transformaciones resultan útiles para facilitar el reconocimiento de formas cuando no existen unas condiciones preestablecidas de escala o posición en las piezas a analizar. </a:t>
            </a:r>
          </a:p>
        </p:txBody>
      </p:sp>
      <p:pic>
        <p:nvPicPr>
          <p:cNvPr id="7172" name="Picture 8" descr="!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145" y="4622800"/>
            <a:ext cx="18970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im20070924-165129-307200Rotada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6788" y="4036160"/>
            <a:ext cx="180975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im20070924-165129-307200Rotada106Reco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1165" y="4795837"/>
            <a:ext cx="7683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p:cNvSpPr>
            <a:spLocks noChangeArrowheads="1"/>
          </p:cNvSpPr>
          <p:nvPr/>
        </p:nvSpPr>
        <p:spPr bwMode="auto">
          <a:xfrm>
            <a:off x="2252663" y="2628900"/>
            <a:ext cx="18224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buClrTx/>
              <a:buFontTx/>
              <a:buNone/>
            </a:pPr>
            <a:r>
              <a:rPr lang="es-ES" sz="1100">
                <a:cs typeface="Times New Roman" pitchFamily="18" charset="0"/>
              </a:rPr>
              <a:t> </a:t>
            </a:r>
            <a:endParaRPr lang="es-ES"/>
          </a:p>
        </p:txBody>
      </p:sp>
      <p:sp>
        <p:nvSpPr>
          <p:cNvPr id="7176" name="Rectangle 11"/>
          <p:cNvSpPr>
            <a:spLocks noChangeArrowheads="1"/>
          </p:cNvSpPr>
          <p:nvPr/>
        </p:nvSpPr>
        <p:spPr bwMode="auto">
          <a:xfrm>
            <a:off x="2252663" y="2628900"/>
            <a:ext cx="1562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a:p>
        </p:txBody>
      </p:sp>
      <p:sp>
        <p:nvSpPr>
          <p:cNvPr id="7177"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a:latin typeface="Arial" charset="0"/>
              </a:rPr>
              <a:t>Interpolación</a:t>
            </a:r>
            <a:r>
              <a:rPr lang="en-US" sz="2800" dirty="0">
                <a:latin typeface="Arial" charset="0"/>
              </a:rPr>
              <a:t> </a:t>
            </a:r>
            <a:r>
              <a:rPr lang="en-US" sz="2800" dirty="0" err="1" smtClean="0">
                <a:latin typeface="Arial" charset="0"/>
              </a:rPr>
              <a:t>bilineal</a:t>
            </a:r>
            <a:r>
              <a:rPr lang="en-US" sz="2800" dirty="0" smtClean="0">
                <a:latin typeface="Arial" charset="0"/>
              </a:rPr>
              <a:t> </a:t>
            </a:r>
          </a:p>
        </p:txBody>
      </p:sp>
      <p:sp>
        <p:nvSpPr>
          <p:cNvPr id="4198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198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1989" name="Rectangle 5"/>
          <p:cNvSpPr>
            <a:spLocks noChangeArrowheads="1"/>
          </p:cNvSpPr>
          <p:nvPr/>
        </p:nvSpPr>
        <p:spPr bwMode="auto">
          <a:xfrm>
            <a:off x="549275" y="849313"/>
            <a:ext cx="796925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La </a:t>
            </a:r>
            <a:r>
              <a:rPr lang="es-ES" b="1">
                <a:solidFill>
                  <a:srgbClr val="070000"/>
                </a:solidFill>
                <a:latin typeface="Arial" charset="0"/>
              </a:rPr>
              <a:t>interpolación bilineal</a:t>
            </a:r>
            <a:r>
              <a:rPr lang="es-ES">
                <a:solidFill>
                  <a:srgbClr val="070000"/>
                </a:solidFill>
                <a:latin typeface="Arial" charset="0"/>
              </a:rPr>
              <a:t> hace una estimación del nivel de gris del píxel basándose en la vecindad 2x2 que rodea al píxel. </a:t>
            </a:r>
          </a:p>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El nivel de gris se obtiene a partir de la media ponderada de los píxeles de la vecindad. Los píxeles de esta vecindad más cercanos a la posición a estimar tendrán un mayor peso que los que estén más lejos. </a:t>
            </a:r>
          </a:p>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El resultado es una imagen con una apariencia más suave que las obtenidas con el vecino más próximo.</a:t>
            </a:r>
          </a:p>
        </p:txBody>
      </p:sp>
      <p:sp>
        <p:nvSpPr>
          <p:cNvPr id="41990"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smtClean="0">
                <a:latin typeface="Arial" charset="0"/>
              </a:rPr>
              <a:t>Interpolación</a:t>
            </a:r>
            <a:r>
              <a:rPr lang="en-US" sz="2800" dirty="0" smtClean="0">
                <a:latin typeface="Arial" charset="0"/>
              </a:rPr>
              <a:t> </a:t>
            </a:r>
            <a:r>
              <a:rPr lang="en-US" sz="2800" dirty="0" err="1" smtClean="0">
                <a:latin typeface="Arial" charset="0"/>
              </a:rPr>
              <a:t>bilineal</a:t>
            </a:r>
            <a:r>
              <a:rPr lang="en-US" sz="2800" dirty="0" smtClean="0">
                <a:latin typeface="Arial" charset="0"/>
              </a:rPr>
              <a:t> </a:t>
            </a:r>
          </a:p>
        </p:txBody>
      </p:sp>
      <p:sp>
        <p:nvSpPr>
          <p:cNvPr id="4301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30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3013" name="Rectangle 5"/>
          <p:cNvSpPr>
            <a:spLocks noChangeArrowheads="1"/>
          </p:cNvSpPr>
          <p:nvPr/>
        </p:nvSpPr>
        <p:spPr bwMode="auto">
          <a:xfrm>
            <a:off x="625475" y="4795838"/>
            <a:ext cx="79692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endParaRPr lang="es-ES">
              <a:solidFill>
                <a:srgbClr val="070000"/>
              </a:solidFill>
              <a:latin typeface="Arial" charset="0"/>
            </a:endParaRPr>
          </a:p>
          <a:p>
            <a:pPr algn="just">
              <a:buFontTx/>
              <a:buNone/>
            </a:pPr>
            <a:r>
              <a:rPr lang="es-ES">
                <a:solidFill>
                  <a:srgbClr val="070000"/>
                </a:solidFill>
                <a:latin typeface="Arial" charset="0"/>
              </a:rPr>
              <a:t>La </a:t>
            </a:r>
            <a:r>
              <a:rPr lang="es-ES" b="1">
                <a:solidFill>
                  <a:srgbClr val="070000"/>
                </a:solidFill>
                <a:latin typeface="Arial" charset="0"/>
              </a:rPr>
              <a:t>interpolación bilineal</a:t>
            </a:r>
            <a:r>
              <a:rPr lang="es-ES">
                <a:solidFill>
                  <a:srgbClr val="070000"/>
                </a:solidFill>
                <a:latin typeface="Arial" charset="0"/>
              </a:rPr>
              <a:t> consiste en dos interpolaciones lineales sucesivas, una en cada variable .</a:t>
            </a:r>
          </a:p>
        </p:txBody>
      </p:sp>
      <p:pic>
        <p:nvPicPr>
          <p:cNvPr id="43014" name="Picture 6" descr="interpBilin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913" y="923925"/>
            <a:ext cx="6678612"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smtClean="0">
                <a:latin typeface="Arial" charset="0"/>
              </a:rPr>
              <a:t>Interpolación</a:t>
            </a:r>
            <a:r>
              <a:rPr lang="en-US" sz="2800" dirty="0" smtClean="0">
                <a:latin typeface="Arial" charset="0"/>
              </a:rPr>
              <a:t> </a:t>
            </a:r>
            <a:r>
              <a:rPr lang="en-US" sz="2800" dirty="0" err="1" smtClean="0">
                <a:latin typeface="Arial" charset="0"/>
              </a:rPr>
              <a:t>bilineal</a:t>
            </a:r>
            <a:r>
              <a:rPr lang="en-US" sz="2800" dirty="0" smtClean="0">
                <a:latin typeface="Arial" charset="0"/>
              </a:rPr>
              <a:t> </a:t>
            </a:r>
          </a:p>
        </p:txBody>
      </p:sp>
      <p:sp>
        <p:nvSpPr>
          <p:cNvPr id="4403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403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4037" name="Rectangle 8"/>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44038" name="Object 7"/>
          <p:cNvGraphicFramePr>
            <a:graphicFrameLocks noChangeAspect="1"/>
          </p:cNvGraphicFramePr>
          <p:nvPr/>
        </p:nvGraphicFramePr>
        <p:xfrm>
          <a:off x="322263" y="4719638"/>
          <a:ext cx="8821737" cy="558800"/>
        </p:xfrm>
        <a:graphic>
          <a:graphicData uri="http://schemas.openxmlformats.org/presentationml/2006/ole">
            <mc:AlternateContent xmlns:mc="http://schemas.openxmlformats.org/markup-compatibility/2006">
              <mc:Choice xmlns:v="urn:schemas-microsoft-com:vml" Requires="v">
                <p:oleObj spid="_x0000_s44060" name="Ecuación" r:id="rId3" imgW="5791200" imgH="419100" progId="Equation.3">
                  <p:embed/>
                </p:oleObj>
              </mc:Choice>
              <mc:Fallback>
                <p:oleObj name="Ecuación" r:id="rId3" imgW="5791200" imgH="4191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4719638"/>
                        <a:ext cx="88217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4039" name="Picture 9" descr="vecinoMasProxIn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1000125"/>
            <a:ext cx="48672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sz="2800" dirty="0" smtClean="0">
                <a:latin typeface="Arial" charset="0"/>
              </a:rPr>
              <a:t>6.2. </a:t>
            </a:r>
            <a:r>
              <a:rPr lang="en-US" sz="2800" dirty="0" err="1" smtClean="0">
                <a:latin typeface="Arial" charset="0"/>
              </a:rPr>
              <a:t>Interpolación</a:t>
            </a:r>
            <a:r>
              <a:rPr lang="en-US" sz="2800" dirty="0" smtClean="0">
                <a:latin typeface="Arial" charset="0"/>
              </a:rPr>
              <a:t> </a:t>
            </a:r>
            <a:r>
              <a:rPr lang="en-US" sz="2800" dirty="0" err="1" smtClean="0">
                <a:latin typeface="Arial" charset="0"/>
              </a:rPr>
              <a:t>bicúbica</a:t>
            </a:r>
            <a:r>
              <a:rPr lang="en-US" sz="2800" dirty="0" smtClean="0">
                <a:latin typeface="Arial" charset="0"/>
              </a:rPr>
              <a:t> </a:t>
            </a:r>
          </a:p>
        </p:txBody>
      </p:sp>
      <p:sp>
        <p:nvSpPr>
          <p:cNvPr id="45059"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50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5061" name="Rectangle 5"/>
          <p:cNvSpPr>
            <a:spLocks noChangeArrowheads="1"/>
          </p:cNvSpPr>
          <p:nvPr/>
        </p:nvSpPr>
        <p:spPr bwMode="auto">
          <a:xfrm>
            <a:off x="549275" y="849313"/>
            <a:ext cx="79692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buFontTx/>
              <a:buNone/>
            </a:pPr>
            <a:endParaRPr lang="es-ES">
              <a:solidFill>
                <a:srgbClr val="070000"/>
              </a:solidFill>
              <a:latin typeface="Arial" charset="0"/>
            </a:endParaRPr>
          </a:p>
          <a:p>
            <a:pPr>
              <a:buFontTx/>
              <a:buNone/>
            </a:pPr>
            <a:r>
              <a:rPr lang="es-ES">
                <a:solidFill>
                  <a:srgbClr val="070000"/>
                </a:solidFill>
                <a:latin typeface="Arial" charset="0"/>
              </a:rPr>
              <a:t>La </a:t>
            </a:r>
            <a:r>
              <a:rPr lang="es-ES" b="1">
                <a:solidFill>
                  <a:srgbClr val="070000"/>
                </a:solidFill>
                <a:latin typeface="Arial" charset="0"/>
              </a:rPr>
              <a:t>interpolación bicúbica</a:t>
            </a:r>
            <a:r>
              <a:rPr lang="es-ES">
                <a:solidFill>
                  <a:srgbClr val="070000"/>
                </a:solidFill>
                <a:latin typeface="Arial" charset="0"/>
              </a:rPr>
              <a:t> emplea la misma filosofía que la bilineal pero va un poco más allá al considerar una vecindad 4x4 en torno a la posición a estimar. De los 16 píxeles considerados, los niveles de gris de los más próximos tendrán una ponderación más alta que los más lejanos. </a:t>
            </a:r>
          </a:p>
          <a:p>
            <a:pPr>
              <a:buFontTx/>
              <a:buNone/>
            </a:pPr>
            <a:endParaRPr lang="es-ES">
              <a:solidFill>
                <a:srgbClr val="070000"/>
              </a:solidFill>
              <a:latin typeface="Arial" charset="0"/>
            </a:endParaRPr>
          </a:p>
          <a:p>
            <a:pPr>
              <a:buFontTx/>
              <a:buNone/>
            </a:pPr>
            <a:r>
              <a:rPr lang="es-ES">
                <a:solidFill>
                  <a:srgbClr val="070000"/>
                </a:solidFill>
                <a:latin typeface="Arial" charset="0"/>
              </a:rPr>
              <a:t>La interpolación bicúbica produce imágenes de mayor calidad que los dos métodos anteriores. La técnica resulta una buena opción cuando se requiera de buena calidad en la imagen interpolada pero presenta un mayor coste computacional.</a:t>
            </a:r>
          </a:p>
        </p:txBody>
      </p:sp>
      <p:sp>
        <p:nvSpPr>
          <p:cNvPr id="45062"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ChangeArrowheads="1"/>
          </p:cNvSpPr>
          <p:nvPr/>
        </p:nvSpPr>
        <p:spPr bwMode="auto">
          <a:xfrm>
            <a:off x="0" y="0"/>
            <a:ext cx="9144000" cy="6237288"/>
          </a:xfrm>
          <a:prstGeom prst="rect">
            <a:avLst/>
          </a:prstGeom>
          <a:solidFill>
            <a:srgbClr val="000000"/>
          </a:solidFill>
          <a:ln>
            <a:noFill/>
          </a:ln>
          <a:effectLst/>
          <a:extLs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pic>
        <p:nvPicPr>
          <p:cNvPr id="46083" name="Picture 12" descr="im20070924-170640-307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5213" y="-820738"/>
            <a:ext cx="7689850" cy="576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2"/>
          <p:cNvSpPr>
            <a:spLocks noGrp="1" noChangeArrowheads="1"/>
          </p:cNvSpPr>
          <p:nvPr>
            <p:ph type="title"/>
          </p:nvPr>
        </p:nvSpPr>
        <p:spPr>
          <a:noFill/>
        </p:spPr>
        <p:txBody>
          <a:bodyPr/>
          <a:lstStyle/>
          <a:p>
            <a:pPr eaLnBrk="1" hangingPunct="1"/>
            <a:r>
              <a:rPr lang="en-US" sz="2800" dirty="0" smtClean="0">
                <a:solidFill>
                  <a:schemeClr val="bg1"/>
                </a:solidFill>
                <a:latin typeface="Arial" charset="0"/>
              </a:rPr>
              <a:t>6.2. </a:t>
            </a:r>
            <a:r>
              <a:rPr lang="en-US" sz="2800" dirty="0" err="1" smtClean="0">
                <a:solidFill>
                  <a:schemeClr val="bg1"/>
                </a:solidFill>
                <a:latin typeface="Arial" charset="0"/>
              </a:rPr>
              <a:t>Comparativa</a:t>
            </a:r>
            <a:r>
              <a:rPr lang="en-US" sz="2800" dirty="0" smtClean="0">
                <a:solidFill>
                  <a:schemeClr val="bg1"/>
                </a:solidFill>
                <a:latin typeface="Arial" charset="0"/>
              </a:rPr>
              <a:t> </a:t>
            </a:r>
            <a:r>
              <a:rPr lang="en-US" sz="2800" dirty="0" err="1" smtClean="0">
                <a:solidFill>
                  <a:schemeClr val="bg1"/>
                </a:solidFill>
                <a:latin typeface="Arial" charset="0"/>
              </a:rPr>
              <a:t>Algoritmos</a:t>
            </a:r>
            <a:r>
              <a:rPr lang="en-US" sz="2800" dirty="0" smtClean="0">
                <a:solidFill>
                  <a:schemeClr val="bg1"/>
                </a:solidFill>
                <a:latin typeface="Arial" charset="0"/>
              </a:rPr>
              <a:t> </a:t>
            </a:r>
            <a:r>
              <a:rPr lang="en-US" sz="2800" dirty="0" err="1" smtClean="0">
                <a:solidFill>
                  <a:schemeClr val="bg1"/>
                </a:solidFill>
                <a:latin typeface="Arial" charset="0"/>
              </a:rPr>
              <a:t>Interpolación</a:t>
            </a:r>
            <a:r>
              <a:rPr lang="en-US" sz="2800" dirty="0" smtClean="0">
                <a:solidFill>
                  <a:schemeClr val="bg1"/>
                </a:solidFill>
                <a:latin typeface="Arial" charset="0"/>
              </a:rPr>
              <a:t>  </a:t>
            </a:r>
          </a:p>
        </p:txBody>
      </p:sp>
      <p:sp>
        <p:nvSpPr>
          <p:cNvPr id="46085"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608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pic>
        <p:nvPicPr>
          <p:cNvPr id="46087" name="Picture 6" descr="im20070924-170640-307200nea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9313"/>
            <a:ext cx="3509963"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7" descr="im20070924-170640-307200biline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138" y="2290763"/>
            <a:ext cx="349091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8" descr="im20070924-170640-307200bicub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225" y="3732213"/>
            <a:ext cx="34909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9"/>
          <p:cNvSpPr txBox="1">
            <a:spLocks noChangeArrowheads="1"/>
          </p:cNvSpPr>
          <p:nvPr/>
        </p:nvSpPr>
        <p:spPr bwMode="auto">
          <a:xfrm>
            <a:off x="2751138" y="4795838"/>
            <a:ext cx="1146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chemeClr val="bg1"/>
                </a:solidFill>
              </a:rPr>
              <a:t>Bilineal</a:t>
            </a:r>
          </a:p>
        </p:txBody>
      </p:sp>
      <p:sp>
        <p:nvSpPr>
          <p:cNvPr id="46091" name="Text Box 10"/>
          <p:cNvSpPr txBox="1">
            <a:spLocks noChangeArrowheads="1"/>
          </p:cNvSpPr>
          <p:nvPr/>
        </p:nvSpPr>
        <p:spPr bwMode="auto">
          <a:xfrm>
            <a:off x="0" y="3352800"/>
            <a:ext cx="1630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chemeClr val="bg1"/>
                </a:solidFill>
              </a:rPr>
              <a:t>Vecino más</a:t>
            </a:r>
          </a:p>
          <a:p>
            <a:pPr eaLnBrk="1" hangingPunct="1">
              <a:buFontTx/>
              <a:buNone/>
            </a:pPr>
            <a:r>
              <a:rPr lang="es-ES">
                <a:solidFill>
                  <a:schemeClr val="bg1"/>
                </a:solidFill>
              </a:rPr>
              <a:t>próximo</a:t>
            </a:r>
          </a:p>
        </p:txBody>
      </p:sp>
      <p:sp>
        <p:nvSpPr>
          <p:cNvPr id="46092" name="Text Box 11"/>
          <p:cNvSpPr txBox="1">
            <a:spLocks noChangeArrowheads="1"/>
          </p:cNvSpPr>
          <p:nvPr/>
        </p:nvSpPr>
        <p:spPr bwMode="auto">
          <a:xfrm>
            <a:off x="4268788" y="5857875"/>
            <a:ext cx="1265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chemeClr val="bg1"/>
                </a:solidFill>
              </a:rPr>
              <a:t>Bicúbica</a:t>
            </a:r>
          </a:p>
        </p:txBody>
      </p:sp>
      <p:sp>
        <p:nvSpPr>
          <p:cNvPr id="46093" name="Text Box 14"/>
          <p:cNvSpPr txBox="1">
            <a:spLocks noChangeArrowheads="1"/>
          </p:cNvSpPr>
          <p:nvPr/>
        </p:nvSpPr>
        <p:spPr bwMode="auto">
          <a:xfrm>
            <a:off x="7945438" y="2593975"/>
            <a:ext cx="1198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chemeClr val="bg1"/>
                </a:solidFill>
              </a:rPr>
              <a:t>Original</a:t>
            </a:r>
          </a:p>
        </p:txBody>
      </p:sp>
      <p:sp>
        <p:nvSpPr>
          <p:cNvPr id="46094"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
        <p:nvSpPr>
          <p:cNvPr id="47107" name="Rectangle 2"/>
          <p:cNvSpPr>
            <a:spLocks noGrp="1" noChangeArrowheads="1"/>
          </p:cNvSpPr>
          <p:nvPr>
            <p:ph type="title"/>
          </p:nvPr>
        </p:nvSpPr>
        <p:spPr>
          <a:noFill/>
        </p:spPr>
        <p:txBody>
          <a:bodyPr/>
          <a:lstStyle/>
          <a:p>
            <a:pPr eaLnBrk="1" hangingPunct="1"/>
            <a:r>
              <a:rPr lang="en-US" sz="2800" dirty="0" smtClean="0">
                <a:latin typeface="Arial" charset="0"/>
              </a:rPr>
              <a:t>7. Transf. </a:t>
            </a:r>
            <a:r>
              <a:rPr lang="en-US" sz="2800" dirty="0" err="1" smtClean="0">
                <a:latin typeface="Arial" charset="0"/>
              </a:rPr>
              <a:t>geométricas</a:t>
            </a:r>
            <a:r>
              <a:rPr lang="en-US" sz="2800" smtClean="0">
                <a:latin typeface="Arial" charset="0"/>
              </a:rPr>
              <a:t> con </a:t>
            </a:r>
            <a:r>
              <a:rPr lang="en-US" sz="2800" dirty="0" smtClean="0">
                <a:latin typeface="Arial" charset="0"/>
              </a:rPr>
              <a:t>MATLAB </a:t>
            </a:r>
          </a:p>
        </p:txBody>
      </p:sp>
      <p:sp>
        <p:nvSpPr>
          <p:cNvPr id="47108"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47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2" name="1 Tabla"/>
          <p:cNvGraphicFramePr>
            <a:graphicFrameLocks noGrp="1"/>
          </p:cNvGraphicFramePr>
          <p:nvPr>
            <p:extLst>
              <p:ext uri="{D42A27DB-BD31-4B8C-83A1-F6EECF244321}">
                <p14:modId xmlns:p14="http://schemas.microsoft.com/office/powerpoint/2010/main" val="2581265112"/>
              </p:ext>
            </p:extLst>
          </p:nvPr>
        </p:nvGraphicFramePr>
        <p:xfrm>
          <a:off x="853145" y="1152150"/>
          <a:ext cx="7361815" cy="3339380"/>
        </p:xfrm>
        <a:graphic>
          <a:graphicData uri="http://schemas.openxmlformats.org/drawingml/2006/table">
            <a:tbl>
              <a:tblPr firstRow="1" firstCol="1" bandRow="1">
                <a:tableStyleId>{5C22544A-7EE6-4342-B048-85BDC9FD1C3A}</a:tableStyleId>
              </a:tblPr>
              <a:tblGrid>
                <a:gridCol w="7361815"/>
              </a:tblGrid>
              <a:tr h="3339380">
                <a:tc>
                  <a:txBody>
                    <a:bodyPr/>
                    <a:lstStyle/>
                    <a:p>
                      <a:pPr marL="93980" indent="-90170" algn="l">
                        <a:spcBef>
                          <a:spcPts val="350"/>
                        </a:spcBef>
                        <a:spcAft>
                          <a:spcPts val="0"/>
                        </a:spcAft>
                      </a:pPr>
                      <a:endParaRPr lang="en-US" sz="1800" dirty="0" smtClean="0">
                        <a:solidFill>
                          <a:srgbClr val="070000"/>
                        </a:solidFill>
                        <a:effectLst/>
                      </a:endParaRPr>
                    </a:p>
                    <a:p>
                      <a:pPr marL="93980" indent="-90170" algn="l">
                        <a:spcBef>
                          <a:spcPts val="350"/>
                        </a:spcBef>
                        <a:spcAft>
                          <a:spcPts val="0"/>
                        </a:spcAft>
                      </a:pPr>
                      <a:r>
                        <a:rPr lang="en-US" sz="1800" dirty="0" smtClean="0">
                          <a:solidFill>
                            <a:srgbClr val="070000"/>
                          </a:solidFill>
                          <a:effectLst/>
                        </a:rPr>
                        <a:t>&gt;&gt; </a:t>
                      </a:r>
                      <a:r>
                        <a:rPr lang="en-US" sz="1800" dirty="0">
                          <a:solidFill>
                            <a:srgbClr val="070000"/>
                          </a:solidFill>
                          <a:effectLst/>
                        </a:rPr>
                        <a:t>R = </a:t>
                      </a:r>
                      <a:r>
                        <a:rPr lang="en-US" sz="1800" dirty="0" err="1">
                          <a:solidFill>
                            <a:srgbClr val="070000"/>
                          </a:solidFill>
                          <a:effectLst/>
                        </a:rPr>
                        <a:t>imrotate</a:t>
                      </a:r>
                      <a:r>
                        <a:rPr lang="en-US" sz="1800" dirty="0">
                          <a:solidFill>
                            <a:srgbClr val="070000"/>
                          </a:solidFill>
                          <a:effectLst/>
                        </a:rPr>
                        <a:t>(I, </a:t>
                      </a:r>
                      <a:r>
                        <a:rPr lang="en-US" sz="1800" dirty="0" err="1">
                          <a:solidFill>
                            <a:srgbClr val="070000"/>
                          </a:solidFill>
                          <a:effectLst/>
                        </a:rPr>
                        <a:t>angGrados</a:t>
                      </a:r>
                      <a:r>
                        <a:rPr lang="en-US" sz="1800" dirty="0">
                          <a:solidFill>
                            <a:srgbClr val="070000"/>
                          </a:solidFill>
                          <a:effectLst/>
                        </a:rPr>
                        <a:t>,'bilinear');       </a:t>
                      </a:r>
                      <a:endParaRPr lang="es-ES" sz="1800" dirty="0">
                        <a:solidFill>
                          <a:srgbClr val="070000"/>
                        </a:solidFill>
                        <a:effectLst/>
                      </a:endParaRPr>
                    </a:p>
                    <a:p>
                      <a:pPr marL="111760" algn="l">
                        <a:spcAft>
                          <a:spcPts val="0"/>
                        </a:spcAft>
                      </a:pPr>
                      <a:r>
                        <a:rPr lang="es-ES" sz="1600" i="1" dirty="0">
                          <a:solidFill>
                            <a:srgbClr val="070000"/>
                          </a:solidFill>
                          <a:effectLst/>
                        </a:rPr>
                        <a:t>Rota la imagen I el ángulo especificado en grados con </a:t>
                      </a:r>
                      <a:r>
                        <a:rPr lang="es-ES" sz="1600" i="1" dirty="0" err="1">
                          <a:solidFill>
                            <a:srgbClr val="070000"/>
                          </a:solidFill>
                          <a:effectLst/>
                        </a:rPr>
                        <a:t>interp.bilineal</a:t>
                      </a:r>
                      <a:r>
                        <a:rPr lang="es-ES" sz="1600" i="1" dirty="0">
                          <a:solidFill>
                            <a:srgbClr val="070000"/>
                          </a:solidFill>
                          <a:effectLst/>
                        </a:rPr>
                        <a:t>.</a:t>
                      </a:r>
                    </a:p>
                    <a:p>
                      <a:pPr marL="93345" indent="-90170" algn="just">
                        <a:spcAft>
                          <a:spcPts val="0"/>
                        </a:spcAft>
                      </a:pPr>
                      <a:r>
                        <a:rPr lang="es-ES" sz="1800" dirty="0">
                          <a:solidFill>
                            <a:srgbClr val="070000"/>
                          </a:solidFill>
                          <a:effectLst/>
                        </a:rPr>
                        <a:t>&gt;&gt; T = </a:t>
                      </a:r>
                      <a:r>
                        <a:rPr lang="es-ES" sz="1800" dirty="0" err="1">
                          <a:solidFill>
                            <a:srgbClr val="070000"/>
                          </a:solidFill>
                          <a:effectLst/>
                        </a:rPr>
                        <a:t>maketform</a:t>
                      </a:r>
                      <a:r>
                        <a:rPr lang="es-ES" sz="1800" dirty="0">
                          <a:solidFill>
                            <a:srgbClr val="070000"/>
                          </a:solidFill>
                          <a:effectLst/>
                        </a:rPr>
                        <a:t>('</a:t>
                      </a:r>
                      <a:r>
                        <a:rPr lang="es-ES" sz="1800" dirty="0" err="1">
                          <a:solidFill>
                            <a:srgbClr val="070000"/>
                          </a:solidFill>
                          <a:effectLst/>
                        </a:rPr>
                        <a:t>affine</a:t>
                      </a:r>
                      <a:r>
                        <a:rPr lang="es-ES" sz="1800" dirty="0">
                          <a:solidFill>
                            <a:srgbClr val="070000"/>
                          </a:solidFill>
                          <a:effectLst/>
                        </a:rPr>
                        <a:t>',t);        </a:t>
                      </a:r>
                    </a:p>
                    <a:p>
                      <a:pPr marL="111760" algn="just">
                        <a:spcAft>
                          <a:spcPts val="0"/>
                        </a:spcAft>
                      </a:pPr>
                      <a:r>
                        <a:rPr lang="es-ES" sz="1600" i="1" dirty="0">
                          <a:solidFill>
                            <a:srgbClr val="070000"/>
                          </a:solidFill>
                          <a:effectLst/>
                        </a:rPr>
                        <a:t>Crea una estructura de datos para aplicar la transformación geométrica. </a:t>
                      </a:r>
                    </a:p>
                    <a:p>
                      <a:pPr marL="93345" indent="-90170" algn="just">
                        <a:spcAft>
                          <a:spcPts val="0"/>
                        </a:spcAft>
                      </a:pPr>
                      <a:r>
                        <a:rPr lang="es-ES" sz="1800" dirty="0">
                          <a:solidFill>
                            <a:srgbClr val="070000"/>
                          </a:solidFill>
                          <a:effectLst/>
                        </a:rPr>
                        <a:t>&gt;&gt; J = </a:t>
                      </a:r>
                      <a:r>
                        <a:rPr lang="es-ES" sz="1800" dirty="0" err="1">
                          <a:solidFill>
                            <a:srgbClr val="070000"/>
                          </a:solidFill>
                          <a:effectLst/>
                        </a:rPr>
                        <a:t>imtransform</a:t>
                      </a:r>
                      <a:r>
                        <a:rPr lang="es-ES" sz="1800" dirty="0">
                          <a:solidFill>
                            <a:srgbClr val="070000"/>
                          </a:solidFill>
                          <a:effectLst/>
                        </a:rPr>
                        <a:t>(I,T);</a:t>
                      </a:r>
                    </a:p>
                    <a:p>
                      <a:pPr marL="111760" algn="just">
                        <a:spcAft>
                          <a:spcPts val="0"/>
                        </a:spcAft>
                      </a:pPr>
                      <a:r>
                        <a:rPr lang="es-ES" sz="1600" i="1" dirty="0">
                          <a:solidFill>
                            <a:srgbClr val="070000"/>
                          </a:solidFill>
                          <a:effectLst/>
                        </a:rPr>
                        <a:t>Aplica la transformación geométrica a la imagen I especificada en la estructura T.</a:t>
                      </a:r>
                    </a:p>
                    <a:p>
                      <a:pPr algn="l">
                        <a:spcAft>
                          <a:spcPts val="0"/>
                        </a:spcAft>
                      </a:pPr>
                      <a:r>
                        <a:rPr lang="es-ES" sz="1800" dirty="0">
                          <a:solidFill>
                            <a:srgbClr val="070000"/>
                          </a:solidFill>
                          <a:effectLst/>
                        </a:rPr>
                        <a:t>&gt;&gt; C = </a:t>
                      </a:r>
                      <a:r>
                        <a:rPr lang="es-ES" sz="1800" dirty="0" err="1">
                          <a:solidFill>
                            <a:srgbClr val="070000"/>
                          </a:solidFill>
                          <a:effectLst/>
                        </a:rPr>
                        <a:t>imcrop</a:t>
                      </a:r>
                      <a:r>
                        <a:rPr lang="es-ES" sz="1800" dirty="0">
                          <a:solidFill>
                            <a:srgbClr val="070000"/>
                          </a:solidFill>
                          <a:effectLst/>
                        </a:rPr>
                        <a:t>(I,[x0 y0 ancho alto]); </a:t>
                      </a:r>
                    </a:p>
                    <a:p>
                      <a:pPr marL="111760" algn="just">
                        <a:spcAft>
                          <a:spcPts val="0"/>
                        </a:spcAft>
                      </a:pPr>
                      <a:r>
                        <a:rPr lang="es-ES_tradnl" sz="1600" i="1" dirty="0">
                          <a:solidFill>
                            <a:srgbClr val="070000"/>
                          </a:solidFill>
                          <a:effectLst/>
                        </a:rPr>
                        <a:t>Recorta de la imagen I la ventana especificada y la guarda en C.</a:t>
                      </a:r>
                      <a:endParaRPr lang="es-ES" sz="1600" i="1" dirty="0">
                        <a:solidFill>
                          <a:srgbClr val="070000"/>
                        </a:solidFill>
                        <a:effectLst/>
                      </a:endParaRPr>
                    </a:p>
                    <a:p>
                      <a:pPr algn="just">
                        <a:spcAft>
                          <a:spcPts val="0"/>
                        </a:spcAft>
                      </a:pPr>
                      <a:r>
                        <a:rPr lang="es-ES" sz="1800" dirty="0">
                          <a:solidFill>
                            <a:srgbClr val="070000"/>
                          </a:solidFill>
                          <a:effectLst/>
                        </a:rPr>
                        <a:t>&gt;&gt; E = </a:t>
                      </a:r>
                      <a:r>
                        <a:rPr lang="es-ES" sz="1800" dirty="0" err="1">
                          <a:solidFill>
                            <a:srgbClr val="070000"/>
                          </a:solidFill>
                          <a:effectLst/>
                        </a:rPr>
                        <a:t>imresize</a:t>
                      </a:r>
                      <a:r>
                        <a:rPr lang="es-ES" sz="1800" dirty="0">
                          <a:solidFill>
                            <a:srgbClr val="070000"/>
                          </a:solidFill>
                          <a:effectLst/>
                        </a:rPr>
                        <a:t>(I,2,'bilinear');</a:t>
                      </a:r>
                    </a:p>
                    <a:p>
                      <a:pPr marL="111760" algn="l">
                        <a:spcAft>
                          <a:spcPts val="350"/>
                        </a:spcAft>
                      </a:pPr>
                      <a:r>
                        <a:rPr lang="es-ES" sz="1600" i="1" dirty="0" err="1">
                          <a:solidFill>
                            <a:srgbClr val="070000"/>
                          </a:solidFill>
                          <a:effectLst/>
                        </a:rPr>
                        <a:t>Reescala</a:t>
                      </a:r>
                      <a:r>
                        <a:rPr lang="es-ES" sz="1600" i="1" dirty="0">
                          <a:solidFill>
                            <a:srgbClr val="070000"/>
                          </a:solidFill>
                          <a:effectLst/>
                        </a:rPr>
                        <a:t> la imagen I con un factor 2 usando una interpolación bilineal</a:t>
                      </a:r>
                      <a:r>
                        <a:rPr lang="es-ES_tradnl" sz="1600" i="1" dirty="0">
                          <a:solidFill>
                            <a:srgbClr val="070000"/>
                          </a:solidFill>
                          <a:effectLst/>
                        </a:rPr>
                        <a:t>.</a:t>
                      </a:r>
                      <a:endParaRPr lang="es-ES" sz="1600" i="1" dirty="0">
                        <a:solidFill>
                          <a:srgbClr val="070000"/>
                        </a:solidFill>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360356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descr="Rectangle: Click to edit Master text styles&#10;Second level&#10;Third level&#10;Fourth level&#10;Fifth level"/>
          <p:cNvSpPr>
            <a:spLocks noGrp="1" noChangeArrowheads="1"/>
          </p:cNvSpPr>
          <p:nvPr>
            <p:ph type="body" idx="1"/>
          </p:nvPr>
        </p:nvSpPr>
        <p:spPr>
          <a:xfrm>
            <a:off x="397775" y="1076255"/>
            <a:ext cx="8178800" cy="3733800"/>
          </a:xfrm>
        </p:spPr>
        <p:txBody>
          <a:bodyPr/>
          <a:lstStyle/>
          <a:p>
            <a:pPr eaLnBrk="1" hangingPunct="1"/>
            <a:r>
              <a:rPr lang="es-ES" sz="2200" dirty="0" smtClean="0">
                <a:latin typeface="Arial" charset="0"/>
              </a:rPr>
              <a:t>Las transformaciones geométricas también son utilizadas para eliminar distorsiones debidas a óptica y a la perspectiva o bien para reajustar imágenes de una misma escena tomadas bajo distintas condiciones y poder de esta forma establecer correspondencias entre unas y otras. </a:t>
            </a:r>
          </a:p>
        </p:txBody>
      </p:sp>
      <p:sp>
        <p:nvSpPr>
          <p:cNvPr id="8195" name="Rectangle 5"/>
          <p:cNvSpPr>
            <a:spLocks noGrp="1" noChangeArrowheads="1"/>
          </p:cNvSpPr>
          <p:nvPr>
            <p:ph type="title"/>
          </p:nvPr>
        </p:nvSpPr>
        <p:spPr>
          <a:noFill/>
        </p:spPr>
        <p:txBody>
          <a:bodyPr/>
          <a:lstStyle/>
          <a:p>
            <a:pPr eaLnBrk="1" hangingPunct="1"/>
            <a:r>
              <a:rPr lang="en-US" sz="2800" smtClean="0">
                <a:latin typeface="Arial" charset="0"/>
              </a:rPr>
              <a:t>1. Introducción</a:t>
            </a:r>
          </a:p>
        </p:txBody>
      </p:sp>
      <p:sp>
        <p:nvSpPr>
          <p:cNvPr id="8196"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145" y="3960265"/>
            <a:ext cx="1956895" cy="146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680" y="4282838"/>
            <a:ext cx="2034236" cy="754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2215" y="4228489"/>
            <a:ext cx="2125059" cy="49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descr="Rectangle: Click to edit Master text styles&#10;Second level&#10;Third level&#10;Fourth level&#10;Fifth level"/>
          <p:cNvSpPr>
            <a:spLocks noGrp="1" noChangeArrowheads="1"/>
          </p:cNvSpPr>
          <p:nvPr>
            <p:ph type="body" idx="1"/>
          </p:nvPr>
        </p:nvSpPr>
        <p:spPr>
          <a:xfrm>
            <a:off x="473670" y="1303940"/>
            <a:ext cx="8424345" cy="3733800"/>
          </a:xfrm>
        </p:spPr>
        <p:txBody>
          <a:bodyPr/>
          <a:lstStyle/>
          <a:p>
            <a:r>
              <a:rPr lang="es-ES" sz="2200" dirty="0">
                <a:latin typeface="Arial" pitchFamily="34" charset="0"/>
                <a:cs typeface="Arial" pitchFamily="34" charset="0"/>
              </a:rPr>
              <a:t>Podemos clasificar las transformaciones geométricas </a:t>
            </a:r>
            <a:r>
              <a:rPr lang="es-ES" sz="2200" dirty="0" smtClean="0">
                <a:latin typeface="Arial" pitchFamily="34" charset="0"/>
                <a:cs typeface="Arial" pitchFamily="34" charset="0"/>
              </a:rPr>
              <a:t>en:</a:t>
            </a:r>
            <a:endParaRPr lang="es-ES" sz="2200" dirty="0">
              <a:latin typeface="Arial" pitchFamily="34" charset="0"/>
              <a:cs typeface="Arial" pitchFamily="34" charset="0"/>
            </a:endParaRPr>
          </a:p>
          <a:p>
            <a:pPr lvl="0"/>
            <a:r>
              <a:rPr lang="es-ES" sz="2200" i="1" dirty="0">
                <a:latin typeface="Arial" pitchFamily="34" charset="0"/>
                <a:cs typeface="Arial" pitchFamily="34" charset="0"/>
              </a:rPr>
              <a:t>Transformaciones rígidas o </a:t>
            </a:r>
            <a:r>
              <a:rPr lang="es-ES" sz="2200" i="1" dirty="0" err="1">
                <a:latin typeface="Arial" pitchFamily="34" charset="0"/>
                <a:cs typeface="Arial" pitchFamily="34" charset="0"/>
              </a:rPr>
              <a:t>euclídeas</a:t>
            </a:r>
            <a:r>
              <a:rPr lang="es-ES" sz="2200" dirty="0">
                <a:latin typeface="Arial" pitchFamily="34" charset="0"/>
                <a:cs typeface="Arial" pitchFamily="34" charset="0"/>
              </a:rPr>
              <a:t>, que preservan las distancias, ángulos y áreas.</a:t>
            </a:r>
          </a:p>
          <a:p>
            <a:pPr lvl="0"/>
            <a:r>
              <a:rPr lang="es-ES" sz="2200" i="1" dirty="0">
                <a:latin typeface="Arial" pitchFamily="34" charset="0"/>
                <a:cs typeface="Arial" pitchFamily="34" charset="0"/>
              </a:rPr>
              <a:t>Transformaciones afines</a:t>
            </a:r>
            <a:r>
              <a:rPr lang="es-ES" sz="2200" dirty="0">
                <a:latin typeface="Arial" pitchFamily="34" charset="0"/>
                <a:cs typeface="Arial" pitchFamily="34" charset="0"/>
              </a:rPr>
              <a:t>, que preservan la </a:t>
            </a:r>
            <a:r>
              <a:rPr lang="es-ES" sz="2200" dirty="0" err="1">
                <a:latin typeface="Arial" pitchFamily="34" charset="0"/>
                <a:cs typeface="Arial" pitchFamily="34" charset="0"/>
              </a:rPr>
              <a:t>colinealidad</a:t>
            </a:r>
            <a:r>
              <a:rPr lang="es-ES" sz="2200" dirty="0">
                <a:latin typeface="Arial" pitchFamily="34" charset="0"/>
                <a:cs typeface="Arial" pitchFamily="34" charset="0"/>
              </a:rPr>
              <a:t> de los puntos, </a:t>
            </a:r>
            <a:r>
              <a:rPr lang="es-ES" sz="2200" dirty="0" smtClean="0">
                <a:latin typeface="Arial" pitchFamily="34" charset="0"/>
                <a:cs typeface="Arial" pitchFamily="34" charset="0"/>
              </a:rPr>
              <a:t>paralelismos y </a:t>
            </a:r>
            <a:r>
              <a:rPr lang="es-ES" sz="2200" dirty="0">
                <a:latin typeface="Arial" pitchFamily="34" charset="0"/>
                <a:cs typeface="Arial" pitchFamily="34" charset="0"/>
              </a:rPr>
              <a:t>las razones entre los puntos pertenecientes a una </a:t>
            </a:r>
            <a:r>
              <a:rPr lang="es-ES" sz="2200" dirty="0" smtClean="0">
                <a:latin typeface="Arial" pitchFamily="34" charset="0"/>
                <a:cs typeface="Arial" pitchFamily="34" charset="0"/>
              </a:rPr>
              <a:t>línea.</a:t>
            </a:r>
            <a:endParaRPr lang="es-ES" sz="2200" dirty="0">
              <a:latin typeface="Arial" pitchFamily="34" charset="0"/>
              <a:cs typeface="Arial" pitchFamily="34" charset="0"/>
            </a:endParaRPr>
          </a:p>
          <a:p>
            <a:pPr lvl="0"/>
            <a:r>
              <a:rPr lang="es-ES" sz="2200" i="1" dirty="0">
                <a:latin typeface="Arial" pitchFamily="34" charset="0"/>
                <a:cs typeface="Arial" pitchFamily="34" charset="0"/>
              </a:rPr>
              <a:t>Transformaciones proyectivas</a:t>
            </a:r>
            <a:r>
              <a:rPr lang="es-ES" sz="2200" dirty="0">
                <a:latin typeface="Arial" pitchFamily="34" charset="0"/>
                <a:cs typeface="Arial" pitchFamily="34" charset="0"/>
              </a:rPr>
              <a:t>, que preservan </a:t>
            </a:r>
            <a:r>
              <a:rPr lang="es-ES" sz="2200" dirty="0" smtClean="0">
                <a:latin typeface="Arial" pitchFamily="34" charset="0"/>
                <a:cs typeface="Arial" pitchFamily="34" charset="0"/>
              </a:rPr>
              <a:t>solo la </a:t>
            </a:r>
            <a:r>
              <a:rPr lang="es-ES" sz="2200" dirty="0" err="1">
                <a:latin typeface="Arial" pitchFamily="34" charset="0"/>
                <a:cs typeface="Arial" pitchFamily="34" charset="0"/>
              </a:rPr>
              <a:t>colinealidad</a:t>
            </a:r>
            <a:r>
              <a:rPr lang="es-ES" sz="2200" dirty="0">
                <a:latin typeface="Arial" pitchFamily="34" charset="0"/>
                <a:cs typeface="Arial" pitchFamily="34" charset="0"/>
              </a:rPr>
              <a:t> de los puntos</a:t>
            </a:r>
            <a:r>
              <a:rPr lang="es-ES" sz="2200" dirty="0" smtClean="0">
                <a:latin typeface="Arial" pitchFamily="34" charset="0"/>
                <a:cs typeface="Arial" pitchFamily="34" charset="0"/>
              </a:rPr>
              <a:t>.</a:t>
            </a:r>
            <a:endParaRPr lang="es-ES" sz="2200" dirty="0">
              <a:latin typeface="Arial" pitchFamily="34" charset="0"/>
              <a:cs typeface="Arial" pitchFamily="34" charset="0"/>
            </a:endParaRPr>
          </a:p>
        </p:txBody>
      </p:sp>
      <p:sp>
        <p:nvSpPr>
          <p:cNvPr id="8195" name="Rectangle 5"/>
          <p:cNvSpPr>
            <a:spLocks noGrp="1" noChangeArrowheads="1"/>
          </p:cNvSpPr>
          <p:nvPr>
            <p:ph type="title"/>
          </p:nvPr>
        </p:nvSpPr>
        <p:spPr>
          <a:noFill/>
        </p:spPr>
        <p:txBody>
          <a:bodyPr/>
          <a:lstStyle/>
          <a:p>
            <a:pPr eaLnBrk="1" hangingPunct="1"/>
            <a:r>
              <a:rPr lang="en-US" sz="2800" smtClean="0">
                <a:latin typeface="Arial" charset="0"/>
              </a:rPr>
              <a:t>1. Introducción</a:t>
            </a:r>
          </a:p>
        </p:txBody>
      </p:sp>
      <p:sp>
        <p:nvSpPr>
          <p:cNvPr id="8196"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extLst>
      <p:ext uri="{BB962C8B-B14F-4D97-AF65-F5344CB8AC3E}">
        <p14:creationId xmlns:p14="http://schemas.microsoft.com/office/powerpoint/2010/main" val="360546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descr="Rectangle: Click to edit Master text styles&#10;Second level&#10;Third level&#10;Fourth level&#10;Fifth level"/>
          <p:cNvSpPr>
            <a:spLocks noGrp="1" noChangeArrowheads="1"/>
          </p:cNvSpPr>
          <p:nvPr>
            <p:ph type="body" idx="1"/>
          </p:nvPr>
        </p:nvSpPr>
        <p:spPr>
          <a:xfrm>
            <a:off x="397775" y="1758950"/>
            <a:ext cx="8120750" cy="3733800"/>
          </a:xfrm>
        </p:spPr>
        <p:txBody>
          <a:bodyPr/>
          <a:lstStyle/>
          <a:p>
            <a:pPr marL="0" indent="0" eaLnBrk="1" hangingPunct="1">
              <a:lnSpc>
                <a:spcPct val="80000"/>
              </a:lnSpc>
              <a:buNone/>
            </a:pPr>
            <a:r>
              <a:rPr lang="es-ES" sz="2400" dirty="0" smtClean="0">
                <a:latin typeface="Arial" charset="0"/>
              </a:rPr>
              <a:t>En </a:t>
            </a:r>
            <a:r>
              <a:rPr lang="es-ES" sz="2400" dirty="0" err="1" smtClean="0">
                <a:latin typeface="Arial" charset="0"/>
              </a:rPr>
              <a:t>transformaciónes</a:t>
            </a:r>
            <a:r>
              <a:rPr lang="es-ES" sz="2400" dirty="0" smtClean="0">
                <a:latin typeface="Arial" charset="0"/>
              </a:rPr>
              <a:t> rígidas y afines las coordenadas de la imagen de salida             se obtienen a partir de la ecuación lineal en las coordenadas de la imagen original        </a:t>
            </a:r>
          </a:p>
          <a:p>
            <a:pPr eaLnBrk="1" hangingPunct="1">
              <a:lnSpc>
                <a:spcPct val="80000"/>
              </a:lnSpc>
              <a:buFontTx/>
              <a:buNone/>
            </a:pPr>
            <a:endParaRPr lang="en-US" sz="2400" dirty="0" smtClean="0">
              <a:latin typeface="Arial" charset="0"/>
            </a:endParaRPr>
          </a:p>
        </p:txBody>
      </p:sp>
      <p:sp>
        <p:nvSpPr>
          <p:cNvPr id="92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1"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4"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9225" name="Object 12"/>
          <p:cNvGraphicFramePr>
            <a:graphicFrameLocks noChangeAspect="1"/>
          </p:cNvGraphicFramePr>
          <p:nvPr>
            <p:extLst>
              <p:ext uri="{D42A27DB-BD31-4B8C-83A1-F6EECF244321}">
                <p14:modId xmlns:p14="http://schemas.microsoft.com/office/powerpoint/2010/main" val="888957440"/>
              </p:ext>
            </p:extLst>
          </p:nvPr>
        </p:nvGraphicFramePr>
        <p:xfrm>
          <a:off x="3281785" y="2062890"/>
          <a:ext cx="909638" cy="406400"/>
        </p:xfrm>
        <a:graphic>
          <a:graphicData uri="http://schemas.openxmlformats.org/presentationml/2006/ole">
            <mc:AlternateContent xmlns:mc="http://schemas.openxmlformats.org/markup-compatibility/2006">
              <mc:Choice xmlns:v="urn:schemas-microsoft-com:vml" Requires="v">
                <p:oleObj spid="_x0000_s9278" name="Ecuación" r:id="rId3" imgW="444307" imgH="203112" progId="Equation.3">
                  <p:embed/>
                </p:oleObj>
              </mc:Choice>
              <mc:Fallback>
                <p:oleObj name="Ecuación" r:id="rId3" imgW="444307" imgH="203112"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1785" y="2062890"/>
                        <a:ext cx="909638" cy="406400"/>
                      </a:xfrm>
                      <a:prstGeom prst="rect">
                        <a:avLst/>
                      </a:prstGeom>
                      <a:noFill/>
                      <a:ln>
                        <a:noFill/>
                      </a:ln>
                      <a:extLst/>
                    </p:spPr>
                  </p:pic>
                </p:oleObj>
              </mc:Fallback>
            </mc:AlternateContent>
          </a:graphicData>
        </a:graphic>
      </p:graphicFrame>
      <p:sp>
        <p:nvSpPr>
          <p:cNvPr id="9226" name="Rectangle 2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9227" name="Object 20"/>
          <p:cNvGraphicFramePr>
            <a:graphicFrameLocks noChangeAspect="1"/>
          </p:cNvGraphicFramePr>
          <p:nvPr>
            <p:extLst>
              <p:ext uri="{D42A27DB-BD31-4B8C-83A1-F6EECF244321}">
                <p14:modId xmlns:p14="http://schemas.microsoft.com/office/powerpoint/2010/main" val="1211566034"/>
              </p:ext>
            </p:extLst>
          </p:nvPr>
        </p:nvGraphicFramePr>
        <p:xfrm>
          <a:off x="8139065" y="2290575"/>
          <a:ext cx="835025" cy="438150"/>
        </p:xfrm>
        <a:graphic>
          <a:graphicData uri="http://schemas.openxmlformats.org/presentationml/2006/ole">
            <mc:AlternateContent xmlns:mc="http://schemas.openxmlformats.org/markup-compatibility/2006">
              <mc:Choice xmlns:v="urn:schemas-microsoft-com:vml" Requires="v">
                <p:oleObj spid="_x0000_s9279" name="Ecuación" r:id="rId5" imgW="380835" imgH="203112" progId="Equation.3">
                  <p:embed/>
                </p:oleObj>
              </mc:Choice>
              <mc:Fallback>
                <p:oleObj name="Ecuación" r:id="rId5" imgW="380835" imgH="203112"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065" y="2290575"/>
                        <a:ext cx="83502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mc:AlternateContent xmlns:mc="http://schemas.openxmlformats.org/markup-compatibility/2006" xmlns:a14="http://schemas.microsoft.com/office/drawing/2010/main">
        <mc:Choice Requires="a14">
          <p:sp>
            <p:nvSpPr>
              <p:cNvPr id="2" name="1 Rectángulo"/>
              <p:cNvSpPr/>
              <p:nvPr/>
            </p:nvSpPr>
            <p:spPr>
              <a:xfrm>
                <a:off x="2460948" y="3049525"/>
                <a:ext cx="4192814" cy="1190839"/>
              </a:xfrm>
              <a:prstGeom prst="rect">
                <a:avLst/>
              </a:prstGeom>
            </p:spPr>
            <p:txBody>
              <a:bodyPr wrap="none">
                <a:spAutoFit/>
              </a:bodyPr>
              <a:lstStyle/>
              <a:p>
                <a14:m>
                  <m:oMath xmlns:m="http://schemas.openxmlformats.org/officeDocument/2006/math">
                    <m:r>
                      <a:rPr lang="es-ES" b="1">
                        <a:latin typeface="Cambria Math"/>
                      </a:rPr>
                      <m:t> </m:t>
                    </m:r>
                    <m:m>
                      <m:mPr>
                        <m:mcs>
                          <m:mc>
                            <m:mcPr>
                              <m:count m:val="1"/>
                              <m:mcJc m:val="center"/>
                            </m:mcPr>
                          </m:mc>
                        </m:mcs>
                        <m:ctrlPr>
                          <a:rPr lang="es-ES" i="1">
                            <a:latin typeface="Cambria Math"/>
                          </a:rPr>
                        </m:ctrlPr>
                      </m:mPr>
                      <m:mr>
                        <m:e>
                          <m:d>
                            <m:dPr>
                              <m:begChr m:val="["/>
                              <m:endChr m:val="]"/>
                              <m:ctrlPr>
                                <a:rPr lang="es-ES" i="1">
                                  <a:latin typeface="Cambria Math"/>
                                </a:rPr>
                              </m:ctrlPr>
                            </m:dPr>
                            <m:e>
                              <m:m>
                                <m:mPr>
                                  <m:mcs>
                                    <m:mc>
                                      <m:mcPr>
                                        <m:count m:val="1"/>
                                        <m:mcJc m:val="center"/>
                                      </m:mcPr>
                                    </m:mc>
                                  </m:mcs>
                                  <m:ctrlPr>
                                    <a:rPr lang="es-ES" i="1">
                                      <a:latin typeface="Cambria Math"/>
                                    </a:rPr>
                                  </m:ctrlPr>
                                </m:mPr>
                                <m:mr>
                                  <m:e>
                                    <m:r>
                                      <a:rPr lang="es-ES" i="1">
                                        <a:latin typeface="Cambria Math"/>
                                      </a:rPr>
                                      <m:t>𝑥</m:t>
                                    </m:r>
                                    <m:r>
                                      <a:rPr lang="es-ES" i="1">
                                        <a:latin typeface="Cambria Math"/>
                                      </a:rPr>
                                      <m:t>′</m:t>
                                    </m:r>
                                  </m:e>
                                </m:mr>
                                <m:mr>
                                  <m:e>
                                    <m:r>
                                      <a:rPr lang="es-ES" i="1">
                                        <a:latin typeface="Cambria Math"/>
                                      </a:rPr>
                                      <m:t>𝑦</m:t>
                                    </m:r>
                                    <m:r>
                                      <a:rPr lang="es-ES" i="1">
                                        <a:latin typeface="Cambria Math"/>
                                      </a:rPr>
                                      <m:t>′</m:t>
                                    </m:r>
                                  </m:e>
                                </m:mr>
                              </m:m>
                            </m:e>
                          </m:d>
                          <m:r>
                            <a:rPr lang="es-ES" i="1">
                              <a:latin typeface="Cambria Math"/>
                            </a:rPr>
                            <m:t>=</m:t>
                          </m:r>
                          <m:d>
                            <m:dPr>
                              <m:begChr m:val="["/>
                              <m:endChr m:val="]"/>
                              <m:ctrlPr>
                                <a:rPr lang="es-ES" i="1">
                                  <a:latin typeface="Cambria Math"/>
                                </a:rPr>
                              </m:ctrlPr>
                            </m:dPr>
                            <m:e>
                              <m:m>
                                <m:mPr>
                                  <m:mcs>
                                    <m:mc>
                                      <m:mcPr>
                                        <m:count m:val="2"/>
                                        <m:mcJc m:val="center"/>
                                      </m:mcPr>
                                    </m:mc>
                                  </m:mcs>
                                  <m:ctrlPr>
                                    <a:rPr lang="es-ES" i="1">
                                      <a:latin typeface="Cambria Math"/>
                                    </a:rPr>
                                  </m:ctrlPr>
                                </m:mPr>
                                <m:mr>
                                  <m:e>
                                    <m:sSub>
                                      <m:sSubPr>
                                        <m:ctrlPr>
                                          <a:rPr lang="es-ES" i="1">
                                            <a:latin typeface="Cambria Math"/>
                                          </a:rPr>
                                        </m:ctrlPr>
                                      </m:sSubPr>
                                      <m:e>
                                        <m:r>
                                          <a:rPr lang="es-ES" i="1">
                                            <a:latin typeface="Cambria Math"/>
                                          </a:rPr>
                                          <m:t>𝑚</m:t>
                                        </m:r>
                                      </m:e>
                                      <m:sub>
                                        <m:r>
                                          <a:rPr lang="es-ES" i="1">
                                            <a:latin typeface="Cambria Math"/>
                                          </a:rPr>
                                          <m:t>11</m:t>
                                        </m:r>
                                      </m:sub>
                                    </m:sSub>
                                  </m:e>
                                  <m:e>
                                    <m:sSub>
                                      <m:sSubPr>
                                        <m:ctrlPr>
                                          <a:rPr lang="es-ES" i="1">
                                            <a:latin typeface="Cambria Math"/>
                                          </a:rPr>
                                        </m:ctrlPr>
                                      </m:sSubPr>
                                      <m:e>
                                        <m:r>
                                          <a:rPr lang="es-ES" i="1">
                                            <a:latin typeface="Cambria Math"/>
                                          </a:rPr>
                                          <m:t>𝑚</m:t>
                                        </m:r>
                                      </m:e>
                                      <m:sub>
                                        <m:r>
                                          <a:rPr lang="es-ES" i="1">
                                            <a:latin typeface="Cambria Math"/>
                                          </a:rPr>
                                          <m:t>12</m:t>
                                        </m:r>
                                      </m:sub>
                                    </m:sSub>
                                  </m:e>
                                </m:mr>
                                <m:mr>
                                  <m:e>
                                    <m:sSub>
                                      <m:sSubPr>
                                        <m:ctrlPr>
                                          <a:rPr lang="es-ES" i="1">
                                            <a:latin typeface="Cambria Math"/>
                                          </a:rPr>
                                        </m:ctrlPr>
                                      </m:sSubPr>
                                      <m:e>
                                        <m:r>
                                          <a:rPr lang="es-ES" i="1">
                                            <a:latin typeface="Cambria Math"/>
                                          </a:rPr>
                                          <m:t>𝑚</m:t>
                                        </m:r>
                                      </m:e>
                                      <m:sub>
                                        <m:r>
                                          <a:rPr lang="es-ES" i="1">
                                            <a:latin typeface="Cambria Math"/>
                                          </a:rPr>
                                          <m:t>21</m:t>
                                        </m:r>
                                      </m:sub>
                                    </m:sSub>
                                  </m:e>
                                  <m:e>
                                    <m:sSub>
                                      <m:sSubPr>
                                        <m:ctrlPr>
                                          <a:rPr lang="es-ES" i="1">
                                            <a:latin typeface="Cambria Math"/>
                                          </a:rPr>
                                        </m:ctrlPr>
                                      </m:sSubPr>
                                      <m:e>
                                        <m:r>
                                          <a:rPr lang="es-ES" i="1">
                                            <a:latin typeface="Cambria Math"/>
                                          </a:rPr>
                                          <m:t>𝑚</m:t>
                                        </m:r>
                                      </m:e>
                                      <m:sub>
                                        <m:r>
                                          <a:rPr lang="es-ES" i="1">
                                            <a:latin typeface="Cambria Math"/>
                                          </a:rPr>
                                          <m:t>22</m:t>
                                        </m:r>
                                      </m:sub>
                                    </m:sSub>
                                  </m:e>
                                </m:mr>
                              </m:m>
                            </m:e>
                          </m:d>
                          <m:d>
                            <m:dPr>
                              <m:begChr m:val="["/>
                              <m:endChr m:val="]"/>
                              <m:ctrlPr>
                                <a:rPr lang="es-ES" i="1">
                                  <a:latin typeface="Cambria Math"/>
                                </a:rPr>
                              </m:ctrlPr>
                            </m:dPr>
                            <m:e>
                              <m:m>
                                <m:mPr>
                                  <m:mcs>
                                    <m:mc>
                                      <m:mcPr>
                                        <m:count m:val="1"/>
                                        <m:mcJc m:val="center"/>
                                      </m:mcPr>
                                    </m:mc>
                                  </m:mcs>
                                  <m:ctrlPr>
                                    <a:rPr lang="es-ES" i="1">
                                      <a:latin typeface="Cambria Math"/>
                                    </a:rPr>
                                  </m:ctrlPr>
                                </m:mPr>
                                <m:mr>
                                  <m:e>
                                    <m:r>
                                      <a:rPr lang="es-ES" i="1">
                                        <a:latin typeface="Cambria Math"/>
                                      </a:rPr>
                                      <m:t>𝑥</m:t>
                                    </m:r>
                                  </m:e>
                                </m:mr>
                                <m:mr>
                                  <m:e>
                                    <m:r>
                                      <a:rPr lang="es-ES" i="1">
                                        <a:latin typeface="Cambria Math"/>
                                      </a:rPr>
                                      <m:t>𝑦</m:t>
                                    </m:r>
                                  </m:e>
                                </m:mr>
                              </m:m>
                            </m:e>
                          </m:d>
                          <m:r>
                            <a:rPr lang="es-ES" i="1">
                              <a:latin typeface="Cambria Math"/>
                            </a:rPr>
                            <m:t>+</m:t>
                          </m:r>
                          <m:d>
                            <m:dPr>
                              <m:begChr m:val="["/>
                              <m:endChr m:val="]"/>
                              <m:ctrlPr>
                                <a:rPr lang="es-ES" i="1">
                                  <a:latin typeface="Cambria Math"/>
                                </a:rPr>
                              </m:ctrlPr>
                            </m:dPr>
                            <m:e>
                              <m:m>
                                <m:mPr>
                                  <m:mcs>
                                    <m:mc>
                                      <m:mcPr>
                                        <m:count m:val="1"/>
                                        <m:mcJc m:val="center"/>
                                      </m:mcPr>
                                    </m:mc>
                                  </m:mcs>
                                  <m:ctrlPr>
                                    <a:rPr lang="es-ES" i="1">
                                      <a:latin typeface="Cambria Math"/>
                                    </a:rPr>
                                  </m:ctrlPr>
                                </m:mPr>
                                <m:mr>
                                  <m:e>
                                    <m:sSub>
                                      <m:sSubPr>
                                        <m:ctrlPr>
                                          <a:rPr lang="es-ES" i="1">
                                            <a:latin typeface="Cambria Math"/>
                                          </a:rPr>
                                        </m:ctrlPr>
                                      </m:sSubPr>
                                      <m:e>
                                        <m:r>
                                          <a:rPr lang="es-ES" i="1">
                                            <a:latin typeface="Cambria Math"/>
                                          </a:rPr>
                                          <m:t>𝑡</m:t>
                                        </m:r>
                                      </m:e>
                                      <m:sub>
                                        <m:r>
                                          <a:rPr lang="es-ES" i="1">
                                            <a:latin typeface="Cambria Math"/>
                                          </a:rPr>
                                          <m:t>𝑥</m:t>
                                        </m:r>
                                      </m:sub>
                                    </m:sSub>
                                  </m:e>
                                </m:mr>
                                <m:mr>
                                  <m:e>
                                    <m:sSub>
                                      <m:sSubPr>
                                        <m:ctrlPr>
                                          <a:rPr lang="es-ES" i="1">
                                            <a:latin typeface="Cambria Math"/>
                                          </a:rPr>
                                        </m:ctrlPr>
                                      </m:sSubPr>
                                      <m:e>
                                        <m:r>
                                          <a:rPr lang="es-ES" i="1">
                                            <a:latin typeface="Cambria Math"/>
                                          </a:rPr>
                                          <m:t>𝑡</m:t>
                                        </m:r>
                                      </m:e>
                                      <m:sub>
                                        <m:r>
                                          <a:rPr lang="es-ES" i="1">
                                            <a:latin typeface="Cambria Math"/>
                                          </a:rPr>
                                          <m:t>𝑦</m:t>
                                        </m:r>
                                      </m:sub>
                                    </m:sSub>
                                  </m:e>
                                </m:mr>
                              </m:m>
                            </m:e>
                          </m:d>
                          <m:r>
                            <a:rPr lang="es-ES" b="1">
                              <a:latin typeface="Cambria Math"/>
                            </a:rPr>
                            <m:t> </m:t>
                          </m:r>
                        </m:e>
                      </m:mr>
                      <m:mr>
                        <m:e>
                          <m:sSup>
                            <m:sSupPr>
                              <m:ctrlPr>
                                <a:rPr lang="es-ES" b="1" i="1">
                                  <a:latin typeface="Cambria Math"/>
                                </a:rPr>
                              </m:ctrlPr>
                            </m:sSupPr>
                            <m:e>
                              <m:r>
                                <a:rPr lang="es-ES" b="1" i="1">
                                  <a:latin typeface="Cambria Math"/>
                                </a:rPr>
                                <m:t>𝐱</m:t>
                              </m:r>
                            </m:e>
                            <m:sup>
                              <m:r>
                                <a:rPr lang="es-ES" b="1" i="1">
                                  <a:latin typeface="Cambria Math"/>
                                </a:rPr>
                                <m:t>′</m:t>
                              </m:r>
                            </m:sup>
                          </m:sSup>
                          <m:r>
                            <a:rPr lang="es-ES" b="1">
                              <a:latin typeface="Cambria Math"/>
                            </a:rPr>
                            <m:t>=</m:t>
                          </m:r>
                          <m:r>
                            <a:rPr lang="es-ES" b="1" i="1">
                              <a:latin typeface="Cambria Math"/>
                            </a:rPr>
                            <m:t>𝐌𝐱</m:t>
                          </m:r>
                          <m:r>
                            <a:rPr lang="es-ES" b="1">
                              <a:latin typeface="Cambria Math"/>
                            </a:rPr>
                            <m:t>+</m:t>
                          </m:r>
                          <m:r>
                            <a:rPr lang="es-ES" b="1" i="1">
                              <a:latin typeface="Cambria Math"/>
                            </a:rPr>
                            <m:t>𝐭</m:t>
                          </m:r>
                          <m:r>
                            <a:rPr lang="es-ES" b="1">
                              <a:latin typeface="Cambria Math"/>
                            </a:rPr>
                            <m:t>                               </m:t>
                          </m:r>
                        </m:e>
                      </m:mr>
                    </m:m>
                  </m:oMath>
                </a14:m>
                <a:endParaRPr lang="es-ES" dirty="0"/>
              </a:p>
            </p:txBody>
          </p:sp>
        </mc:Choice>
        <mc:Fallback xmlns="">
          <p:sp>
            <p:nvSpPr>
              <p:cNvPr id="2" name="1 Rectángulo"/>
              <p:cNvSpPr>
                <a:spLocks noRot="1" noChangeAspect="1" noMove="1" noResize="1" noEditPoints="1" noAdjustHandles="1" noChangeArrowheads="1" noChangeShapeType="1" noTextEdit="1"/>
              </p:cNvSpPr>
              <p:nvPr/>
            </p:nvSpPr>
            <p:spPr>
              <a:xfrm>
                <a:off x="2460948" y="3049525"/>
                <a:ext cx="4192814" cy="1190839"/>
              </a:xfrm>
              <a:prstGeom prst="rect">
                <a:avLst/>
              </a:prstGeom>
              <a:blipFill rotWithShape="1">
                <a:blip r:embed="rId7"/>
                <a:stretch>
                  <a:fillRect/>
                </a:stretch>
              </a:blipFill>
            </p:spPr>
            <p:txBody>
              <a:bodyPr/>
              <a:lstStyle/>
              <a:p>
                <a:r>
                  <a:rPr lang="es-ES">
                    <a:noFill/>
                  </a:rPr>
                  <a:t> </a:t>
                </a:r>
              </a:p>
            </p:txBody>
          </p:sp>
        </mc:Fallback>
      </mc:AlternateContent>
      <p:sp>
        <p:nvSpPr>
          <p:cNvPr id="3" name="2 Rectángulo"/>
          <p:cNvSpPr/>
          <p:nvPr/>
        </p:nvSpPr>
        <p:spPr>
          <a:xfrm>
            <a:off x="549565" y="4567425"/>
            <a:ext cx="6602865" cy="461665"/>
          </a:xfrm>
          <a:prstGeom prst="rect">
            <a:avLst/>
          </a:prstGeom>
        </p:spPr>
        <p:txBody>
          <a:bodyPr wrap="square">
            <a:spAutoFit/>
          </a:bodyPr>
          <a:lstStyle/>
          <a:p>
            <a:r>
              <a:rPr lang="es-ES" b="1" dirty="0">
                <a:solidFill>
                  <a:srgbClr val="070000"/>
                </a:solidFill>
                <a:latin typeface="Arial" pitchFamily="34" charset="0"/>
                <a:cs typeface="Arial" pitchFamily="34" charset="0"/>
              </a:rPr>
              <a:t>M</a:t>
            </a:r>
            <a:r>
              <a:rPr lang="es-ES" dirty="0">
                <a:solidFill>
                  <a:srgbClr val="070000"/>
                </a:solidFill>
                <a:latin typeface="Arial" pitchFamily="34" charset="0"/>
                <a:cs typeface="Arial" pitchFamily="34" charset="0"/>
              </a:rPr>
              <a:t> debe cumplir la condición de ser invertible</a:t>
            </a:r>
          </a:p>
        </p:txBody>
      </p:sp>
      <p:sp>
        <p:nvSpPr>
          <p:cNvPr id="17" name="Rectangle 5"/>
          <p:cNvSpPr>
            <a:spLocks noGrp="1" noChangeArrowheads="1"/>
          </p:cNvSpPr>
          <p:nvPr>
            <p:ph type="title"/>
          </p:nvPr>
        </p:nvSpPr>
        <p:spPr>
          <a:xfrm>
            <a:off x="533400" y="228600"/>
            <a:ext cx="8077200" cy="609600"/>
          </a:xfrm>
          <a:noFill/>
        </p:spPr>
        <p:txBody>
          <a:bodyPr/>
          <a:lstStyle/>
          <a:p>
            <a:pPr eaLnBrk="1" hangingPunct="1"/>
            <a:r>
              <a:rPr lang="en-US" sz="2800" smtClean="0">
                <a:latin typeface="Arial" charset="0"/>
              </a:rPr>
              <a:t>1. Introducción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descr="Rectangle: Click to edit Master text styles&#10;Second level&#10;Third level&#10;Fourth level&#10;Fifth level"/>
          <p:cNvSpPr>
            <a:spLocks noGrp="1" noChangeArrowheads="1"/>
          </p:cNvSpPr>
          <p:nvPr>
            <p:ph type="body" idx="1"/>
          </p:nvPr>
        </p:nvSpPr>
        <p:spPr>
          <a:xfrm>
            <a:off x="0" y="909520"/>
            <a:ext cx="8822120" cy="3733800"/>
          </a:xfrm>
        </p:spPr>
        <p:txBody>
          <a:bodyPr/>
          <a:lstStyle/>
          <a:p>
            <a:pPr marL="685800" indent="-685800">
              <a:spcBef>
                <a:spcPts val="0"/>
              </a:spcBef>
              <a:buClrTx/>
              <a:buFontTx/>
              <a:buNone/>
            </a:pPr>
            <a:r>
              <a:rPr lang="es-ES" sz="2200" dirty="0" smtClean="0">
                <a:latin typeface="Arial" charset="0"/>
              </a:rPr>
              <a:t>	Las </a:t>
            </a:r>
            <a:r>
              <a:rPr lang="es-ES" sz="2200" dirty="0" err="1" smtClean="0">
                <a:latin typeface="Arial" charset="0"/>
              </a:rPr>
              <a:t>transformaciónes</a:t>
            </a:r>
            <a:r>
              <a:rPr lang="es-ES" sz="2200" dirty="0" smtClean="0">
                <a:latin typeface="Arial" charset="0"/>
              </a:rPr>
              <a:t> rígidas se caracterizan por preservar las distancias. </a:t>
            </a:r>
            <a:r>
              <a:rPr lang="es-ES" sz="2200" b="1" dirty="0" smtClean="0">
                <a:latin typeface="Arial" charset="0"/>
              </a:rPr>
              <a:t>M</a:t>
            </a:r>
            <a:r>
              <a:rPr lang="es-ES" sz="2200" dirty="0" smtClean="0">
                <a:latin typeface="Arial" charset="0"/>
              </a:rPr>
              <a:t> es una matriz ortogonal.</a:t>
            </a:r>
            <a:r>
              <a:rPr lang="en-US" sz="2200" b="1" dirty="0">
                <a:latin typeface="Arial" charset="0"/>
              </a:rPr>
              <a:t> </a:t>
            </a:r>
            <a:r>
              <a:rPr lang="en-US" sz="2200" dirty="0" smtClean="0">
                <a:latin typeface="Arial" charset="0"/>
              </a:rPr>
              <a:t>Son </a:t>
            </a:r>
            <a:r>
              <a:rPr lang="en-US" sz="2200" dirty="0" err="1" smtClean="0">
                <a:latin typeface="Arial" charset="0"/>
              </a:rPr>
              <a:t>transformaciones</a:t>
            </a:r>
            <a:r>
              <a:rPr lang="en-US" sz="2200" dirty="0" smtClean="0">
                <a:latin typeface="Arial" charset="0"/>
              </a:rPr>
              <a:t> </a:t>
            </a:r>
            <a:r>
              <a:rPr lang="en-US" sz="2200" dirty="0" err="1" smtClean="0">
                <a:latin typeface="Arial" charset="0"/>
              </a:rPr>
              <a:t>rígidas</a:t>
            </a:r>
            <a:r>
              <a:rPr lang="en-US" sz="2200" dirty="0" smtClean="0">
                <a:latin typeface="Arial" charset="0"/>
              </a:rPr>
              <a:t> :</a:t>
            </a:r>
            <a:r>
              <a:rPr lang="en-US" sz="2200" dirty="0">
                <a:latin typeface="Arial" charset="0"/>
              </a:rPr>
              <a:t/>
            </a:r>
            <a:br>
              <a:rPr lang="en-US" sz="2200" dirty="0">
                <a:latin typeface="Arial" charset="0"/>
              </a:rPr>
            </a:br>
            <a:r>
              <a:rPr lang="en-US" sz="2200" dirty="0">
                <a:latin typeface="Arial" charset="0"/>
              </a:rPr>
              <a:t>		-</a:t>
            </a:r>
            <a:r>
              <a:rPr lang="en-US" sz="2200" dirty="0" err="1">
                <a:latin typeface="Arial" charset="0"/>
              </a:rPr>
              <a:t>Traslación</a:t>
            </a:r>
            <a:r>
              <a:rPr lang="en-US" sz="2200" dirty="0">
                <a:latin typeface="Arial" charset="0"/>
              </a:rPr>
              <a:t/>
            </a:r>
            <a:br>
              <a:rPr lang="en-US" sz="2200" dirty="0">
                <a:latin typeface="Arial" charset="0"/>
              </a:rPr>
            </a:br>
            <a:r>
              <a:rPr lang="en-US" sz="2200" dirty="0">
                <a:latin typeface="Arial" charset="0"/>
              </a:rPr>
              <a:t>		-</a:t>
            </a:r>
            <a:r>
              <a:rPr lang="en-US" sz="2200" dirty="0" err="1">
                <a:latin typeface="Arial" charset="0"/>
              </a:rPr>
              <a:t>Rotación</a:t>
            </a:r>
            <a:endParaRPr lang="en-US" sz="2200" dirty="0">
              <a:latin typeface="Arial" charset="0"/>
            </a:endParaRPr>
          </a:p>
          <a:p>
            <a:pPr marL="685800" indent="-685800">
              <a:spcBef>
                <a:spcPts val="0"/>
              </a:spcBef>
              <a:buClrTx/>
              <a:buNone/>
            </a:pPr>
            <a:r>
              <a:rPr lang="en-US" sz="2200" dirty="0">
                <a:latin typeface="Arial" charset="0"/>
              </a:rPr>
              <a:t>			-</a:t>
            </a:r>
            <a:r>
              <a:rPr lang="en-US" sz="2200" dirty="0" err="1">
                <a:latin typeface="Arial" charset="0"/>
              </a:rPr>
              <a:t>Reflexión</a:t>
            </a:r>
            <a:endParaRPr lang="en-US" sz="2200" dirty="0">
              <a:latin typeface="Arial" charset="0"/>
            </a:endParaRPr>
          </a:p>
          <a:p>
            <a:pPr marL="0" indent="0" eaLnBrk="1" hangingPunct="1">
              <a:lnSpc>
                <a:spcPct val="80000"/>
              </a:lnSpc>
              <a:buNone/>
            </a:pPr>
            <a:endParaRPr lang="es-ES" sz="2200" dirty="0" smtClean="0">
              <a:latin typeface="Arial" charset="0"/>
            </a:endParaRPr>
          </a:p>
          <a:p>
            <a:pPr eaLnBrk="1" hangingPunct="1">
              <a:lnSpc>
                <a:spcPct val="80000"/>
              </a:lnSpc>
              <a:buFontTx/>
              <a:buNone/>
            </a:pPr>
            <a:endParaRPr lang="en-US" sz="2200" dirty="0" smtClean="0">
              <a:latin typeface="Arial" charset="0"/>
            </a:endParaRPr>
          </a:p>
        </p:txBody>
      </p:sp>
      <p:sp>
        <p:nvSpPr>
          <p:cNvPr id="9219" name="Rectangle 5"/>
          <p:cNvSpPr>
            <a:spLocks noGrp="1" noChangeArrowheads="1"/>
          </p:cNvSpPr>
          <p:nvPr>
            <p:ph type="title"/>
          </p:nvPr>
        </p:nvSpPr>
        <p:spPr>
          <a:noFill/>
        </p:spPr>
        <p:txBody>
          <a:bodyPr/>
          <a:lstStyle/>
          <a:p>
            <a:pPr eaLnBrk="1" hangingPunct="1"/>
            <a:r>
              <a:rPr lang="en-US" sz="2800" dirty="0" smtClean="0">
                <a:latin typeface="Arial" charset="0"/>
              </a:rPr>
              <a:t>2. </a:t>
            </a:r>
            <a:r>
              <a:rPr lang="en-US" sz="2800" dirty="0" err="1" smtClean="0">
                <a:latin typeface="Arial" charset="0"/>
              </a:rPr>
              <a:t>Transformaciones</a:t>
            </a:r>
            <a:r>
              <a:rPr lang="en-US" sz="2800" dirty="0" smtClean="0">
                <a:latin typeface="Arial" charset="0"/>
              </a:rPr>
              <a:t> </a:t>
            </a:r>
            <a:r>
              <a:rPr lang="en-US" sz="2800" dirty="0" err="1" smtClean="0">
                <a:latin typeface="Arial" charset="0"/>
              </a:rPr>
              <a:t>Rígidas</a:t>
            </a:r>
            <a:r>
              <a:rPr lang="en-US" sz="2800" dirty="0" smtClean="0">
                <a:latin typeface="Arial" charset="0"/>
              </a:rPr>
              <a:t> </a:t>
            </a:r>
          </a:p>
        </p:txBody>
      </p:sp>
      <p:sp>
        <p:nvSpPr>
          <p:cNvPr id="922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1" name="Rectangle 9"/>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4" name="Rectangle 13"/>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6" name="Rectangle 2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922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365" y="1607520"/>
            <a:ext cx="14478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310" y="3315662"/>
            <a:ext cx="184785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45" y="3301116"/>
            <a:ext cx="16287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37" y="4801562"/>
            <a:ext cx="14668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9375" y="3435952"/>
            <a:ext cx="15621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2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p:spPr>
        <p:txBody>
          <a:bodyPr/>
          <a:lstStyle/>
          <a:p>
            <a:pPr eaLnBrk="1" hangingPunct="1"/>
            <a:r>
              <a:rPr lang="en-US" sz="2800" dirty="0" smtClean="0">
                <a:latin typeface="Arial" charset="0"/>
              </a:rPr>
              <a:t>2. Transf. </a:t>
            </a:r>
            <a:r>
              <a:rPr lang="en-US" sz="2800" dirty="0" err="1" smtClean="0">
                <a:latin typeface="Arial" charset="0"/>
              </a:rPr>
              <a:t>Rígidas</a:t>
            </a:r>
            <a:r>
              <a:rPr lang="en-US" sz="2800" dirty="0" smtClean="0">
                <a:latin typeface="Arial" charset="0"/>
              </a:rPr>
              <a:t>.  </a:t>
            </a:r>
            <a:r>
              <a:rPr lang="en-US" sz="2800" dirty="0" err="1" smtClean="0">
                <a:latin typeface="Arial" charset="0"/>
              </a:rPr>
              <a:t>Traslación</a:t>
            </a:r>
            <a:r>
              <a:rPr lang="en-US" sz="2800" dirty="0" smtClean="0">
                <a:latin typeface="Arial" charset="0"/>
              </a:rPr>
              <a:t> </a:t>
            </a:r>
          </a:p>
        </p:txBody>
      </p:sp>
      <p:sp>
        <p:nvSpPr>
          <p:cNvPr id="11267"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68"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6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70" name="Rectangle 6"/>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71" name="Rectangle 7"/>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11272" name="Rectangle 10"/>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1273" name="Object 9"/>
          <p:cNvGraphicFramePr>
            <a:graphicFrameLocks noChangeAspect="1"/>
          </p:cNvGraphicFramePr>
          <p:nvPr/>
        </p:nvGraphicFramePr>
        <p:xfrm>
          <a:off x="2825750" y="3201988"/>
          <a:ext cx="1587500" cy="801687"/>
        </p:xfrm>
        <a:graphic>
          <a:graphicData uri="http://schemas.openxmlformats.org/presentationml/2006/ole">
            <mc:AlternateContent xmlns:mc="http://schemas.openxmlformats.org/markup-compatibility/2006">
              <mc:Choice xmlns:v="urn:schemas-microsoft-com:vml" Requires="v">
                <p:oleObj spid="_x0000_s11321" name="Ecuación" r:id="rId3" imgW="901700" imgH="457200" progId="Equation.3">
                  <p:embed/>
                </p:oleObj>
              </mc:Choice>
              <mc:Fallback>
                <p:oleObj name="Ecuación" r:id="rId3" imgW="901700" imgH="45720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3201988"/>
                        <a:ext cx="15875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4" name="Rectangle 12"/>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11275" name="Object 11"/>
          <p:cNvGraphicFramePr>
            <a:graphicFrameLocks noChangeAspect="1"/>
          </p:cNvGraphicFramePr>
          <p:nvPr/>
        </p:nvGraphicFramePr>
        <p:xfrm>
          <a:off x="2371725" y="4414838"/>
          <a:ext cx="2405063" cy="781050"/>
        </p:xfrm>
        <a:graphic>
          <a:graphicData uri="http://schemas.openxmlformats.org/presentationml/2006/ole">
            <mc:AlternateContent xmlns:mc="http://schemas.openxmlformats.org/markup-compatibility/2006">
              <mc:Choice xmlns:v="urn:schemas-microsoft-com:vml" Requires="v">
                <p:oleObj spid="_x0000_s11322" name="Ecuación" r:id="rId5" imgW="1497950" imgH="482391" progId="Equation.3">
                  <p:embed/>
                </p:oleObj>
              </mc:Choice>
              <mc:Fallback>
                <p:oleObj name="Ecuación" r:id="rId5" imgW="1497950" imgH="482391"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725" y="4414838"/>
                        <a:ext cx="24050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1276" name="Picture 13" descr="traslac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3813" y="2593975"/>
            <a:ext cx="34925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Text Box 17"/>
          <p:cNvSpPr txBox="1">
            <a:spLocks noChangeArrowheads="1"/>
          </p:cNvSpPr>
          <p:nvPr/>
        </p:nvSpPr>
        <p:spPr bwMode="auto">
          <a:xfrm>
            <a:off x="701675" y="1417638"/>
            <a:ext cx="76644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buFontTx/>
              <a:buNone/>
            </a:pPr>
            <a:r>
              <a:rPr lang="es-ES">
                <a:solidFill>
                  <a:srgbClr val="070000"/>
                </a:solidFill>
                <a:latin typeface="Arial" charset="0"/>
              </a:rPr>
              <a:t>La traslación es una transformación que desplaza una cierta magnitud vectorial  cada uno de los píxeles de la imagen de entrada. </a:t>
            </a:r>
          </a:p>
        </p:txBody>
      </p:sp>
      <p:sp>
        <p:nvSpPr>
          <p:cNvPr id="11278" name="2 Marcador de pie de página"/>
          <p:cNvSpPr>
            <a:spLocks noGrp="1"/>
          </p:cNvSpPr>
          <p:nvPr>
            <p:ph type="ftr" sz="quarter" idx="10"/>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buClr>
                <a:schemeClr val="bg1"/>
              </a:buClr>
              <a:buChar char="•"/>
              <a:defRPr sz="2400">
                <a:solidFill>
                  <a:schemeClr val="tx1"/>
                </a:solidFill>
                <a:latin typeface="Times New Roman" pitchFamily="18" charset="0"/>
              </a:defRPr>
            </a:lvl6pPr>
            <a:lvl7pPr marL="2971800" indent="-228600" eaLnBrk="0" fontAlgn="base" hangingPunct="0">
              <a:spcBef>
                <a:spcPct val="0"/>
              </a:spcBef>
              <a:spcAft>
                <a:spcPct val="0"/>
              </a:spcAft>
              <a:buClr>
                <a:schemeClr val="bg1"/>
              </a:buClr>
              <a:buChar char="•"/>
              <a:defRPr sz="2400">
                <a:solidFill>
                  <a:schemeClr val="tx1"/>
                </a:solidFill>
                <a:latin typeface="Times New Roman" pitchFamily="18" charset="0"/>
              </a:defRPr>
            </a:lvl7pPr>
            <a:lvl8pPr marL="3429000" indent="-228600" eaLnBrk="0" fontAlgn="base" hangingPunct="0">
              <a:spcBef>
                <a:spcPct val="0"/>
              </a:spcBef>
              <a:spcAft>
                <a:spcPct val="0"/>
              </a:spcAft>
              <a:buClr>
                <a:schemeClr val="bg1"/>
              </a:buClr>
              <a:buChar char="•"/>
              <a:defRPr sz="2400">
                <a:solidFill>
                  <a:schemeClr val="tx1"/>
                </a:solidFill>
                <a:latin typeface="Times New Roman" pitchFamily="18" charset="0"/>
              </a:defRPr>
            </a:lvl8pPr>
            <a:lvl9pPr marL="3886200" indent="-228600" eaLnBrk="0" fontAlgn="base" hangingPunct="0">
              <a:spcBef>
                <a:spcPct val="0"/>
              </a:spcBef>
              <a:spcAft>
                <a:spcPct val="0"/>
              </a:spcAft>
              <a:buClr>
                <a:schemeClr val="bg1"/>
              </a:buClr>
              <a:buChar char="•"/>
              <a:defRPr sz="2400">
                <a:solidFill>
                  <a:schemeClr val="tx1"/>
                </a:solidFill>
                <a:latin typeface="Times New Roman" pitchFamily="18" charset="0"/>
              </a:defRPr>
            </a:lvl9pPr>
          </a:lstStyle>
          <a:p>
            <a:pPr eaLnBrk="1" hangingPunct="1"/>
            <a:r>
              <a:rPr lang="es-ES" sz="1400" dirty="0" smtClean="0">
                <a:latin typeface="Arial" charset="0"/>
              </a:rPr>
              <a:t>Visión Artificial Industrial. Univ. de Valladolid</a:t>
            </a:r>
            <a:endParaRPr lang="es-ES" sz="14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chemeClr val="bg1"/>
          </a:buClr>
          <a:buSzTx/>
          <a:buFontTx/>
          <a:buChar char="•"/>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17819</TotalTime>
  <Words>2484</Words>
  <Application>Microsoft Office PowerPoint</Application>
  <PresentationFormat>Presentación en pantalla (4:3)</PresentationFormat>
  <Paragraphs>223</Paragraphs>
  <Slides>45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45</vt:i4>
      </vt:variant>
    </vt:vector>
  </HeadingPairs>
  <TitlesOfParts>
    <vt:vector size="47" baseType="lpstr">
      <vt:lpstr>Blueprint</vt:lpstr>
      <vt:lpstr>Ecuación</vt:lpstr>
      <vt:lpstr>3. Manipulación Geométrica     de la Imagen</vt:lpstr>
      <vt:lpstr>3. Manipulación Geométrica de la Imagen.</vt:lpstr>
      <vt:lpstr>1. Introducción</vt:lpstr>
      <vt:lpstr>1. Introducción</vt:lpstr>
      <vt:lpstr>1. Introducción</vt:lpstr>
      <vt:lpstr>1. Introducción</vt:lpstr>
      <vt:lpstr>1. Introducción</vt:lpstr>
      <vt:lpstr>2. Transformaciones Rígidas </vt:lpstr>
      <vt:lpstr>2. Transf. Rígidas.  Traslación </vt:lpstr>
      <vt:lpstr>2. Transf. Rígidas. Rotación </vt:lpstr>
      <vt:lpstr>2. Transf. Rígidas.  Reflexión</vt:lpstr>
      <vt:lpstr>3. Transformaciones Afines</vt:lpstr>
      <vt:lpstr>3. Transformaciones Afines</vt:lpstr>
      <vt:lpstr>3. Transf. Afines. Escalado </vt:lpstr>
      <vt:lpstr>3. Transf. Afines. Cizalladura </vt:lpstr>
      <vt:lpstr>3. Transf. Afines. Similitud </vt:lpstr>
      <vt:lpstr>3. Transf. Afines. Caso general</vt:lpstr>
      <vt:lpstr>4. Transformaciones Proyectivas </vt:lpstr>
      <vt:lpstr>4. Transformaciones Proyectivas </vt:lpstr>
      <vt:lpstr>4. Transformaciones Proyectivas </vt:lpstr>
      <vt:lpstr>4.1. Coordenadas Homogéneas </vt:lpstr>
      <vt:lpstr>4.1. Coordenadas Homogéneas </vt:lpstr>
      <vt:lpstr>4.1. Coordenadas Homogéneas </vt:lpstr>
      <vt:lpstr>4.1. Coordenadas Homogéneas </vt:lpstr>
      <vt:lpstr>4.1. Coordenadas Homogéneas </vt:lpstr>
      <vt:lpstr>5. Combinación de transformaciones</vt:lpstr>
      <vt:lpstr>5. Combinación de transformaciones</vt:lpstr>
      <vt:lpstr>6. Interpolación</vt:lpstr>
      <vt:lpstr>6. Interpolación</vt:lpstr>
      <vt:lpstr>6. Interpolación</vt:lpstr>
      <vt:lpstr>6. Interpolación</vt:lpstr>
      <vt:lpstr>6. Interpolación</vt:lpstr>
      <vt:lpstr>6. Interpolación</vt:lpstr>
      <vt:lpstr>6. Interpolación. </vt:lpstr>
      <vt:lpstr>6.1. Transformación inversa.</vt:lpstr>
      <vt:lpstr>6.1. Transformación inversa.</vt:lpstr>
      <vt:lpstr>6.2. Interpolación. Algoritmos </vt:lpstr>
      <vt:lpstr>6.2. Interpolación al vecino más próximo </vt:lpstr>
      <vt:lpstr>6.2. Interpolación al vecino más próximo </vt:lpstr>
      <vt:lpstr>6.2. Interpolación bilineal </vt:lpstr>
      <vt:lpstr>6.2. Interpolación bilineal </vt:lpstr>
      <vt:lpstr>6.2. Interpolación bilineal </vt:lpstr>
      <vt:lpstr>6.2. Interpolación bicúbica </vt:lpstr>
      <vt:lpstr>6.2. Comparativa Algoritmos Interpolación  </vt:lpstr>
      <vt:lpstr>7. Transf. geométricas con MATLAB </vt:lpstr>
    </vt:vector>
  </TitlesOfParts>
  <Company>Universidad de Valladolid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Morfología Matemática</dc:title>
  <dc:creator>Félix Miguel Trespaderne</dc:creator>
  <cp:lastModifiedBy>Eusebio</cp:lastModifiedBy>
  <cp:revision>381</cp:revision>
  <dcterms:created xsi:type="dcterms:W3CDTF">2002-03-30T04:23:14Z</dcterms:created>
  <dcterms:modified xsi:type="dcterms:W3CDTF">2013-02-13T10:06:27Z</dcterms:modified>
</cp:coreProperties>
</file>