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6"/>
  </p:notesMasterIdLst>
  <p:handoutMasterIdLst>
    <p:handoutMasterId r:id="rId57"/>
  </p:handoutMasterIdLst>
  <p:sldIdLst>
    <p:sldId id="779" r:id="rId2"/>
    <p:sldId id="756" r:id="rId3"/>
    <p:sldId id="602" r:id="rId4"/>
    <p:sldId id="603" r:id="rId5"/>
    <p:sldId id="757" r:id="rId6"/>
    <p:sldId id="711" r:id="rId7"/>
    <p:sldId id="714" r:id="rId8"/>
    <p:sldId id="716" r:id="rId9"/>
    <p:sldId id="758" r:id="rId10"/>
    <p:sldId id="606" r:id="rId11"/>
    <p:sldId id="607" r:id="rId12"/>
    <p:sldId id="759" r:id="rId13"/>
    <p:sldId id="609" r:id="rId14"/>
    <p:sldId id="760" r:id="rId15"/>
    <p:sldId id="610" r:id="rId16"/>
    <p:sldId id="754" r:id="rId17"/>
    <p:sldId id="781" r:id="rId18"/>
    <p:sldId id="769" r:id="rId19"/>
    <p:sldId id="782" r:id="rId20"/>
    <p:sldId id="783" r:id="rId21"/>
    <p:sldId id="784" r:id="rId22"/>
    <p:sldId id="785" r:id="rId23"/>
    <p:sldId id="786" r:id="rId24"/>
    <p:sldId id="787" r:id="rId25"/>
    <p:sldId id="788" r:id="rId26"/>
    <p:sldId id="789" r:id="rId27"/>
    <p:sldId id="790" r:id="rId28"/>
    <p:sldId id="791" r:id="rId29"/>
    <p:sldId id="792" r:id="rId30"/>
    <p:sldId id="793" r:id="rId31"/>
    <p:sldId id="794" r:id="rId32"/>
    <p:sldId id="795" r:id="rId33"/>
    <p:sldId id="780" r:id="rId34"/>
    <p:sldId id="770" r:id="rId35"/>
    <p:sldId id="771" r:id="rId36"/>
    <p:sldId id="772" r:id="rId37"/>
    <p:sldId id="773" r:id="rId38"/>
    <p:sldId id="717" r:id="rId39"/>
    <p:sldId id="612" r:id="rId40"/>
    <p:sldId id="764" r:id="rId41"/>
    <p:sldId id="774" r:id="rId42"/>
    <p:sldId id="613" r:id="rId43"/>
    <p:sldId id="614" r:id="rId44"/>
    <p:sldId id="615" r:id="rId45"/>
    <p:sldId id="616" r:id="rId46"/>
    <p:sldId id="618" r:id="rId47"/>
    <p:sldId id="761" r:id="rId48"/>
    <p:sldId id="768" r:id="rId49"/>
    <p:sldId id="796" r:id="rId50"/>
    <p:sldId id="766" r:id="rId51"/>
    <p:sldId id="724" r:id="rId52"/>
    <p:sldId id="775" r:id="rId53"/>
    <p:sldId id="797" r:id="rId54"/>
    <p:sldId id="798" r:id="rId55"/>
  </p:sldIdLst>
  <p:sldSz cx="9144000" cy="6858000" type="screen4x3"/>
  <p:notesSz cx="6997700" cy="9283700"/>
  <p:defaultTextStyle>
    <a:defPPr>
      <a:defRPr lang="en-US"/>
    </a:defPPr>
    <a:lvl1pPr algn="l" rtl="0" fontAlgn="base">
      <a:spcBef>
        <a:spcPct val="0"/>
      </a:spcBef>
      <a:spcAft>
        <a:spcPct val="0"/>
      </a:spcAft>
      <a:buClr>
        <a:schemeClr val="bg1"/>
      </a:buClr>
      <a:buChar char="•"/>
      <a:defRPr sz="2000" kern="1200">
        <a:solidFill>
          <a:schemeClr val="tx1"/>
        </a:solidFill>
        <a:latin typeface="Arial" pitchFamily="34" charset="0"/>
        <a:ea typeface="+mn-ea"/>
        <a:cs typeface="+mn-cs"/>
      </a:defRPr>
    </a:lvl1pPr>
    <a:lvl2pPr marL="457200" algn="l" rtl="0" fontAlgn="base">
      <a:spcBef>
        <a:spcPct val="0"/>
      </a:spcBef>
      <a:spcAft>
        <a:spcPct val="0"/>
      </a:spcAft>
      <a:buClr>
        <a:schemeClr val="bg1"/>
      </a:buClr>
      <a:buChar char="•"/>
      <a:defRPr sz="2000" kern="1200">
        <a:solidFill>
          <a:schemeClr val="tx1"/>
        </a:solidFill>
        <a:latin typeface="Arial" pitchFamily="34" charset="0"/>
        <a:ea typeface="+mn-ea"/>
        <a:cs typeface="+mn-cs"/>
      </a:defRPr>
    </a:lvl2pPr>
    <a:lvl3pPr marL="914400" algn="l" rtl="0" fontAlgn="base">
      <a:spcBef>
        <a:spcPct val="0"/>
      </a:spcBef>
      <a:spcAft>
        <a:spcPct val="0"/>
      </a:spcAft>
      <a:buClr>
        <a:schemeClr val="bg1"/>
      </a:buClr>
      <a:buChar char="•"/>
      <a:defRPr sz="2000" kern="1200">
        <a:solidFill>
          <a:schemeClr val="tx1"/>
        </a:solidFill>
        <a:latin typeface="Arial" pitchFamily="34" charset="0"/>
        <a:ea typeface="+mn-ea"/>
        <a:cs typeface="+mn-cs"/>
      </a:defRPr>
    </a:lvl3pPr>
    <a:lvl4pPr marL="1371600" algn="l" rtl="0" fontAlgn="base">
      <a:spcBef>
        <a:spcPct val="0"/>
      </a:spcBef>
      <a:spcAft>
        <a:spcPct val="0"/>
      </a:spcAft>
      <a:buClr>
        <a:schemeClr val="bg1"/>
      </a:buClr>
      <a:buChar char="•"/>
      <a:defRPr sz="2000" kern="1200">
        <a:solidFill>
          <a:schemeClr val="tx1"/>
        </a:solidFill>
        <a:latin typeface="Arial" pitchFamily="34" charset="0"/>
        <a:ea typeface="+mn-ea"/>
        <a:cs typeface="+mn-cs"/>
      </a:defRPr>
    </a:lvl4pPr>
    <a:lvl5pPr marL="1828800" algn="l" rtl="0" fontAlgn="base">
      <a:spcBef>
        <a:spcPct val="0"/>
      </a:spcBef>
      <a:spcAft>
        <a:spcPct val="0"/>
      </a:spcAft>
      <a:buClr>
        <a:schemeClr val="bg1"/>
      </a:buClr>
      <a:buChar char="•"/>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0000"/>
    <a:srgbClr val="FF0000"/>
    <a:srgbClr val="783C00"/>
    <a:srgbClr val="00008C"/>
    <a:srgbClr val="000000"/>
    <a:srgbClr val="00FF00"/>
    <a:srgbClr val="80808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728" autoAdjust="0"/>
  </p:normalViewPr>
  <p:slideViewPr>
    <p:cSldViewPr>
      <p:cViewPr>
        <p:scale>
          <a:sx n="75" d="100"/>
          <a:sy n="75" d="100"/>
        </p:scale>
        <p:origin x="-1206"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t" anchorCtr="0" compatLnSpc="1">
            <a:prstTxWarp prst="textNoShape">
              <a:avLst/>
            </a:prstTxWarp>
          </a:bodyPr>
          <a:lstStyle>
            <a:lvl1pPr defTabSz="930275">
              <a:buClrTx/>
              <a:buFontTx/>
              <a:buNone/>
              <a:defRPr sz="1200">
                <a:latin typeface="Tahoma" pitchFamily="34" charset="0"/>
              </a:defRPr>
            </a:lvl1pPr>
          </a:lstStyle>
          <a:p>
            <a:pPr>
              <a:defRPr/>
            </a:pPr>
            <a:endParaRPr lang="en-US"/>
          </a:p>
        </p:txBody>
      </p:sp>
      <p:sp>
        <p:nvSpPr>
          <p:cNvPr id="47107" name="Rectangle 3"/>
          <p:cNvSpPr>
            <a:spLocks noGrp="1" noChangeArrowheads="1"/>
          </p:cNvSpPr>
          <p:nvPr>
            <p:ph type="dt" sz="quarter" idx="1"/>
          </p:nvPr>
        </p:nvSpPr>
        <p:spPr bwMode="auto">
          <a:xfrm>
            <a:off x="3965575"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t" anchorCtr="0" compatLnSpc="1">
            <a:prstTxWarp prst="textNoShape">
              <a:avLst/>
            </a:prstTxWarp>
          </a:bodyPr>
          <a:lstStyle>
            <a:lvl1pPr algn="r" defTabSz="930275">
              <a:buClrTx/>
              <a:buFontTx/>
              <a:buNone/>
              <a:defRPr sz="1200">
                <a:latin typeface="Tahoma" pitchFamily="34" charset="0"/>
              </a:defRPr>
            </a:lvl1pPr>
          </a:lstStyle>
          <a:p>
            <a:pPr>
              <a:defRPr/>
            </a:pPr>
            <a:endParaRPr lang="en-US"/>
          </a:p>
        </p:txBody>
      </p:sp>
      <p:sp>
        <p:nvSpPr>
          <p:cNvPr id="47108" name="Rectangle 4"/>
          <p:cNvSpPr>
            <a:spLocks noGrp="1" noChangeArrowheads="1"/>
          </p:cNvSpPr>
          <p:nvPr>
            <p:ph type="ftr" sz="quarter" idx="2"/>
          </p:nvPr>
        </p:nvSpPr>
        <p:spPr bwMode="auto">
          <a:xfrm>
            <a:off x="0"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b" anchorCtr="0" compatLnSpc="1">
            <a:prstTxWarp prst="textNoShape">
              <a:avLst/>
            </a:prstTxWarp>
          </a:bodyPr>
          <a:lstStyle>
            <a:lvl1pPr defTabSz="930275">
              <a:buClrTx/>
              <a:buFontTx/>
              <a:buNone/>
              <a:defRPr sz="1200">
                <a:latin typeface="Tahoma" pitchFamily="34" charset="0"/>
              </a:defRPr>
            </a:lvl1pPr>
          </a:lstStyle>
          <a:p>
            <a:pPr>
              <a:defRPr/>
            </a:pPr>
            <a:endParaRPr lang="en-US"/>
          </a:p>
        </p:txBody>
      </p:sp>
      <p:sp>
        <p:nvSpPr>
          <p:cNvPr id="47109" name="Rectangle 5"/>
          <p:cNvSpPr>
            <a:spLocks noGrp="1" noChangeArrowheads="1"/>
          </p:cNvSpPr>
          <p:nvPr>
            <p:ph type="sldNum" sz="quarter" idx="3"/>
          </p:nvPr>
        </p:nvSpPr>
        <p:spPr bwMode="auto">
          <a:xfrm>
            <a:off x="3965575"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b" anchorCtr="0" compatLnSpc="1">
            <a:prstTxWarp prst="textNoShape">
              <a:avLst/>
            </a:prstTxWarp>
          </a:bodyPr>
          <a:lstStyle>
            <a:lvl1pPr algn="r" defTabSz="930275">
              <a:buClrTx/>
              <a:buFontTx/>
              <a:buNone/>
              <a:defRPr sz="1200">
                <a:latin typeface="Tahoma" pitchFamily="34" charset="0"/>
              </a:defRPr>
            </a:lvl1pPr>
          </a:lstStyle>
          <a:p>
            <a:pPr>
              <a:defRPr/>
            </a:pPr>
            <a:fld id="{1881ADF7-6D03-4B23-B14A-768DC019BCB4}" type="slidenum">
              <a:rPr lang="en-US"/>
              <a:pPr>
                <a:defRPr/>
              </a:pPr>
              <a:t>‹Nº›</a:t>
            </a:fld>
            <a:endParaRPr lang="en-US"/>
          </a:p>
        </p:txBody>
      </p:sp>
    </p:spTree>
    <p:extLst>
      <p:ext uri="{BB962C8B-B14F-4D97-AF65-F5344CB8AC3E}">
        <p14:creationId xmlns:p14="http://schemas.microsoft.com/office/powerpoint/2010/main" val="2732135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t" anchorCtr="0" compatLnSpc="1">
            <a:prstTxWarp prst="textNoShape">
              <a:avLst/>
            </a:prstTxWarp>
          </a:bodyPr>
          <a:lstStyle>
            <a:lvl1pPr defTabSz="930275">
              <a:buClrTx/>
              <a:buFontTx/>
              <a:buNone/>
              <a:defRPr sz="1200">
                <a:latin typeface="Times New Roman" pitchFamily="18" charset="0"/>
              </a:defRPr>
            </a:lvl1pPr>
          </a:lstStyle>
          <a:p>
            <a:pPr>
              <a:defRPr/>
            </a:pPr>
            <a:endParaRPr lang="en-US"/>
          </a:p>
        </p:txBody>
      </p:sp>
      <p:sp>
        <p:nvSpPr>
          <p:cNvPr id="13315" name="Rectangle 3"/>
          <p:cNvSpPr>
            <a:spLocks noGrp="1" noChangeArrowheads="1"/>
          </p:cNvSpPr>
          <p:nvPr>
            <p:ph type="dt" idx="1"/>
          </p:nvPr>
        </p:nvSpPr>
        <p:spPr bwMode="auto">
          <a:xfrm>
            <a:off x="3965575"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t" anchorCtr="0" compatLnSpc="1">
            <a:prstTxWarp prst="textNoShape">
              <a:avLst/>
            </a:prstTxWarp>
          </a:bodyPr>
          <a:lstStyle>
            <a:lvl1pPr algn="r" defTabSz="930275">
              <a:buClrTx/>
              <a:buFontTx/>
              <a:buNone/>
              <a:defRPr sz="1200">
                <a:latin typeface="Times New Roman" pitchFamily="18"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77925" y="696913"/>
            <a:ext cx="4641850" cy="3479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931863" y="4408488"/>
            <a:ext cx="5133975"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b" anchorCtr="0" compatLnSpc="1">
            <a:prstTxWarp prst="textNoShape">
              <a:avLst/>
            </a:prstTxWarp>
          </a:bodyPr>
          <a:lstStyle>
            <a:lvl1pPr defTabSz="930275">
              <a:buClrTx/>
              <a:buFontTx/>
              <a:buNone/>
              <a:defRPr sz="1200">
                <a:latin typeface="Times New Roman" pitchFamily="18" charset="0"/>
              </a:defRPr>
            </a:lvl1pPr>
          </a:lstStyle>
          <a:p>
            <a:pPr>
              <a:defRPr/>
            </a:pPr>
            <a:endParaRPr lang="en-US"/>
          </a:p>
        </p:txBody>
      </p:sp>
      <p:sp>
        <p:nvSpPr>
          <p:cNvPr id="13319" name="Rectangle 7"/>
          <p:cNvSpPr>
            <a:spLocks noGrp="1" noChangeArrowheads="1"/>
          </p:cNvSpPr>
          <p:nvPr>
            <p:ph type="sldNum" sz="quarter" idx="5"/>
          </p:nvPr>
        </p:nvSpPr>
        <p:spPr bwMode="auto">
          <a:xfrm>
            <a:off x="3965575"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b" anchorCtr="0" compatLnSpc="1">
            <a:prstTxWarp prst="textNoShape">
              <a:avLst/>
            </a:prstTxWarp>
          </a:bodyPr>
          <a:lstStyle>
            <a:lvl1pPr algn="r" defTabSz="930275">
              <a:buClrTx/>
              <a:buFontTx/>
              <a:buNone/>
              <a:defRPr sz="1200">
                <a:latin typeface="Times New Roman" pitchFamily="18" charset="0"/>
              </a:defRPr>
            </a:lvl1pPr>
          </a:lstStyle>
          <a:p>
            <a:pPr>
              <a:defRPr/>
            </a:pPr>
            <a:fld id="{8DC08A61-1FBD-47CE-9D0C-6BDCBA0C0199}" type="slidenum">
              <a:rPr lang="en-US"/>
              <a:pPr>
                <a:defRPr/>
              </a:pPr>
              <a:t>‹Nº›</a:t>
            </a:fld>
            <a:endParaRPr lang="en-US"/>
          </a:p>
        </p:txBody>
      </p:sp>
    </p:spTree>
    <p:extLst>
      <p:ext uri="{BB962C8B-B14F-4D97-AF65-F5344CB8AC3E}">
        <p14:creationId xmlns:p14="http://schemas.microsoft.com/office/powerpoint/2010/main" val="1078690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0275" eaLnBrk="0" hangingPunct="0">
              <a:defRPr sz="2000">
                <a:solidFill>
                  <a:schemeClr val="tx1"/>
                </a:solidFill>
                <a:latin typeface="Arial" pitchFamily="34" charset="0"/>
              </a:defRPr>
            </a:lvl1pPr>
            <a:lvl2pPr marL="742950" indent="-285750" defTabSz="930275" eaLnBrk="0" hangingPunct="0">
              <a:defRPr sz="2000">
                <a:solidFill>
                  <a:schemeClr val="tx1"/>
                </a:solidFill>
                <a:latin typeface="Arial" pitchFamily="34" charset="0"/>
              </a:defRPr>
            </a:lvl2pPr>
            <a:lvl3pPr marL="1143000" indent="-228600" defTabSz="930275" eaLnBrk="0" hangingPunct="0">
              <a:defRPr sz="2000">
                <a:solidFill>
                  <a:schemeClr val="tx1"/>
                </a:solidFill>
                <a:latin typeface="Arial" pitchFamily="34" charset="0"/>
              </a:defRPr>
            </a:lvl3pPr>
            <a:lvl4pPr marL="1600200" indent="-228600" defTabSz="930275" eaLnBrk="0" hangingPunct="0">
              <a:defRPr sz="2000">
                <a:solidFill>
                  <a:schemeClr val="tx1"/>
                </a:solidFill>
                <a:latin typeface="Arial" pitchFamily="34" charset="0"/>
              </a:defRPr>
            </a:lvl4pPr>
            <a:lvl5pPr marL="2057400" indent="-228600" defTabSz="930275" eaLnBrk="0" hangingPunct="0">
              <a:defRPr sz="2000">
                <a:solidFill>
                  <a:schemeClr val="tx1"/>
                </a:solidFill>
                <a:latin typeface="Arial" pitchFamily="34" charset="0"/>
              </a:defRPr>
            </a:lvl5pPr>
            <a:lvl6pPr marL="25146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fld id="{BCF17D2C-572C-46F7-A5A4-C6A24B0F295D}" type="slidenum">
              <a:rPr lang="en-US" sz="1200" smtClean="0">
                <a:latin typeface="Times New Roman" pitchFamily="18" charset="0"/>
              </a:rPr>
              <a:pPr eaLnBrk="1" hangingPunct="1"/>
              <a:t>12</a:t>
            </a:fld>
            <a:endParaRPr lang="en-US" sz="1200" smtClean="0">
              <a:latin typeface="Times New Roman" pitchFamily="18" charset="0"/>
            </a:endParaRPr>
          </a:p>
        </p:txBody>
      </p:sp>
      <p:sp>
        <p:nvSpPr>
          <p:cNvPr id="56323" name="Rectangle 2"/>
          <p:cNvSpPr>
            <a:spLocks noGrp="1" noRot="1" noChangeAspect="1" noChangeArrowheads="1" noTextEdit="1"/>
          </p:cNvSpPr>
          <p:nvPr>
            <p:ph type="sldImg"/>
          </p:nvPr>
        </p:nvSpPr>
        <p:spPr>
          <a:xfrm>
            <a:off x="1179513" y="696913"/>
            <a:ext cx="4640262" cy="3479800"/>
          </a:xfrm>
          <a:ln/>
        </p:spPr>
      </p:sp>
      <p:sp>
        <p:nvSpPr>
          <p:cNvPr id="56324" name="Rectangle 3"/>
          <p:cNvSpPr>
            <a:spLocks noGrp="1" noChangeArrowheads="1"/>
          </p:cNvSpPr>
          <p:nvPr>
            <p:ph type="body" idx="1"/>
          </p:nvPr>
        </p:nvSpPr>
        <p:spPr>
          <a:xfrm>
            <a:off x="933450" y="4408488"/>
            <a:ext cx="5130800" cy="4178300"/>
          </a:xfrm>
          <a:noFill/>
        </p:spPr>
        <p:txBody>
          <a:bodyPr/>
          <a:lstStyle/>
          <a:p>
            <a:pPr eaLnBrk="1" hangingPunct="1"/>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30275" eaLnBrk="0" hangingPunct="0">
              <a:defRPr sz="2000">
                <a:solidFill>
                  <a:schemeClr val="tx1"/>
                </a:solidFill>
                <a:latin typeface="Arial" pitchFamily="34" charset="0"/>
              </a:defRPr>
            </a:lvl1pPr>
            <a:lvl2pPr marL="742950" indent="-285750" defTabSz="930275" eaLnBrk="0" hangingPunct="0">
              <a:defRPr sz="2000">
                <a:solidFill>
                  <a:schemeClr val="tx1"/>
                </a:solidFill>
                <a:latin typeface="Arial" pitchFamily="34" charset="0"/>
              </a:defRPr>
            </a:lvl2pPr>
            <a:lvl3pPr marL="1143000" indent="-228600" defTabSz="930275" eaLnBrk="0" hangingPunct="0">
              <a:defRPr sz="2000">
                <a:solidFill>
                  <a:schemeClr val="tx1"/>
                </a:solidFill>
                <a:latin typeface="Arial" pitchFamily="34" charset="0"/>
              </a:defRPr>
            </a:lvl3pPr>
            <a:lvl4pPr marL="1600200" indent="-228600" defTabSz="930275" eaLnBrk="0" hangingPunct="0">
              <a:defRPr sz="2000">
                <a:solidFill>
                  <a:schemeClr val="tx1"/>
                </a:solidFill>
                <a:latin typeface="Arial" pitchFamily="34" charset="0"/>
              </a:defRPr>
            </a:lvl4pPr>
            <a:lvl5pPr marL="2057400" indent="-228600" defTabSz="930275" eaLnBrk="0" hangingPunct="0">
              <a:defRPr sz="2000">
                <a:solidFill>
                  <a:schemeClr val="tx1"/>
                </a:solidFill>
                <a:latin typeface="Arial" pitchFamily="34" charset="0"/>
              </a:defRPr>
            </a:lvl5pPr>
            <a:lvl6pPr marL="25146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fld id="{204ABCD3-0119-4414-A443-770901F390A2}" type="slidenum">
              <a:rPr lang="en-US" sz="1200" smtClean="0">
                <a:latin typeface="Times New Roman" pitchFamily="18" charset="0"/>
              </a:rPr>
              <a:pPr eaLnBrk="1" hangingPunct="1"/>
              <a:t>51</a:t>
            </a:fld>
            <a:endParaRPr lang="en-US" sz="1200" smtClean="0">
              <a:latin typeface="Times New Roman" pitchFamily="18" charset="0"/>
            </a:endParaRPr>
          </a:p>
        </p:txBody>
      </p:sp>
      <p:sp>
        <p:nvSpPr>
          <p:cNvPr id="64515" name="Rectangle 2"/>
          <p:cNvSpPr>
            <a:spLocks noGrp="1" noRot="1" noChangeAspect="1" noChangeArrowheads="1" noTextEdit="1"/>
          </p:cNvSpPr>
          <p:nvPr>
            <p:ph type="sldImg"/>
          </p:nvPr>
        </p:nvSpPr>
        <p:spPr>
          <a:xfrm>
            <a:off x="1179513" y="696913"/>
            <a:ext cx="4640262" cy="3479800"/>
          </a:xfrm>
          <a:ln/>
        </p:spPr>
      </p:sp>
      <p:sp>
        <p:nvSpPr>
          <p:cNvPr id="64516" name="Rectangle 3"/>
          <p:cNvSpPr>
            <a:spLocks noGrp="1" noChangeArrowheads="1"/>
          </p:cNvSpPr>
          <p:nvPr>
            <p:ph type="body" idx="1"/>
          </p:nvPr>
        </p:nvSpPr>
        <p:spPr>
          <a:xfrm>
            <a:off x="933450" y="4408488"/>
            <a:ext cx="5130800" cy="4178300"/>
          </a:xfrm>
          <a:noFill/>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30275" eaLnBrk="0" hangingPunct="0">
              <a:defRPr sz="2000">
                <a:solidFill>
                  <a:schemeClr val="tx1"/>
                </a:solidFill>
                <a:latin typeface="Arial" pitchFamily="34" charset="0"/>
              </a:defRPr>
            </a:lvl1pPr>
            <a:lvl2pPr marL="742950" indent="-285750" defTabSz="930275" eaLnBrk="0" hangingPunct="0">
              <a:defRPr sz="2000">
                <a:solidFill>
                  <a:schemeClr val="tx1"/>
                </a:solidFill>
                <a:latin typeface="Arial" pitchFamily="34" charset="0"/>
              </a:defRPr>
            </a:lvl2pPr>
            <a:lvl3pPr marL="1143000" indent="-228600" defTabSz="930275" eaLnBrk="0" hangingPunct="0">
              <a:defRPr sz="2000">
                <a:solidFill>
                  <a:schemeClr val="tx1"/>
                </a:solidFill>
                <a:latin typeface="Arial" pitchFamily="34" charset="0"/>
              </a:defRPr>
            </a:lvl3pPr>
            <a:lvl4pPr marL="1600200" indent="-228600" defTabSz="930275" eaLnBrk="0" hangingPunct="0">
              <a:defRPr sz="2000">
                <a:solidFill>
                  <a:schemeClr val="tx1"/>
                </a:solidFill>
                <a:latin typeface="Arial" pitchFamily="34" charset="0"/>
              </a:defRPr>
            </a:lvl4pPr>
            <a:lvl5pPr marL="2057400" indent="-228600" defTabSz="930275" eaLnBrk="0" hangingPunct="0">
              <a:defRPr sz="2000">
                <a:solidFill>
                  <a:schemeClr val="tx1"/>
                </a:solidFill>
                <a:latin typeface="Arial" pitchFamily="34" charset="0"/>
              </a:defRPr>
            </a:lvl5pPr>
            <a:lvl6pPr marL="25146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fld id="{40A6886A-91A3-4BCA-BB68-664B420984D0}" type="slidenum">
              <a:rPr lang="en-US" sz="1200" smtClean="0">
                <a:latin typeface="Times New Roman" pitchFamily="18" charset="0"/>
              </a:rPr>
              <a:pPr eaLnBrk="1" hangingPunct="1"/>
              <a:t>22</a:t>
            </a:fld>
            <a:endParaRPr lang="en-US" sz="1200" smtClean="0">
              <a:latin typeface="Times New Roman" pitchFamily="18" charset="0"/>
            </a:endParaRPr>
          </a:p>
        </p:txBody>
      </p:sp>
      <p:sp>
        <p:nvSpPr>
          <p:cNvPr id="65539" name="Rectangle 2"/>
          <p:cNvSpPr>
            <a:spLocks noGrp="1" noRot="1" noChangeAspect="1" noChangeArrowheads="1" noTextEdit="1"/>
          </p:cNvSpPr>
          <p:nvPr>
            <p:ph type="sldImg"/>
          </p:nvPr>
        </p:nvSpPr>
        <p:spPr>
          <a:xfrm>
            <a:off x="1177925" y="696913"/>
            <a:ext cx="4641850" cy="3481387"/>
          </a:xfrm>
          <a:ln/>
        </p:spPr>
      </p:sp>
      <p:sp>
        <p:nvSpPr>
          <p:cNvPr id="65540" name="Rectangle 3"/>
          <p:cNvSpPr>
            <a:spLocks noGrp="1" noChangeArrowheads="1"/>
          </p:cNvSpPr>
          <p:nvPr>
            <p:ph type="body" idx="1"/>
          </p:nvPr>
        </p:nvSpPr>
        <p:spPr>
          <a:xfrm>
            <a:off x="933450" y="4410075"/>
            <a:ext cx="5130800" cy="4176713"/>
          </a:xfrm>
          <a:noFill/>
        </p:spPr>
        <p:txBody>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0275" eaLnBrk="0" hangingPunct="0">
              <a:defRPr sz="2000">
                <a:solidFill>
                  <a:schemeClr val="tx1"/>
                </a:solidFill>
                <a:latin typeface="Arial" pitchFamily="34" charset="0"/>
              </a:defRPr>
            </a:lvl1pPr>
            <a:lvl2pPr marL="742950" indent="-285750" defTabSz="930275" eaLnBrk="0" hangingPunct="0">
              <a:defRPr sz="2000">
                <a:solidFill>
                  <a:schemeClr val="tx1"/>
                </a:solidFill>
                <a:latin typeface="Arial" pitchFamily="34" charset="0"/>
              </a:defRPr>
            </a:lvl2pPr>
            <a:lvl3pPr marL="1143000" indent="-228600" defTabSz="930275" eaLnBrk="0" hangingPunct="0">
              <a:defRPr sz="2000">
                <a:solidFill>
                  <a:schemeClr val="tx1"/>
                </a:solidFill>
                <a:latin typeface="Arial" pitchFamily="34" charset="0"/>
              </a:defRPr>
            </a:lvl3pPr>
            <a:lvl4pPr marL="1600200" indent="-228600" defTabSz="930275" eaLnBrk="0" hangingPunct="0">
              <a:defRPr sz="2000">
                <a:solidFill>
                  <a:schemeClr val="tx1"/>
                </a:solidFill>
                <a:latin typeface="Arial" pitchFamily="34" charset="0"/>
              </a:defRPr>
            </a:lvl4pPr>
            <a:lvl5pPr marL="2057400" indent="-228600" defTabSz="930275" eaLnBrk="0" hangingPunct="0">
              <a:defRPr sz="2000">
                <a:solidFill>
                  <a:schemeClr val="tx1"/>
                </a:solidFill>
                <a:latin typeface="Arial" pitchFamily="34" charset="0"/>
              </a:defRPr>
            </a:lvl5pPr>
            <a:lvl6pPr marL="25146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fld id="{40A9C40E-8A37-4772-8BA1-ADE7CD5D12A3}" type="slidenum">
              <a:rPr lang="en-US" sz="1200" smtClean="0">
                <a:latin typeface="Times New Roman" pitchFamily="18" charset="0"/>
              </a:rPr>
              <a:pPr eaLnBrk="1" hangingPunct="1"/>
              <a:t>35</a:t>
            </a:fld>
            <a:endParaRPr lang="en-US" sz="1200" smtClean="0">
              <a:latin typeface="Times New Roman" pitchFamily="18" charset="0"/>
            </a:endParaRPr>
          </a:p>
        </p:txBody>
      </p:sp>
      <p:sp>
        <p:nvSpPr>
          <p:cNvPr id="57347" name="Rectangle 2"/>
          <p:cNvSpPr>
            <a:spLocks noGrp="1" noRot="1" noChangeAspect="1" noChangeArrowheads="1" noTextEdit="1"/>
          </p:cNvSpPr>
          <p:nvPr>
            <p:ph type="sldImg"/>
          </p:nvPr>
        </p:nvSpPr>
        <p:spPr>
          <a:xfrm>
            <a:off x="1177925" y="695325"/>
            <a:ext cx="4641850" cy="3481388"/>
          </a:xfrm>
          <a:ln/>
        </p:spPr>
      </p:sp>
      <p:sp>
        <p:nvSpPr>
          <p:cNvPr id="57348" name="Rectangle 3"/>
          <p:cNvSpPr>
            <a:spLocks noGrp="1" noChangeArrowheads="1"/>
          </p:cNvSpPr>
          <p:nvPr>
            <p:ph type="body" idx="1"/>
          </p:nvPr>
        </p:nvSpPr>
        <p:spPr>
          <a:xfrm>
            <a:off x="700088" y="4410075"/>
            <a:ext cx="5597525" cy="4178300"/>
          </a:xfrm>
          <a:noFill/>
        </p:spPr>
        <p:txBody>
          <a:bodyPr/>
          <a:lstStyle/>
          <a:p>
            <a:pPr eaLnBrk="1" hangingPunct="1"/>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0275" eaLnBrk="0" hangingPunct="0">
              <a:defRPr sz="2000">
                <a:solidFill>
                  <a:schemeClr val="tx1"/>
                </a:solidFill>
                <a:latin typeface="Arial" pitchFamily="34" charset="0"/>
              </a:defRPr>
            </a:lvl1pPr>
            <a:lvl2pPr marL="742950" indent="-285750" defTabSz="930275" eaLnBrk="0" hangingPunct="0">
              <a:defRPr sz="2000">
                <a:solidFill>
                  <a:schemeClr val="tx1"/>
                </a:solidFill>
                <a:latin typeface="Arial" pitchFamily="34" charset="0"/>
              </a:defRPr>
            </a:lvl2pPr>
            <a:lvl3pPr marL="1143000" indent="-228600" defTabSz="930275" eaLnBrk="0" hangingPunct="0">
              <a:defRPr sz="2000">
                <a:solidFill>
                  <a:schemeClr val="tx1"/>
                </a:solidFill>
                <a:latin typeface="Arial" pitchFamily="34" charset="0"/>
              </a:defRPr>
            </a:lvl3pPr>
            <a:lvl4pPr marL="1600200" indent="-228600" defTabSz="930275" eaLnBrk="0" hangingPunct="0">
              <a:defRPr sz="2000">
                <a:solidFill>
                  <a:schemeClr val="tx1"/>
                </a:solidFill>
                <a:latin typeface="Arial" pitchFamily="34" charset="0"/>
              </a:defRPr>
            </a:lvl4pPr>
            <a:lvl5pPr marL="2057400" indent="-228600" defTabSz="930275" eaLnBrk="0" hangingPunct="0">
              <a:defRPr sz="2000">
                <a:solidFill>
                  <a:schemeClr val="tx1"/>
                </a:solidFill>
                <a:latin typeface="Arial" pitchFamily="34" charset="0"/>
              </a:defRPr>
            </a:lvl5pPr>
            <a:lvl6pPr marL="25146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fld id="{94A510D6-0C39-4DF6-AB46-4B861A6E7A80}" type="slidenum">
              <a:rPr lang="en-US" sz="1200" smtClean="0">
                <a:latin typeface="Times New Roman" pitchFamily="18" charset="0"/>
              </a:rPr>
              <a:pPr eaLnBrk="1" hangingPunct="1"/>
              <a:t>36</a:t>
            </a:fld>
            <a:endParaRPr lang="en-US" sz="1200" smtClean="0">
              <a:latin typeface="Times New Roman" pitchFamily="18" charset="0"/>
            </a:endParaRPr>
          </a:p>
        </p:txBody>
      </p:sp>
      <p:sp>
        <p:nvSpPr>
          <p:cNvPr id="58371" name="Rectangle 2"/>
          <p:cNvSpPr>
            <a:spLocks noGrp="1" noRot="1" noChangeAspect="1" noChangeArrowheads="1" noTextEdit="1"/>
          </p:cNvSpPr>
          <p:nvPr>
            <p:ph type="sldImg"/>
          </p:nvPr>
        </p:nvSpPr>
        <p:spPr>
          <a:xfrm>
            <a:off x="1177925" y="695325"/>
            <a:ext cx="4641850" cy="3481388"/>
          </a:xfrm>
          <a:ln/>
        </p:spPr>
      </p:sp>
      <p:sp>
        <p:nvSpPr>
          <p:cNvPr id="58372" name="Rectangle 3"/>
          <p:cNvSpPr>
            <a:spLocks noGrp="1" noChangeArrowheads="1"/>
          </p:cNvSpPr>
          <p:nvPr>
            <p:ph type="body" idx="1"/>
          </p:nvPr>
        </p:nvSpPr>
        <p:spPr>
          <a:xfrm>
            <a:off x="700088" y="4410075"/>
            <a:ext cx="5597525" cy="4178300"/>
          </a:xfrm>
          <a:noFill/>
        </p:spPr>
        <p:txBody>
          <a:bodyPr/>
          <a:lstStyle/>
          <a:p>
            <a:pPr eaLnBrk="1" hangingPunct="1"/>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0275" eaLnBrk="0" hangingPunct="0">
              <a:defRPr sz="2000">
                <a:solidFill>
                  <a:schemeClr val="tx1"/>
                </a:solidFill>
                <a:latin typeface="Arial" pitchFamily="34" charset="0"/>
              </a:defRPr>
            </a:lvl1pPr>
            <a:lvl2pPr marL="742950" indent="-285750" defTabSz="930275" eaLnBrk="0" hangingPunct="0">
              <a:defRPr sz="2000">
                <a:solidFill>
                  <a:schemeClr val="tx1"/>
                </a:solidFill>
                <a:latin typeface="Arial" pitchFamily="34" charset="0"/>
              </a:defRPr>
            </a:lvl2pPr>
            <a:lvl3pPr marL="1143000" indent="-228600" defTabSz="930275" eaLnBrk="0" hangingPunct="0">
              <a:defRPr sz="2000">
                <a:solidFill>
                  <a:schemeClr val="tx1"/>
                </a:solidFill>
                <a:latin typeface="Arial" pitchFamily="34" charset="0"/>
              </a:defRPr>
            </a:lvl3pPr>
            <a:lvl4pPr marL="1600200" indent="-228600" defTabSz="930275" eaLnBrk="0" hangingPunct="0">
              <a:defRPr sz="2000">
                <a:solidFill>
                  <a:schemeClr val="tx1"/>
                </a:solidFill>
                <a:latin typeface="Arial" pitchFamily="34" charset="0"/>
              </a:defRPr>
            </a:lvl4pPr>
            <a:lvl5pPr marL="2057400" indent="-228600" defTabSz="930275" eaLnBrk="0" hangingPunct="0">
              <a:defRPr sz="2000">
                <a:solidFill>
                  <a:schemeClr val="tx1"/>
                </a:solidFill>
                <a:latin typeface="Arial" pitchFamily="34" charset="0"/>
              </a:defRPr>
            </a:lvl5pPr>
            <a:lvl6pPr marL="25146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fld id="{7B427975-2352-46B9-A255-00063AF42FE0}" type="slidenum">
              <a:rPr lang="en-US" sz="1200" smtClean="0">
                <a:latin typeface="Times New Roman" pitchFamily="18" charset="0"/>
              </a:rPr>
              <a:pPr eaLnBrk="1" hangingPunct="1"/>
              <a:t>37</a:t>
            </a:fld>
            <a:endParaRPr lang="en-US" sz="1200" smtClean="0">
              <a:latin typeface="Times New Roman" pitchFamily="18" charset="0"/>
            </a:endParaRPr>
          </a:p>
        </p:txBody>
      </p:sp>
      <p:sp>
        <p:nvSpPr>
          <p:cNvPr id="59395" name="Rectangle 2"/>
          <p:cNvSpPr>
            <a:spLocks noGrp="1" noRot="1" noChangeAspect="1" noChangeArrowheads="1" noTextEdit="1"/>
          </p:cNvSpPr>
          <p:nvPr>
            <p:ph type="sldImg"/>
          </p:nvPr>
        </p:nvSpPr>
        <p:spPr>
          <a:xfrm>
            <a:off x="1177925" y="695325"/>
            <a:ext cx="4641850" cy="3481388"/>
          </a:xfrm>
          <a:ln/>
        </p:spPr>
      </p:sp>
      <p:sp>
        <p:nvSpPr>
          <p:cNvPr id="59396" name="Rectangle 3"/>
          <p:cNvSpPr>
            <a:spLocks noGrp="1" noChangeArrowheads="1"/>
          </p:cNvSpPr>
          <p:nvPr>
            <p:ph type="body" idx="1"/>
          </p:nvPr>
        </p:nvSpPr>
        <p:spPr>
          <a:xfrm>
            <a:off x="700088" y="4410075"/>
            <a:ext cx="5597525" cy="4178300"/>
          </a:xfrm>
          <a:noFill/>
        </p:spPr>
        <p:txBody>
          <a:bodyP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30275" eaLnBrk="0" hangingPunct="0">
              <a:defRPr sz="2000">
                <a:solidFill>
                  <a:schemeClr val="tx1"/>
                </a:solidFill>
                <a:latin typeface="Arial" pitchFamily="34" charset="0"/>
              </a:defRPr>
            </a:lvl1pPr>
            <a:lvl2pPr marL="742950" indent="-285750" defTabSz="930275" eaLnBrk="0" hangingPunct="0">
              <a:defRPr sz="2000">
                <a:solidFill>
                  <a:schemeClr val="tx1"/>
                </a:solidFill>
                <a:latin typeface="Arial" pitchFamily="34" charset="0"/>
              </a:defRPr>
            </a:lvl2pPr>
            <a:lvl3pPr marL="1143000" indent="-228600" defTabSz="930275" eaLnBrk="0" hangingPunct="0">
              <a:defRPr sz="2000">
                <a:solidFill>
                  <a:schemeClr val="tx1"/>
                </a:solidFill>
                <a:latin typeface="Arial" pitchFamily="34" charset="0"/>
              </a:defRPr>
            </a:lvl3pPr>
            <a:lvl4pPr marL="1600200" indent="-228600" defTabSz="930275" eaLnBrk="0" hangingPunct="0">
              <a:defRPr sz="2000">
                <a:solidFill>
                  <a:schemeClr val="tx1"/>
                </a:solidFill>
                <a:latin typeface="Arial" pitchFamily="34" charset="0"/>
              </a:defRPr>
            </a:lvl4pPr>
            <a:lvl5pPr marL="2057400" indent="-228600" defTabSz="930275" eaLnBrk="0" hangingPunct="0">
              <a:defRPr sz="2000">
                <a:solidFill>
                  <a:schemeClr val="tx1"/>
                </a:solidFill>
                <a:latin typeface="Arial" pitchFamily="34" charset="0"/>
              </a:defRPr>
            </a:lvl5pPr>
            <a:lvl6pPr marL="25146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fld id="{5D0FEDAB-5046-40C2-AF3B-36622476F20A}" type="slidenum">
              <a:rPr lang="en-US" sz="1200" smtClean="0">
                <a:latin typeface="Times New Roman" pitchFamily="18" charset="0"/>
              </a:rPr>
              <a:pPr eaLnBrk="1" hangingPunct="1"/>
              <a:t>41</a:t>
            </a:fld>
            <a:endParaRPr lang="en-US" sz="1200" smtClean="0">
              <a:latin typeface="Times New Roman" pitchFamily="18" charset="0"/>
            </a:endParaRPr>
          </a:p>
        </p:txBody>
      </p:sp>
      <p:sp>
        <p:nvSpPr>
          <p:cNvPr id="60419" name="Rectangle 2"/>
          <p:cNvSpPr>
            <a:spLocks noGrp="1" noRot="1" noChangeAspect="1" noChangeArrowheads="1" noTextEdit="1"/>
          </p:cNvSpPr>
          <p:nvPr>
            <p:ph type="sldImg"/>
          </p:nvPr>
        </p:nvSpPr>
        <p:spPr>
          <a:xfrm>
            <a:off x="1179513" y="696913"/>
            <a:ext cx="4640262" cy="3479800"/>
          </a:xfrm>
          <a:ln/>
        </p:spPr>
      </p:sp>
      <p:sp>
        <p:nvSpPr>
          <p:cNvPr id="60420" name="Rectangle 3"/>
          <p:cNvSpPr>
            <a:spLocks noGrp="1" noChangeArrowheads="1"/>
          </p:cNvSpPr>
          <p:nvPr>
            <p:ph type="body" idx="1"/>
          </p:nvPr>
        </p:nvSpPr>
        <p:spPr>
          <a:xfrm>
            <a:off x="933450" y="4408488"/>
            <a:ext cx="5130800" cy="4178300"/>
          </a:xfrm>
          <a:noFill/>
        </p:spPr>
        <p:txBody>
          <a:bodyPr/>
          <a:lstStyle/>
          <a:p>
            <a:pPr eaLnBrk="1" hangingPunct="1"/>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30275" eaLnBrk="0" hangingPunct="0">
              <a:defRPr sz="2000">
                <a:solidFill>
                  <a:schemeClr val="tx1"/>
                </a:solidFill>
                <a:latin typeface="Arial" pitchFamily="34" charset="0"/>
              </a:defRPr>
            </a:lvl1pPr>
            <a:lvl2pPr marL="742950" indent="-285750" defTabSz="930275" eaLnBrk="0" hangingPunct="0">
              <a:defRPr sz="2000">
                <a:solidFill>
                  <a:schemeClr val="tx1"/>
                </a:solidFill>
                <a:latin typeface="Arial" pitchFamily="34" charset="0"/>
              </a:defRPr>
            </a:lvl2pPr>
            <a:lvl3pPr marL="1143000" indent="-228600" defTabSz="930275" eaLnBrk="0" hangingPunct="0">
              <a:defRPr sz="2000">
                <a:solidFill>
                  <a:schemeClr val="tx1"/>
                </a:solidFill>
                <a:latin typeface="Arial" pitchFamily="34" charset="0"/>
              </a:defRPr>
            </a:lvl3pPr>
            <a:lvl4pPr marL="1600200" indent="-228600" defTabSz="930275" eaLnBrk="0" hangingPunct="0">
              <a:defRPr sz="2000">
                <a:solidFill>
                  <a:schemeClr val="tx1"/>
                </a:solidFill>
                <a:latin typeface="Arial" pitchFamily="34" charset="0"/>
              </a:defRPr>
            </a:lvl4pPr>
            <a:lvl5pPr marL="2057400" indent="-228600" defTabSz="930275" eaLnBrk="0" hangingPunct="0">
              <a:defRPr sz="2000">
                <a:solidFill>
                  <a:schemeClr val="tx1"/>
                </a:solidFill>
                <a:latin typeface="Arial" pitchFamily="34" charset="0"/>
              </a:defRPr>
            </a:lvl5pPr>
            <a:lvl6pPr marL="25146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fld id="{226B3118-2B35-4C1F-BDAA-5CCD396D23B1}" type="slidenum">
              <a:rPr lang="en-US" sz="1200" smtClean="0">
                <a:latin typeface="Times New Roman" pitchFamily="18" charset="0"/>
              </a:rPr>
              <a:pPr eaLnBrk="1" hangingPunct="1"/>
              <a:t>46</a:t>
            </a:fld>
            <a:endParaRPr lang="en-US" sz="1200" smtClean="0">
              <a:latin typeface="Times New Roman" pitchFamily="18" charset="0"/>
            </a:endParaRPr>
          </a:p>
        </p:txBody>
      </p:sp>
      <p:sp>
        <p:nvSpPr>
          <p:cNvPr id="61443" name="Rectangle 2"/>
          <p:cNvSpPr>
            <a:spLocks noGrp="1" noRot="1" noChangeAspect="1" noChangeArrowheads="1" noTextEdit="1"/>
          </p:cNvSpPr>
          <p:nvPr>
            <p:ph type="sldImg"/>
          </p:nvPr>
        </p:nvSpPr>
        <p:spPr>
          <a:xfrm>
            <a:off x="1177925" y="695325"/>
            <a:ext cx="4641850" cy="3481388"/>
          </a:xfrm>
          <a:ln/>
        </p:spPr>
      </p:sp>
      <p:sp>
        <p:nvSpPr>
          <p:cNvPr id="61444" name="Rectangle 3"/>
          <p:cNvSpPr>
            <a:spLocks noGrp="1" noChangeArrowheads="1"/>
          </p:cNvSpPr>
          <p:nvPr>
            <p:ph type="body" idx="1"/>
          </p:nvPr>
        </p:nvSpPr>
        <p:spPr>
          <a:xfrm>
            <a:off x="700088" y="4410075"/>
            <a:ext cx="5597525" cy="4178300"/>
          </a:xfrm>
          <a:noFill/>
        </p:spPr>
        <p:txBody>
          <a:bodyPr/>
          <a:lstStyle/>
          <a:p>
            <a:pPr eaLnBrk="1" hangingPunct="1"/>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0275" eaLnBrk="0" hangingPunct="0">
              <a:defRPr sz="2000">
                <a:solidFill>
                  <a:schemeClr val="tx1"/>
                </a:solidFill>
                <a:latin typeface="Arial" pitchFamily="34" charset="0"/>
              </a:defRPr>
            </a:lvl1pPr>
            <a:lvl2pPr marL="742950" indent="-285750" defTabSz="930275" eaLnBrk="0" hangingPunct="0">
              <a:defRPr sz="2000">
                <a:solidFill>
                  <a:schemeClr val="tx1"/>
                </a:solidFill>
                <a:latin typeface="Arial" pitchFamily="34" charset="0"/>
              </a:defRPr>
            </a:lvl2pPr>
            <a:lvl3pPr marL="1143000" indent="-228600" defTabSz="930275" eaLnBrk="0" hangingPunct="0">
              <a:defRPr sz="2000">
                <a:solidFill>
                  <a:schemeClr val="tx1"/>
                </a:solidFill>
                <a:latin typeface="Arial" pitchFamily="34" charset="0"/>
              </a:defRPr>
            </a:lvl3pPr>
            <a:lvl4pPr marL="1600200" indent="-228600" defTabSz="930275" eaLnBrk="0" hangingPunct="0">
              <a:defRPr sz="2000">
                <a:solidFill>
                  <a:schemeClr val="tx1"/>
                </a:solidFill>
                <a:latin typeface="Arial" pitchFamily="34" charset="0"/>
              </a:defRPr>
            </a:lvl4pPr>
            <a:lvl5pPr marL="2057400" indent="-228600" defTabSz="930275" eaLnBrk="0" hangingPunct="0">
              <a:defRPr sz="2000">
                <a:solidFill>
                  <a:schemeClr val="tx1"/>
                </a:solidFill>
                <a:latin typeface="Arial" pitchFamily="34" charset="0"/>
              </a:defRPr>
            </a:lvl5pPr>
            <a:lvl6pPr marL="25146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fld id="{0225542B-34AC-4362-9FCE-8F45A662DD9A}" type="slidenum">
              <a:rPr lang="en-US" sz="1200" smtClean="0">
                <a:latin typeface="Times New Roman" pitchFamily="18" charset="0"/>
              </a:rPr>
              <a:pPr eaLnBrk="1" hangingPunct="1"/>
              <a:t>47</a:t>
            </a:fld>
            <a:endParaRPr lang="en-US" sz="1200" smtClean="0">
              <a:latin typeface="Times New Roman" pitchFamily="18" charset="0"/>
            </a:endParaRPr>
          </a:p>
        </p:txBody>
      </p:sp>
      <p:sp>
        <p:nvSpPr>
          <p:cNvPr id="62467" name="Rectangle 2"/>
          <p:cNvSpPr>
            <a:spLocks noGrp="1" noRot="1" noChangeAspect="1" noChangeArrowheads="1" noTextEdit="1"/>
          </p:cNvSpPr>
          <p:nvPr>
            <p:ph type="sldImg"/>
          </p:nvPr>
        </p:nvSpPr>
        <p:spPr>
          <a:xfrm>
            <a:off x="1177925" y="695325"/>
            <a:ext cx="4641850" cy="3481388"/>
          </a:xfrm>
          <a:ln/>
        </p:spPr>
      </p:sp>
      <p:sp>
        <p:nvSpPr>
          <p:cNvPr id="62468" name="Rectangle 3"/>
          <p:cNvSpPr>
            <a:spLocks noGrp="1" noChangeArrowheads="1"/>
          </p:cNvSpPr>
          <p:nvPr>
            <p:ph type="body" idx="1"/>
          </p:nvPr>
        </p:nvSpPr>
        <p:spPr>
          <a:xfrm>
            <a:off x="700088" y="4410075"/>
            <a:ext cx="5597525" cy="4178300"/>
          </a:xfrm>
          <a:noFill/>
        </p:spPr>
        <p:txBody>
          <a:bodyPr/>
          <a:lstStyle/>
          <a:p>
            <a:pPr eaLnBrk="1" hangingPunct="1"/>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30275" eaLnBrk="0" hangingPunct="0">
              <a:defRPr sz="2000">
                <a:solidFill>
                  <a:schemeClr val="tx1"/>
                </a:solidFill>
                <a:latin typeface="Arial" pitchFamily="34" charset="0"/>
              </a:defRPr>
            </a:lvl1pPr>
            <a:lvl2pPr marL="742950" indent="-285750" defTabSz="930275" eaLnBrk="0" hangingPunct="0">
              <a:defRPr sz="2000">
                <a:solidFill>
                  <a:schemeClr val="tx1"/>
                </a:solidFill>
                <a:latin typeface="Arial" pitchFamily="34" charset="0"/>
              </a:defRPr>
            </a:lvl2pPr>
            <a:lvl3pPr marL="1143000" indent="-228600" defTabSz="930275" eaLnBrk="0" hangingPunct="0">
              <a:defRPr sz="2000">
                <a:solidFill>
                  <a:schemeClr val="tx1"/>
                </a:solidFill>
                <a:latin typeface="Arial" pitchFamily="34" charset="0"/>
              </a:defRPr>
            </a:lvl3pPr>
            <a:lvl4pPr marL="1600200" indent="-228600" defTabSz="930275" eaLnBrk="0" hangingPunct="0">
              <a:defRPr sz="2000">
                <a:solidFill>
                  <a:schemeClr val="tx1"/>
                </a:solidFill>
                <a:latin typeface="Arial" pitchFamily="34" charset="0"/>
              </a:defRPr>
            </a:lvl4pPr>
            <a:lvl5pPr marL="2057400" indent="-228600" defTabSz="930275" eaLnBrk="0" hangingPunct="0">
              <a:defRPr sz="2000">
                <a:solidFill>
                  <a:schemeClr val="tx1"/>
                </a:solidFill>
                <a:latin typeface="Arial" pitchFamily="34" charset="0"/>
              </a:defRPr>
            </a:lvl5pPr>
            <a:lvl6pPr marL="25146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defTabSz="930275"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fld id="{1ACEF4BA-621A-4942-A3B4-D0BE37844180}" type="slidenum">
              <a:rPr lang="en-US" sz="1200" smtClean="0">
                <a:latin typeface="Times New Roman" pitchFamily="18" charset="0"/>
              </a:rPr>
              <a:pPr eaLnBrk="1" hangingPunct="1"/>
              <a:t>50</a:t>
            </a:fld>
            <a:endParaRPr lang="en-US" sz="1200" smtClean="0">
              <a:latin typeface="Times New Roman" pitchFamily="18" charset="0"/>
            </a:endParaRPr>
          </a:p>
        </p:txBody>
      </p:sp>
      <p:sp>
        <p:nvSpPr>
          <p:cNvPr id="63491" name="Rectangle 2"/>
          <p:cNvSpPr>
            <a:spLocks noGrp="1" noRot="1" noChangeAspect="1" noChangeArrowheads="1" noTextEdit="1"/>
          </p:cNvSpPr>
          <p:nvPr>
            <p:ph type="sldImg"/>
          </p:nvPr>
        </p:nvSpPr>
        <p:spPr>
          <a:xfrm>
            <a:off x="1179513" y="696913"/>
            <a:ext cx="4640262" cy="3479800"/>
          </a:xfrm>
          <a:ln/>
        </p:spPr>
      </p:sp>
      <p:sp>
        <p:nvSpPr>
          <p:cNvPr id="63492" name="Rectangle 3"/>
          <p:cNvSpPr>
            <a:spLocks noGrp="1" noChangeArrowheads="1"/>
          </p:cNvSpPr>
          <p:nvPr>
            <p:ph type="body" idx="1"/>
          </p:nvPr>
        </p:nvSpPr>
        <p:spPr>
          <a:xfrm>
            <a:off x="933450" y="4408488"/>
            <a:ext cx="5130800" cy="4178300"/>
          </a:xfrm>
          <a:noFill/>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3"/>
          <p:cNvGrpSpPr>
            <a:grpSpLocks/>
          </p:cNvGrpSpPr>
          <p:nvPr/>
        </p:nvGrpSpPr>
        <p:grpSpPr bwMode="auto">
          <a:xfrm>
            <a:off x="0" y="0"/>
            <a:ext cx="9144000" cy="6858000"/>
            <a:chOff x="0" y="0"/>
            <a:chExt cx="5760" cy="4320"/>
          </a:xfrm>
        </p:grpSpPr>
        <p:sp>
          <p:nvSpPr>
            <p:cNvPr id="5" name="Rectangle 4"/>
            <p:cNvSpPr>
              <a:spLocks noChangeArrowheads="1"/>
            </p:cNvSpPr>
            <p:nvPr/>
          </p:nvSpPr>
          <p:spPr bwMode="ltGray">
            <a:xfrm>
              <a:off x="2112" y="0"/>
              <a:ext cx="3648" cy="9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6" name="Group 5"/>
            <p:cNvGrpSpPr>
              <a:grpSpLocks/>
            </p:cNvGrpSpPr>
            <p:nvPr userDrawn="1"/>
          </p:nvGrpSpPr>
          <p:grpSpPr bwMode="auto">
            <a:xfrm>
              <a:off x="0" y="0"/>
              <a:ext cx="5760" cy="4320"/>
              <a:chOff x="0" y="0"/>
              <a:chExt cx="5760" cy="4320"/>
            </a:xfrm>
          </p:grpSpPr>
          <p:sp>
            <p:nvSpPr>
              <p:cNvPr id="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7" name="Line 57"/>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59" name="Group 58"/>
          <p:cNvGrpSpPr>
            <a:grpSpLocks/>
          </p:cNvGrpSpPr>
          <p:nvPr/>
        </p:nvGrpSpPr>
        <p:grpSpPr bwMode="auto">
          <a:xfrm>
            <a:off x="4763" y="887413"/>
            <a:ext cx="6654800" cy="2851150"/>
            <a:chOff x="3" y="559"/>
            <a:chExt cx="4192" cy="1796"/>
          </a:xfrm>
        </p:grpSpPr>
        <p:sp>
          <p:nvSpPr>
            <p:cNvPr id="60" name="Line 59"/>
            <p:cNvSpPr>
              <a:spLocks noChangeShapeType="1"/>
            </p:cNvSpPr>
            <p:nvPr/>
          </p:nvSpPr>
          <p:spPr bwMode="ltGray">
            <a:xfrm>
              <a:off x="506" y="559"/>
              <a:ext cx="0" cy="17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1"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3" name="Arc 62"/>
            <p:cNvSpPr>
              <a:spLocks/>
            </p:cNvSpPr>
            <p:nvPr/>
          </p:nvSpPr>
          <p:spPr bwMode="ltGray">
            <a:xfrm rot="16200000" flipH="1">
              <a:off x="426" y="860"/>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64" name="Group 72"/>
          <p:cNvGrpSpPr>
            <a:grpSpLocks/>
          </p:cNvGrpSpPr>
          <p:nvPr/>
        </p:nvGrpSpPr>
        <p:grpSpPr bwMode="auto">
          <a:xfrm>
            <a:off x="2349500" y="3098800"/>
            <a:ext cx="6045200" cy="2876550"/>
            <a:chOff x="1480" y="1952"/>
            <a:chExt cx="3808" cy="1812"/>
          </a:xfrm>
        </p:grpSpPr>
        <p:sp>
          <p:nvSpPr>
            <p:cNvPr id="65"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6"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7" name="Arc 66"/>
            <p:cNvSpPr>
              <a:spLocks/>
            </p:cNvSpPr>
            <p:nvPr/>
          </p:nvSpPr>
          <p:spPr bwMode="ltGray">
            <a:xfrm rot="5400000">
              <a:off x="5097" y="3362"/>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23619" name="Rectangle 67"/>
          <p:cNvSpPr>
            <a:spLocks noGrp="1" noChangeArrowheads="1"/>
          </p:cNvSpPr>
          <p:nvPr>
            <p:ph type="ctrTitle"/>
          </p:nvPr>
        </p:nvSpPr>
        <p:spPr>
          <a:xfrm>
            <a:off x="914400" y="2286000"/>
            <a:ext cx="7848600" cy="609600"/>
          </a:xfrm>
        </p:spPr>
        <p:txBody>
          <a:bodyPr/>
          <a:lstStyle>
            <a:lvl1pPr>
              <a:defRPr/>
            </a:lvl1pPr>
          </a:lstStyle>
          <a:p>
            <a:pPr lvl="0"/>
            <a:r>
              <a:rPr lang="en-US" noProof="0" smtClean="0"/>
              <a:t>Click to edit Master title style</a:t>
            </a:r>
          </a:p>
        </p:txBody>
      </p:sp>
      <p:sp>
        <p:nvSpPr>
          <p:cNvPr id="23620" name="Rectangle 68" descr="Rectangle: Click to edit Master text styles&#10;Second level&#10;Third level&#10;Fourth level&#10;Fifth level"/>
          <p:cNvSpPr>
            <a:spLocks noGrp="1" noChangeArrowheads="1"/>
          </p:cNvSpPr>
          <p:nvPr>
            <p:ph type="subTitle" idx="1"/>
          </p:nvPr>
        </p:nvSpPr>
        <p:spPr>
          <a:xfrm>
            <a:off x="1828800" y="3276600"/>
            <a:ext cx="6324600" cy="500063"/>
          </a:xfrm>
        </p:spPr>
        <p:txBody>
          <a:bodyPr/>
          <a:lstStyle>
            <a:lvl1pPr marL="0" indent="0">
              <a:buFontTx/>
              <a:buNone/>
              <a:defRPr/>
            </a:lvl1pPr>
          </a:lstStyle>
          <a:p>
            <a:pPr lvl="0"/>
            <a:r>
              <a:rPr lang="en-US" noProof="0" smtClean="0"/>
              <a:t>Click to edit Master subtitle style</a:t>
            </a:r>
          </a:p>
        </p:txBody>
      </p:sp>
      <p:sp>
        <p:nvSpPr>
          <p:cNvPr id="68" name="Rectangle 69"/>
          <p:cNvSpPr>
            <a:spLocks noGrp="1" noChangeArrowheads="1"/>
          </p:cNvSpPr>
          <p:nvPr>
            <p:ph type="dt" sz="quarter" idx="10"/>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buClrTx/>
              <a:buFontTx/>
              <a:buNone/>
              <a:defRPr sz="1400">
                <a:latin typeface="Tahoma" pitchFamily="34" charset="0"/>
              </a:defRPr>
            </a:lvl1pPr>
          </a:lstStyle>
          <a:p>
            <a:pPr>
              <a:defRPr/>
            </a:pPr>
            <a:endParaRPr lang="en-US"/>
          </a:p>
        </p:txBody>
      </p:sp>
      <p:sp>
        <p:nvSpPr>
          <p:cNvPr id="69" name="Rectangle 70"/>
          <p:cNvSpPr>
            <a:spLocks noGrp="1" noChangeArrowheads="1"/>
          </p:cNvSpPr>
          <p:nvPr>
            <p:ph type="ftr" sz="quarter" idx="11"/>
          </p:nvPr>
        </p:nvSpPr>
        <p:spPr>
          <a:xfrm>
            <a:off x="3124200" y="6248400"/>
            <a:ext cx="2895600" cy="457200"/>
          </a:xfrm>
        </p:spPr>
        <p:txBody>
          <a:bodyPr anchor="b"/>
          <a:lstStyle>
            <a:lvl1pPr>
              <a:defRPr>
                <a:latin typeface="Tahoma" pitchFamily="34" charset="0"/>
              </a:defRPr>
            </a:lvl1pPr>
          </a:lstStyle>
          <a:p>
            <a:pPr>
              <a:defRPr/>
            </a:pPr>
            <a:endParaRPr lang="en-US"/>
          </a:p>
        </p:txBody>
      </p:sp>
      <p:sp>
        <p:nvSpPr>
          <p:cNvPr id="70" name="Rectangle 71"/>
          <p:cNvSpPr>
            <a:spLocks noGrp="1" noChangeArrowheads="1"/>
          </p:cNvSpPr>
          <p:nvPr>
            <p:ph type="sldNum" sz="quarter" idx="12"/>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buClrTx/>
              <a:buFontTx/>
              <a:buNone/>
              <a:defRPr sz="1400">
                <a:latin typeface="Tahoma" pitchFamily="34" charset="0"/>
              </a:defRPr>
            </a:lvl1pPr>
          </a:lstStyle>
          <a:p>
            <a:pPr>
              <a:defRPr/>
            </a:pPr>
            <a:fld id="{6144DAF9-82D5-4196-B8A1-C157E7E97E7B}" type="slidenum">
              <a:rPr lang="en-US"/>
              <a:pPr>
                <a:defRPr/>
              </a:pPr>
              <a:t>‹Nº›</a:t>
            </a:fld>
            <a:endParaRPr lang="en-US"/>
          </a:p>
        </p:txBody>
      </p:sp>
    </p:spTree>
    <p:extLst>
      <p:ext uri="{BB962C8B-B14F-4D97-AF65-F5344CB8AC3E}">
        <p14:creationId xmlns:p14="http://schemas.microsoft.com/office/powerpoint/2010/main" val="652995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86907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67500" y="228600"/>
            <a:ext cx="2095500" cy="63246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81000" y="228600"/>
            <a:ext cx="6134100" cy="6324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3589423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33400" y="228600"/>
            <a:ext cx="8077200" cy="609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381000" y="914400"/>
            <a:ext cx="4114800" cy="5638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914400"/>
            <a:ext cx="4114800" cy="5638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1098781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533400" y="228600"/>
            <a:ext cx="8077200" cy="609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381000" y="914400"/>
            <a:ext cx="4114800" cy="5638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914400"/>
            <a:ext cx="41148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810000"/>
            <a:ext cx="41148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283662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381000" y="228600"/>
            <a:ext cx="8382000" cy="6324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130217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2520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333164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81000" y="914400"/>
            <a:ext cx="41148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914400"/>
            <a:ext cx="41148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322738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2969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183444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14430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159220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Valladolid</a:t>
            </a:r>
            <a:endParaRPr lang="es-ES" dirty="0"/>
          </a:p>
        </p:txBody>
      </p:sp>
    </p:spTree>
    <p:extLst>
      <p:ext uri="{BB962C8B-B14F-4D97-AF65-F5344CB8AC3E}">
        <p14:creationId xmlns:p14="http://schemas.microsoft.com/office/powerpoint/2010/main" val="100829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58"/>
          <p:cNvSpPr>
            <a:spLocks noChangeShapeType="1"/>
          </p:cNvSpPr>
          <p:nvPr/>
        </p:nvSpPr>
        <p:spPr bwMode="ltGray">
          <a:xfrm>
            <a:off x="8839200" y="0"/>
            <a:ext cx="0" cy="236220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1027" name="Group 59"/>
          <p:cNvGrpSpPr>
            <a:grpSpLocks/>
          </p:cNvGrpSpPr>
          <p:nvPr/>
        </p:nvGrpSpPr>
        <p:grpSpPr bwMode="auto">
          <a:xfrm>
            <a:off x="152400" y="762000"/>
            <a:ext cx="1784350" cy="2324100"/>
            <a:chOff x="96" y="916"/>
            <a:chExt cx="2208" cy="2876"/>
          </a:xfrm>
        </p:grpSpPr>
        <p:sp>
          <p:nvSpPr>
            <p:cNvPr id="1034" name="Line 60"/>
            <p:cNvSpPr>
              <a:spLocks noChangeShapeType="1"/>
            </p:cNvSpPr>
            <p:nvPr/>
          </p:nvSpPr>
          <p:spPr bwMode="ltGray">
            <a:xfrm flipH="1">
              <a:off x="96" y="1037"/>
              <a:ext cx="22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 name="Line 61"/>
            <p:cNvSpPr>
              <a:spLocks noChangeShapeType="1"/>
            </p:cNvSpPr>
            <p:nvPr/>
          </p:nvSpPr>
          <p:spPr bwMode="ltGray">
            <a:xfrm>
              <a:off x="336" y="920"/>
              <a:ext cx="0" cy="287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6" name="Arc 62"/>
            <p:cNvSpPr>
              <a:spLocks/>
            </p:cNvSpPr>
            <p:nvPr/>
          </p:nvSpPr>
          <p:spPr bwMode="ltGray">
            <a:xfrm flipH="1">
              <a:off x="217" y="916"/>
              <a:ext cx="239" cy="239"/>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028" name="Rectangle 63"/>
          <p:cNvSpPr>
            <a:spLocks noGrp="1" noChangeArrowheads="1"/>
          </p:cNvSpPr>
          <p:nvPr>
            <p:ph type="title"/>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64" descr="Rectangle: Click to edit Master text styles&#10;Second level&#10;Third level&#10;Fourth level&#10;Fifth level"/>
          <p:cNvSpPr>
            <a:spLocks noGrp="1" noChangeArrowheads="1"/>
          </p:cNvSpPr>
          <p:nvPr>
            <p:ph type="body" idx="1"/>
          </p:nvPr>
        </p:nvSpPr>
        <p:spPr bwMode="auto">
          <a:xfrm>
            <a:off x="381000" y="914400"/>
            <a:ext cx="8382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Line 76"/>
          <p:cNvSpPr>
            <a:spLocks noChangeShapeType="1"/>
          </p:cNvSpPr>
          <p:nvPr/>
        </p:nvSpPr>
        <p:spPr bwMode="ltGray">
          <a:xfrm flipV="1">
            <a:off x="8067675" y="6594475"/>
            <a:ext cx="9144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1" name="Line 77"/>
          <p:cNvSpPr>
            <a:spLocks noChangeShapeType="1"/>
          </p:cNvSpPr>
          <p:nvPr/>
        </p:nvSpPr>
        <p:spPr bwMode="ltGray">
          <a:xfrm flipH="1" flipV="1">
            <a:off x="8788400" y="6235700"/>
            <a:ext cx="0" cy="454025"/>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2" name="Arc 78"/>
          <p:cNvSpPr>
            <a:spLocks/>
          </p:cNvSpPr>
          <p:nvPr/>
        </p:nvSpPr>
        <p:spPr bwMode="ltGray">
          <a:xfrm flipV="1">
            <a:off x="8728075" y="6538913"/>
            <a:ext cx="115888" cy="117475"/>
          </a:xfrm>
          <a:custGeom>
            <a:avLst/>
            <a:gdLst>
              <a:gd name="T0" fmla="*/ 0 w 43200"/>
              <a:gd name="T1" fmla="*/ 434954 h 43180"/>
              <a:gd name="T2" fmla="*/ 435074 w 43200"/>
              <a:gd name="T3" fmla="*/ 869503 h 43180"/>
              <a:gd name="T4" fmla="*/ 416982 w 43200"/>
              <a:gd name="T5" fmla="*/ 434954 h 43180"/>
              <a:gd name="T6" fmla="*/ 0 60000 65536"/>
              <a:gd name="T7" fmla="*/ 0 60000 65536"/>
              <a:gd name="T8" fmla="*/ 0 60000 65536"/>
            </a:gdLst>
            <a:ahLst/>
            <a:cxnLst>
              <a:cxn ang="T6">
                <a:pos x="T0" y="T1"/>
              </a:cxn>
              <a:cxn ang="T7">
                <a:pos x="T2" y="T3"/>
              </a:cxn>
              <a:cxn ang="T8">
                <a:pos x="T4" y="T5"/>
              </a:cxn>
            </a:cxnLst>
            <a:rect l="0" t="0" r="r" b="b"/>
            <a:pathLst>
              <a:path w="43200" h="43180" fill="none" extrusionOk="0">
                <a:moveTo>
                  <a:pt x="0" y="21600"/>
                </a:moveTo>
                <a:cubicBezTo>
                  <a:pt x="0" y="9670"/>
                  <a:pt x="9670" y="0"/>
                  <a:pt x="21600" y="0"/>
                </a:cubicBezTo>
                <a:cubicBezTo>
                  <a:pt x="33529" y="0"/>
                  <a:pt x="43200" y="9670"/>
                  <a:pt x="43200" y="21600"/>
                </a:cubicBezTo>
                <a:cubicBezTo>
                  <a:pt x="43200" y="33164"/>
                  <a:pt x="34091" y="42677"/>
                  <a:pt x="22536" y="43179"/>
                </a:cubicBezTo>
              </a:path>
              <a:path w="43200" h="43180" stroke="0" extrusionOk="0">
                <a:moveTo>
                  <a:pt x="0" y="21600"/>
                </a:moveTo>
                <a:cubicBezTo>
                  <a:pt x="0" y="9670"/>
                  <a:pt x="9670" y="0"/>
                  <a:pt x="21600" y="0"/>
                </a:cubicBezTo>
                <a:cubicBezTo>
                  <a:pt x="33529" y="0"/>
                  <a:pt x="43200" y="9670"/>
                  <a:pt x="43200" y="21600"/>
                </a:cubicBezTo>
                <a:cubicBezTo>
                  <a:pt x="43200" y="33164"/>
                  <a:pt x="34091" y="42677"/>
                  <a:pt x="22536" y="43179"/>
                </a:cubicBezTo>
                <a:lnTo>
                  <a:pt x="21600" y="21600"/>
                </a:lnTo>
                <a:lnTo>
                  <a:pt x="0"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08" name="Rectangle 80"/>
          <p:cNvSpPr>
            <a:spLocks noGrp="1" noChangeArrowheads="1"/>
          </p:cNvSpPr>
          <p:nvPr>
            <p:ph type="ftr" sz="quarter" idx="3"/>
          </p:nvPr>
        </p:nvSpPr>
        <p:spPr bwMode="auto">
          <a:xfrm>
            <a:off x="1157288" y="6381750"/>
            <a:ext cx="74374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ClrTx/>
              <a:buFontTx/>
              <a:buNone/>
              <a:defRPr sz="1400"/>
            </a:lvl1pPr>
          </a:lstStyle>
          <a:p>
            <a:pPr>
              <a:defRPr/>
            </a:pPr>
            <a:r>
              <a:rPr lang="es-ES" dirty="0" smtClean="0"/>
              <a:t>Visión Artificial Industrial. Univ. Valladolid</a:t>
            </a:r>
            <a:endParaRPr lang="es-ES" dirty="0"/>
          </a:p>
        </p:txBody>
      </p:sp>
    </p:spTree>
  </p:cSld>
  <p:clrMap bg1="lt1" tx1="dk1" bg2="lt2" tx2="dk2" accent1="accent1" accent2="accent2" accent3="accent3" accent4="accent4" accent5="accent5" accent6="accent6" hlink="hlink" folHlink="folHlink"/>
  <p:sldLayoutIdLst>
    <p:sldLayoutId id="2147483708"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sldNum="0" hdr="0" dt="0"/>
  <p:txStyles>
    <p:titleStyle>
      <a:lvl1pPr algn="l" rtl="0" eaLnBrk="0" fontAlgn="base" hangingPunct="0">
        <a:spcBef>
          <a:spcPct val="0"/>
        </a:spcBef>
        <a:spcAft>
          <a:spcPct val="0"/>
        </a:spcAft>
        <a:defRPr sz="3600" b="1">
          <a:solidFill>
            <a:srgbClr val="000000"/>
          </a:solidFill>
          <a:latin typeface="+mj-lt"/>
          <a:ea typeface="+mj-ea"/>
          <a:cs typeface="+mj-cs"/>
        </a:defRPr>
      </a:lvl1pPr>
      <a:lvl2pPr algn="l" rtl="0" eaLnBrk="0" fontAlgn="base" hangingPunct="0">
        <a:spcBef>
          <a:spcPct val="0"/>
        </a:spcBef>
        <a:spcAft>
          <a:spcPct val="0"/>
        </a:spcAft>
        <a:defRPr sz="3600" b="1">
          <a:solidFill>
            <a:srgbClr val="000000"/>
          </a:solidFill>
          <a:latin typeface="Times New Roman" pitchFamily="18" charset="0"/>
        </a:defRPr>
      </a:lvl2pPr>
      <a:lvl3pPr algn="l" rtl="0" eaLnBrk="0" fontAlgn="base" hangingPunct="0">
        <a:spcBef>
          <a:spcPct val="0"/>
        </a:spcBef>
        <a:spcAft>
          <a:spcPct val="0"/>
        </a:spcAft>
        <a:defRPr sz="3600" b="1">
          <a:solidFill>
            <a:srgbClr val="000000"/>
          </a:solidFill>
          <a:latin typeface="Times New Roman" pitchFamily="18" charset="0"/>
        </a:defRPr>
      </a:lvl3pPr>
      <a:lvl4pPr algn="l" rtl="0" eaLnBrk="0" fontAlgn="base" hangingPunct="0">
        <a:spcBef>
          <a:spcPct val="0"/>
        </a:spcBef>
        <a:spcAft>
          <a:spcPct val="0"/>
        </a:spcAft>
        <a:defRPr sz="3600" b="1">
          <a:solidFill>
            <a:srgbClr val="000000"/>
          </a:solidFill>
          <a:latin typeface="Times New Roman" pitchFamily="18" charset="0"/>
        </a:defRPr>
      </a:lvl4pPr>
      <a:lvl5pPr algn="l" rtl="0" eaLnBrk="0" fontAlgn="base" hangingPunct="0">
        <a:spcBef>
          <a:spcPct val="0"/>
        </a:spcBef>
        <a:spcAft>
          <a:spcPct val="0"/>
        </a:spcAft>
        <a:defRPr sz="3600" b="1">
          <a:solidFill>
            <a:srgbClr val="000000"/>
          </a:solidFill>
          <a:latin typeface="Times New Roman" pitchFamily="18" charset="0"/>
        </a:defRPr>
      </a:lvl5pPr>
      <a:lvl6pPr marL="457200" algn="l" rtl="0" fontAlgn="base">
        <a:spcBef>
          <a:spcPct val="0"/>
        </a:spcBef>
        <a:spcAft>
          <a:spcPct val="0"/>
        </a:spcAft>
        <a:defRPr sz="3600" b="1">
          <a:solidFill>
            <a:srgbClr val="000000"/>
          </a:solidFill>
          <a:latin typeface="Times New Roman" pitchFamily="18" charset="0"/>
        </a:defRPr>
      </a:lvl6pPr>
      <a:lvl7pPr marL="914400" algn="l" rtl="0" fontAlgn="base">
        <a:spcBef>
          <a:spcPct val="0"/>
        </a:spcBef>
        <a:spcAft>
          <a:spcPct val="0"/>
        </a:spcAft>
        <a:defRPr sz="3600" b="1">
          <a:solidFill>
            <a:srgbClr val="000000"/>
          </a:solidFill>
          <a:latin typeface="Times New Roman" pitchFamily="18" charset="0"/>
        </a:defRPr>
      </a:lvl7pPr>
      <a:lvl8pPr marL="1371600" algn="l" rtl="0" fontAlgn="base">
        <a:spcBef>
          <a:spcPct val="0"/>
        </a:spcBef>
        <a:spcAft>
          <a:spcPct val="0"/>
        </a:spcAft>
        <a:defRPr sz="3600" b="1">
          <a:solidFill>
            <a:srgbClr val="000000"/>
          </a:solidFill>
          <a:latin typeface="Times New Roman" pitchFamily="18" charset="0"/>
        </a:defRPr>
      </a:lvl8pPr>
      <a:lvl9pPr marL="1828800" algn="l" rtl="0" fontAlgn="base">
        <a:spcBef>
          <a:spcPct val="0"/>
        </a:spcBef>
        <a:spcAft>
          <a:spcPct val="0"/>
        </a:spcAft>
        <a:defRPr sz="3600" b="1">
          <a:solidFill>
            <a:srgbClr val="000000"/>
          </a:solidFill>
          <a:latin typeface="Times New Roman" pitchFamily="18" charset="0"/>
        </a:defRPr>
      </a:lvl9pPr>
    </p:titleStyle>
    <p:bodyStyle>
      <a:lvl1pPr marL="228600" indent="-228600" algn="l" rtl="0" eaLnBrk="0" fontAlgn="base" hangingPunct="0">
        <a:spcBef>
          <a:spcPct val="50000"/>
        </a:spcBef>
        <a:spcAft>
          <a:spcPct val="0"/>
        </a:spcAft>
        <a:buClr>
          <a:srgbClr val="000000"/>
        </a:buClr>
        <a:buChar char="•"/>
        <a:defRPr sz="2800">
          <a:solidFill>
            <a:srgbClr val="000000"/>
          </a:solidFill>
          <a:latin typeface="+mn-lt"/>
          <a:ea typeface="+mn-ea"/>
          <a:cs typeface="+mn-cs"/>
        </a:defRPr>
      </a:lvl1pPr>
      <a:lvl2pPr marL="571500" indent="-228600" algn="l" rtl="0" eaLnBrk="0" fontAlgn="base" hangingPunct="0">
        <a:spcBef>
          <a:spcPct val="25000"/>
        </a:spcBef>
        <a:spcAft>
          <a:spcPct val="0"/>
        </a:spcAft>
        <a:buClr>
          <a:srgbClr val="00008C"/>
        </a:buClr>
        <a:buSzPct val="75000"/>
        <a:buFont typeface="Wingdings" pitchFamily="2" charset="2"/>
        <a:buChar char="§"/>
        <a:defRPr sz="2400">
          <a:solidFill>
            <a:srgbClr val="00008C"/>
          </a:solidFill>
          <a:latin typeface="+mn-lt"/>
        </a:defRPr>
      </a:lvl2pPr>
      <a:lvl3pPr marL="914400" indent="-228600" algn="l" rtl="0" eaLnBrk="0" fontAlgn="base" hangingPunct="0">
        <a:spcBef>
          <a:spcPct val="25000"/>
        </a:spcBef>
        <a:spcAft>
          <a:spcPct val="0"/>
        </a:spcAft>
        <a:buClr>
          <a:srgbClr val="783C00"/>
        </a:buClr>
        <a:buSzPct val="125000"/>
        <a:buFont typeface="Times New Roman" pitchFamily="18" charset="0"/>
        <a:buChar char="-"/>
        <a:defRPr sz="2000">
          <a:solidFill>
            <a:srgbClr val="783C00"/>
          </a:solidFill>
          <a:latin typeface="+mn-lt"/>
        </a:defRPr>
      </a:lvl3pPr>
      <a:lvl4pPr marL="1257300" indent="-228600" algn="l" rtl="0" eaLnBrk="0" fontAlgn="base" hangingPunct="0">
        <a:spcBef>
          <a:spcPct val="20000"/>
        </a:spcBef>
        <a:spcAft>
          <a:spcPct val="0"/>
        </a:spcAft>
        <a:buClr>
          <a:srgbClr val="783C00"/>
        </a:buClr>
        <a:buSzPct val="50000"/>
        <a:defRPr>
          <a:solidFill>
            <a:schemeClr val="tx1"/>
          </a:solidFill>
          <a:latin typeface="+mn-lt"/>
        </a:defRPr>
      </a:lvl4pPr>
      <a:lvl5pPr marL="1546225" indent="-174625" algn="l" rtl="0" eaLnBrk="0" fontAlgn="base" hangingPunct="0">
        <a:spcBef>
          <a:spcPct val="20000"/>
        </a:spcBef>
        <a:spcAft>
          <a:spcPct val="0"/>
        </a:spcAft>
        <a:buClr>
          <a:schemeClr val="hlink"/>
        </a:buClr>
        <a:buSzPct val="60000"/>
        <a:buFont typeface="Wingdings" pitchFamily="2" charset="2"/>
        <a:defRPr sz="2000">
          <a:solidFill>
            <a:schemeClr val="tx1"/>
          </a:solidFill>
          <a:latin typeface="+mn-lt"/>
        </a:defRPr>
      </a:lvl5pPr>
      <a:lvl6pPr marL="20034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6pPr>
      <a:lvl7pPr marL="24606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7pPr>
      <a:lvl8pPr marL="29178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8pPr>
      <a:lvl9pPr marL="33750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3.wmf"/><Relationship Id="rId5" Type="http://schemas.openxmlformats.org/officeDocument/2006/relationships/oleObject" Target="../embeddings/oleObject2.bin"/><Relationship Id="rId4" Type="http://schemas.openxmlformats.org/officeDocument/2006/relationships/image" Target="../media/image42.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6.wmf"/><Relationship Id="rId5" Type="http://schemas.openxmlformats.org/officeDocument/2006/relationships/oleObject" Target="../embeddings/oleObject4.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6.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49.wmf"/><Relationship Id="rId5" Type="http://schemas.openxmlformats.org/officeDocument/2006/relationships/oleObject" Target="../embeddings/oleObject7.bin"/><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2.wmf"/></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latin typeface="Arial" charset="0"/>
              </a:rPr>
              <a:t>4. </a:t>
            </a:r>
            <a:r>
              <a:rPr lang="en-US" dirty="0" err="1" smtClean="0">
                <a:latin typeface="Arial" charset="0"/>
              </a:rPr>
              <a:t>Imágenes</a:t>
            </a:r>
            <a:r>
              <a:rPr lang="en-US" dirty="0" smtClean="0">
                <a:latin typeface="Arial" charset="0"/>
              </a:rPr>
              <a:t> </a:t>
            </a:r>
            <a:r>
              <a:rPr lang="en-US" dirty="0" err="1" smtClean="0">
                <a:latin typeface="Arial" charset="0"/>
              </a:rPr>
              <a:t>Binarias</a:t>
            </a:r>
            <a:endParaRPr lang="en-US" dirty="0" smtClean="0">
              <a:latin typeface="Arial" charset="0"/>
            </a:endParaRPr>
          </a:p>
        </p:txBody>
      </p:sp>
      <p:sp>
        <p:nvSpPr>
          <p:cNvPr id="3075" name="Rectangle 3" descr="Rectangle: Click to edit Master text styles&#10;Second level&#10;Third level&#10;Fourth level&#10;Fifth level"/>
          <p:cNvSpPr>
            <a:spLocks noGrp="1" noChangeArrowheads="1"/>
          </p:cNvSpPr>
          <p:nvPr>
            <p:ph type="subTitle" idx="1"/>
          </p:nvPr>
        </p:nvSpPr>
        <p:spPr>
          <a:xfrm>
            <a:off x="3281784" y="4035425"/>
            <a:ext cx="4801765" cy="1215055"/>
          </a:xfrm>
          <a:extLst>
            <a:ext uri="{91240B29-F687-4F45-9708-019B960494DF}">
              <a14:hiddenLine xmlns:a14="http://schemas.microsoft.com/office/drawing/2010/main" w="9525">
                <a:solidFill>
                  <a:schemeClr val="bg1"/>
                </a:solidFill>
                <a:miter lim="800000"/>
                <a:headEnd/>
                <a:tailEnd/>
              </a14:hiddenLine>
            </a:ext>
          </a:extLst>
        </p:spPr>
        <p:txBody>
          <a:bodyPr/>
          <a:lstStyle/>
          <a:p>
            <a:pPr algn="r" eaLnBrk="1" hangingPunct="1"/>
            <a:r>
              <a:rPr lang="en-US" sz="1600" b="1" dirty="0" err="1" smtClean="0">
                <a:solidFill>
                  <a:srgbClr val="461B7F"/>
                </a:solidFill>
                <a:latin typeface="Arial" charset="0"/>
              </a:rPr>
              <a:t>Visión</a:t>
            </a:r>
            <a:r>
              <a:rPr lang="en-US" sz="1600" b="1" dirty="0" smtClean="0">
                <a:solidFill>
                  <a:srgbClr val="461B7F"/>
                </a:solidFill>
                <a:latin typeface="Arial" charset="0"/>
              </a:rPr>
              <a:t> Artificial </a:t>
            </a:r>
            <a:r>
              <a:rPr lang="en-US" sz="1600" b="1" dirty="0" smtClean="0">
                <a:solidFill>
                  <a:srgbClr val="461B7F"/>
                </a:solidFill>
                <a:latin typeface="Arial" charset="0"/>
              </a:rPr>
              <a:t>Industrial</a:t>
            </a:r>
          </a:p>
          <a:p>
            <a:pPr algn="r" eaLnBrk="1" hangingPunct="1"/>
            <a:r>
              <a:rPr lang="en-US" sz="1600" b="1" dirty="0" err="1" smtClean="0">
                <a:solidFill>
                  <a:srgbClr val="461B7F"/>
                </a:solidFill>
                <a:latin typeface="Arial" charset="0"/>
              </a:rPr>
              <a:t>Eusebio</a:t>
            </a:r>
            <a:r>
              <a:rPr lang="en-US" sz="1600" b="1" dirty="0" smtClean="0">
                <a:solidFill>
                  <a:srgbClr val="461B7F"/>
                </a:solidFill>
                <a:latin typeface="Arial" charset="0"/>
              </a:rPr>
              <a:t> de la </a:t>
            </a:r>
            <a:r>
              <a:rPr lang="en-US" sz="1600" b="1" dirty="0" err="1" smtClean="0">
                <a:solidFill>
                  <a:srgbClr val="461B7F"/>
                </a:solidFill>
                <a:latin typeface="Arial" charset="0"/>
              </a:rPr>
              <a:t>Fuente</a:t>
            </a:r>
            <a:r>
              <a:rPr lang="en-US" sz="1600" b="1" dirty="0" smtClean="0">
                <a:solidFill>
                  <a:srgbClr val="461B7F"/>
                </a:solidFill>
                <a:latin typeface="Arial" charset="0"/>
              </a:rPr>
              <a:t> </a:t>
            </a:r>
            <a:r>
              <a:rPr lang="en-US" sz="1600" b="1" dirty="0" err="1" smtClean="0">
                <a:solidFill>
                  <a:srgbClr val="461B7F"/>
                </a:solidFill>
                <a:latin typeface="Arial" charset="0"/>
              </a:rPr>
              <a:t>López</a:t>
            </a:r>
            <a:endParaRPr lang="en-US" sz="1600" b="1" dirty="0" smtClean="0">
              <a:solidFill>
                <a:srgbClr val="461B7F"/>
              </a:solidFill>
              <a:latin typeface="Arial" charset="0"/>
            </a:endParaRPr>
          </a:p>
          <a:p>
            <a:pPr algn="r" eaLnBrk="1" hangingPunct="1"/>
            <a:r>
              <a:rPr lang="en-US" sz="1600" b="1" dirty="0" smtClean="0">
                <a:solidFill>
                  <a:srgbClr val="461B7F"/>
                </a:solidFill>
                <a:latin typeface="Arial" charset="0"/>
              </a:rPr>
              <a:t>Félix Miguel </a:t>
            </a:r>
            <a:r>
              <a:rPr lang="en-US" sz="1600" b="1" dirty="0" err="1" smtClean="0">
                <a:solidFill>
                  <a:srgbClr val="461B7F"/>
                </a:solidFill>
                <a:latin typeface="Arial" charset="0"/>
              </a:rPr>
              <a:t>Trespaderne</a:t>
            </a:r>
            <a:endParaRPr lang="en-US" sz="1600" b="1" dirty="0" smtClean="0">
              <a:solidFill>
                <a:srgbClr val="461B7F"/>
              </a:solidFill>
              <a:latin typeface="Arial" charset="0"/>
            </a:endParaRPr>
          </a:p>
          <a:p>
            <a:pPr algn="r" eaLnBrk="1" hangingPunct="1"/>
            <a:endParaRPr lang="en-US" sz="1600" b="1" dirty="0" smtClean="0">
              <a:solidFill>
                <a:srgbClr val="461B7F"/>
              </a:solidFill>
              <a:latin typeface="Arial" charset="0"/>
            </a:endParaRPr>
          </a:p>
        </p:txBody>
      </p:sp>
      <p:sp>
        <p:nvSpPr>
          <p:cNvPr id="3076" name="Line 4"/>
          <p:cNvSpPr>
            <a:spLocks noChangeShapeType="1"/>
          </p:cNvSpPr>
          <p:nvPr/>
        </p:nvSpPr>
        <p:spPr bwMode="auto">
          <a:xfrm>
            <a:off x="8382000" y="5029200"/>
            <a:ext cx="1524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3080" name="Picture 8" descr="C:\Users\Eusebio\Pictures\Logos\UVa_logo_escudo_gri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194" y="5643882"/>
            <a:ext cx="914679" cy="10905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descr="Rectangle: Click to edit Master text styles&#10;Second level&#10;Third level&#10;Fourth level&#10;Fifth level"/>
          <p:cNvSpPr txBox="1">
            <a:spLocks noChangeArrowheads="1"/>
          </p:cNvSpPr>
          <p:nvPr/>
        </p:nvSpPr>
        <p:spPr bwMode="auto">
          <a:xfrm>
            <a:off x="3281785" y="5964764"/>
            <a:ext cx="3567065" cy="60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50000"/>
              </a:spcBef>
              <a:spcAft>
                <a:spcPct val="0"/>
              </a:spcAft>
              <a:buClr>
                <a:srgbClr val="000000"/>
              </a:buClr>
              <a:buFontTx/>
              <a:buNone/>
              <a:defRPr sz="2800">
                <a:solidFill>
                  <a:srgbClr val="000000"/>
                </a:solidFill>
                <a:latin typeface="+mn-lt"/>
                <a:ea typeface="+mn-ea"/>
                <a:cs typeface="+mn-cs"/>
              </a:defRPr>
            </a:lvl1pPr>
            <a:lvl2pPr marL="571500" indent="-228600" algn="l" rtl="0" eaLnBrk="0" fontAlgn="base" hangingPunct="0">
              <a:spcBef>
                <a:spcPct val="25000"/>
              </a:spcBef>
              <a:spcAft>
                <a:spcPct val="0"/>
              </a:spcAft>
              <a:buClr>
                <a:srgbClr val="00008C"/>
              </a:buClr>
              <a:buSzPct val="75000"/>
              <a:buFont typeface="Wingdings" pitchFamily="2" charset="2"/>
              <a:buChar char="§"/>
              <a:defRPr sz="2400">
                <a:solidFill>
                  <a:srgbClr val="00008C"/>
                </a:solidFill>
                <a:latin typeface="+mn-lt"/>
              </a:defRPr>
            </a:lvl2pPr>
            <a:lvl3pPr marL="914400" indent="-228600" algn="l" rtl="0" eaLnBrk="0" fontAlgn="base" hangingPunct="0">
              <a:spcBef>
                <a:spcPct val="25000"/>
              </a:spcBef>
              <a:spcAft>
                <a:spcPct val="0"/>
              </a:spcAft>
              <a:buClr>
                <a:srgbClr val="783C00"/>
              </a:buClr>
              <a:buSzPct val="125000"/>
              <a:buFont typeface="Times New Roman" pitchFamily="18" charset="0"/>
              <a:buChar char="-"/>
              <a:defRPr sz="2000">
                <a:solidFill>
                  <a:srgbClr val="783C00"/>
                </a:solidFill>
                <a:latin typeface="+mn-lt"/>
              </a:defRPr>
            </a:lvl3pPr>
            <a:lvl4pPr marL="1257300" indent="-228600" algn="l" rtl="0" eaLnBrk="0" fontAlgn="base" hangingPunct="0">
              <a:spcBef>
                <a:spcPct val="20000"/>
              </a:spcBef>
              <a:spcAft>
                <a:spcPct val="0"/>
              </a:spcAft>
              <a:buClr>
                <a:srgbClr val="783C00"/>
              </a:buClr>
              <a:buSzPct val="50000"/>
              <a:defRPr>
                <a:solidFill>
                  <a:schemeClr val="tx1"/>
                </a:solidFill>
                <a:latin typeface="+mn-lt"/>
              </a:defRPr>
            </a:lvl4pPr>
            <a:lvl5pPr marL="1546225" indent="-174625" algn="l" rtl="0" eaLnBrk="0" fontAlgn="base" hangingPunct="0">
              <a:spcBef>
                <a:spcPct val="20000"/>
              </a:spcBef>
              <a:spcAft>
                <a:spcPct val="0"/>
              </a:spcAft>
              <a:buClr>
                <a:schemeClr val="hlink"/>
              </a:buClr>
              <a:buSzPct val="60000"/>
              <a:buFont typeface="Wingdings" pitchFamily="2" charset="2"/>
              <a:defRPr sz="2000">
                <a:solidFill>
                  <a:schemeClr val="tx1"/>
                </a:solidFill>
                <a:latin typeface="+mn-lt"/>
              </a:defRPr>
            </a:lvl5pPr>
            <a:lvl6pPr marL="20034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6pPr>
            <a:lvl7pPr marL="24606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7pPr>
            <a:lvl8pPr marL="29178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8pPr>
            <a:lvl9pPr marL="33750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9pPr>
          </a:lstStyle>
          <a:p>
            <a:pPr algn="r" eaLnBrk="1" hangingPunct="1"/>
            <a:r>
              <a:rPr lang="en-US" sz="2000" b="1" dirty="0" smtClean="0">
                <a:solidFill>
                  <a:schemeClr val="bg1">
                    <a:lumMod val="65000"/>
                  </a:schemeClr>
                </a:solidFill>
                <a:latin typeface="Arial" charset="0"/>
              </a:rPr>
              <a:t>Universidad de Valladolid</a:t>
            </a:r>
          </a:p>
          <a:p>
            <a:pPr algn="r" eaLnBrk="1" hangingPunct="1"/>
            <a:endParaRPr lang="en-US" sz="2000" b="1" dirty="0" smtClean="0">
              <a:solidFill>
                <a:schemeClr val="bg1">
                  <a:lumMod val="65000"/>
                </a:schemeClr>
              </a:solidFill>
              <a:latin typeface="Arial" charset="0"/>
            </a:endParaRPr>
          </a:p>
        </p:txBody>
      </p:sp>
    </p:spTree>
    <p:extLst>
      <p:ext uri="{BB962C8B-B14F-4D97-AF65-F5344CB8AC3E}">
        <p14:creationId xmlns:p14="http://schemas.microsoft.com/office/powerpoint/2010/main" val="1316911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12291" name="Rectangle 2"/>
          <p:cNvSpPr>
            <a:spLocks noGrp="1" noChangeArrowheads="1"/>
          </p:cNvSpPr>
          <p:nvPr>
            <p:ph type="title"/>
          </p:nvPr>
        </p:nvSpPr>
        <p:spPr/>
        <p:txBody>
          <a:bodyPr/>
          <a:lstStyle/>
          <a:p>
            <a:pPr eaLnBrk="1" hangingPunct="1"/>
            <a:r>
              <a:rPr lang="en-US" sz="1800" dirty="0" smtClean="0"/>
              <a:t/>
            </a:r>
            <a:br>
              <a:rPr lang="en-US" sz="1800" dirty="0" smtClean="0"/>
            </a:br>
            <a:r>
              <a:rPr lang="en-US" sz="1800" dirty="0" smtClean="0"/>
              <a:t/>
            </a:r>
            <a:br>
              <a:rPr lang="en-US" sz="1800" dirty="0" smtClean="0"/>
            </a:br>
            <a:endParaRPr lang="en-US" sz="1800" dirty="0" smtClean="0"/>
          </a:p>
        </p:txBody>
      </p:sp>
      <p:sp>
        <p:nvSpPr>
          <p:cNvPr id="12292" name="Rectangle 3" descr="Rectangle: Click to edit Master text styles&#10;Second level&#10;Third level&#10;Fourth level&#10;Fifth level"/>
          <p:cNvSpPr>
            <a:spLocks noGrp="1" noChangeArrowheads="1"/>
          </p:cNvSpPr>
          <p:nvPr>
            <p:ph type="body" idx="1"/>
          </p:nvPr>
        </p:nvSpPr>
        <p:spPr>
          <a:xfrm>
            <a:off x="473075" y="1303338"/>
            <a:ext cx="8348663" cy="4705350"/>
          </a:xfrm>
        </p:spPr>
        <p:txBody>
          <a:bodyPr/>
          <a:lstStyle/>
          <a:p>
            <a:pPr marL="0" indent="0" eaLnBrk="1" hangingPunct="1">
              <a:lnSpc>
                <a:spcPct val="80000"/>
              </a:lnSpc>
              <a:buFontTx/>
              <a:buNone/>
            </a:pPr>
            <a:r>
              <a:rPr lang="en-US" sz="2000" dirty="0" smtClean="0">
                <a:latin typeface="Arial" pitchFamily="34" charset="0"/>
              </a:rPr>
              <a:t>Las </a:t>
            </a:r>
            <a:r>
              <a:rPr lang="en-US" sz="2000" dirty="0" err="1" smtClean="0">
                <a:latin typeface="Arial" pitchFamily="34" charset="0"/>
              </a:rPr>
              <a:t>imágenes</a:t>
            </a:r>
            <a:r>
              <a:rPr lang="en-US" sz="2000" dirty="0" smtClean="0">
                <a:latin typeface="Arial" pitchFamily="34" charset="0"/>
              </a:rPr>
              <a:t> </a:t>
            </a:r>
            <a:r>
              <a:rPr lang="en-US" sz="2000" dirty="0" err="1" smtClean="0">
                <a:latin typeface="Arial" pitchFamily="34" charset="0"/>
              </a:rPr>
              <a:t>binarias</a:t>
            </a:r>
            <a:r>
              <a:rPr lang="en-US" sz="2000" dirty="0" smtClean="0">
                <a:latin typeface="Arial" pitchFamily="34" charset="0"/>
              </a:rPr>
              <a:t> se </a:t>
            </a:r>
            <a:r>
              <a:rPr lang="en-US" sz="2000" dirty="0" err="1" smtClean="0">
                <a:latin typeface="Arial" pitchFamily="34" charset="0"/>
              </a:rPr>
              <a:t>obtienen</a:t>
            </a:r>
            <a:r>
              <a:rPr lang="en-US" sz="2000" dirty="0" smtClean="0">
                <a:latin typeface="Arial" pitchFamily="34" charset="0"/>
              </a:rPr>
              <a:t> a </a:t>
            </a:r>
            <a:r>
              <a:rPr lang="en-US" sz="2000" dirty="0" err="1" smtClean="0">
                <a:latin typeface="Arial" pitchFamily="34" charset="0"/>
              </a:rPr>
              <a:t>partir</a:t>
            </a:r>
            <a:r>
              <a:rPr lang="en-US" sz="2000" dirty="0" smtClean="0">
                <a:latin typeface="Arial" pitchFamily="34" charset="0"/>
              </a:rPr>
              <a:t> de </a:t>
            </a:r>
            <a:r>
              <a:rPr lang="en-US" sz="2000" dirty="0" err="1" smtClean="0">
                <a:latin typeface="Arial" pitchFamily="34" charset="0"/>
              </a:rPr>
              <a:t>imágenes</a:t>
            </a:r>
            <a:r>
              <a:rPr lang="en-US" sz="2000" dirty="0" smtClean="0">
                <a:latin typeface="Arial" pitchFamily="34" charset="0"/>
              </a:rPr>
              <a:t> de </a:t>
            </a:r>
            <a:r>
              <a:rPr lang="en-US" sz="2000" dirty="0" err="1" smtClean="0">
                <a:latin typeface="Arial" pitchFamily="34" charset="0"/>
              </a:rPr>
              <a:t>niveles</a:t>
            </a:r>
            <a:r>
              <a:rPr lang="en-US" sz="2000" dirty="0" smtClean="0">
                <a:latin typeface="Arial" pitchFamily="34" charset="0"/>
              </a:rPr>
              <a:t> de </a:t>
            </a:r>
            <a:r>
              <a:rPr lang="en-US" sz="2000" dirty="0" err="1" smtClean="0">
                <a:latin typeface="Arial" pitchFamily="34" charset="0"/>
              </a:rPr>
              <a:t>gris</a:t>
            </a:r>
            <a:r>
              <a:rPr lang="en-US" sz="2000" dirty="0" smtClean="0">
                <a:latin typeface="Arial" pitchFamily="34" charset="0"/>
              </a:rPr>
              <a:t> </a:t>
            </a:r>
            <a:r>
              <a:rPr lang="en-US" sz="2000" dirty="0" err="1" smtClean="0">
                <a:latin typeface="Arial" pitchFamily="34" charset="0"/>
              </a:rPr>
              <a:t>empleando</a:t>
            </a:r>
            <a:r>
              <a:rPr lang="en-US" sz="2000" dirty="0" smtClean="0">
                <a:latin typeface="Arial" pitchFamily="34" charset="0"/>
              </a:rPr>
              <a:t> </a:t>
            </a:r>
            <a:r>
              <a:rPr lang="en-US" sz="2000" dirty="0" err="1" smtClean="0">
                <a:latin typeface="Arial" pitchFamily="34" charset="0"/>
              </a:rPr>
              <a:t>una</a:t>
            </a:r>
            <a:r>
              <a:rPr lang="en-US" sz="2000" dirty="0" smtClean="0">
                <a:latin typeface="Arial" pitchFamily="34" charset="0"/>
              </a:rPr>
              <a:t> </a:t>
            </a:r>
            <a:r>
              <a:rPr lang="en-US" sz="2000" dirty="0" err="1" smtClean="0">
                <a:latin typeface="Arial" pitchFamily="34" charset="0"/>
              </a:rPr>
              <a:t>técnica</a:t>
            </a:r>
            <a:r>
              <a:rPr lang="en-US" sz="2000" dirty="0" smtClean="0">
                <a:latin typeface="Arial" pitchFamily="34" charset="0"/>
              </a:rPr>
              <a:t> </a:t>
            </a:r>
            <a:r>
              <a:rPr lang="en-US" sz="2000" dirty="0" err="1" smtClean="0">
                <a:latin typeface="Arial" pitchFamily="34" charset="0"/>
              </a:rPr>
              <a:t>llamada</a:t>
            </a:r>
            <a:r>
              <a:rPr lang="en-US" sz="2000" dirty="0" smtClean="0">
                <a:latin typeface="Arial" pitchFamily="34" charset="0"/>
              </a:rPr>
              <a:t> </a:t>
            </a:r>
            <a:r>
              <a:rPr lang="en-US" sz="2000" b="1" dirty="0" smtClean="0">
                <a:latin typeface="Arial" pitchFamily="34" charset="0"/>
              </a:rPr>
              <a:t>binarización</a:t>
            </a:r>
            <a:r>
              <a:rPr lang="en-US" sz="2000" dirty="0" smtClean="0">
                <a:latin typeface="Arial" pitchFamily="34" charset="0"/>
              </a:rPr>
              <a:t>. </a:t>
            </a:r>
          </a:p>
          <a:p>
            <a:pPr marL="0" indent="0" eaLnBrk="1" hangingPunct="1">
              <a:lnSpc>
                <a:spcPct val="80000"/>
              </a:lnSpc>
              <a:buFontTx/>
              <a:buNone/>
            </a:pPr>
            <a:endParaRPr lang="en-US" sz="2000" dirty="0" smtClean="0">
              <a:latin typeface="Arial" pitchFamily="34" charset="0"/>
            </a:endParaRPr>
          </a:p>
          <a:p>
            <a:pPr marL="0" indent="0" eaLnBrk="1" hangingPunct="1">
              <a:lnSpc>
                <a:spcPct val="80000"/>
              </a:lnSpc>
              <a:buFontTx/>
              <a:buNone/>
            </a:pPr>
            <a:r>
              <a:rPr lang="en-US" sz="2000" dirty="0" smtClean="0">
                <a:latin typeface="Arial" pitchFamily="34" charset="0"/>
              </a:rPr>
              <a:t>La binarización </a:t>
            </a:r>
            <a:r>
              <a:rPr lang="en-US" sz="2000" dirty="0" err="1" smtClean="0">
                <a:latin typeface="Arial" pitchFamily="34" charset="0"/>
              </a:rPr>
              <a:t>consiste</a:t>
            </a:r>
            <a:r>
              <a:rPr lang="en-US" sz="2000" dirty="0" smtClean="0">
                <a:latin typeface="Arial" pitchFamily="34" charset="0"/>
              </a:rPr>
              <a:t> a </a:t>
            </a:r>
            <a:r>
              <a:rPr lang="en-US" sz="2000" dirty="0" err="1" smtClean="0">
                <a:latin typeface="Arial" pitchFamily="34" charset="0"/>
              </a:rPr>
              <a:t>partir</a:t>
            </a:r>
            <a:r>
              <a:rPr lang="en-US" sz="2000" dirty="0" smtClean="0">
                <a:latin typeface="Arial" pitchFamily="34" charset="0"/>
              </a:rPr>
              <a:t> de un </a:t>
            </a:r>
            <a:r>
              <a:rPr lang="en-US" sz="2000" dirty="0" err="1" smtClean="0">
                <a:latin typeface="Arial" pitchFamily="34" charset="0"/>
              </a:rPr>
              <a:t>determinado</a:t>
            </a:r>
            <a:r>
              <a:rPr lang="en-US" sz="2000" dirty="0" smtClean="0">
                <a:latin typeface="Arial" pitchFamily="34" charset="0"/>
              </a:rPr>
              <a:t> </a:t>
            </a:r>
            <a:r>
              <a:rPr lang="en-US" sz="2000" dirty="0" err="1" smtClean="0">
                <a:latin typeface="Arial" pitchFamily="34" charset="0"/>
              </a:rPr>
              <a:t>nivel</a:t>
            </a:r>
            <a:r>
              <a:rPr lang="en-US" sz="2000" dirty="0" smtClean="0">
                <a:latin typeface="Arial" pitchFamily="34" charset="0"/>
              </a:rPr>
              <a:t> de </a:t>
            </a:r>
            <a:r>
              <a:rPr lang="en-US" sz="2000" dirty="0" err="1" smtClean="0">
                <a:latin typeface="Arial" pitchFamily="34" charset="0"/>
              </a:rPr>
              <a:t>gris</a:t>
            </a:r>
            <a:r>
              <a:rPr lang="en-US" sz="2000" dirty="0" smtClean="0">
                <a:latin typeface="Arial" pitchFamily="34" charset="0"/>
              </a:rPr>
              <a:t>, </a:t>
            </a:r>
            <a:r>
              <a:rPr lang="en-US" sz="2000" dirty="0" err="1" smtClean="0">
                <a:latin typeface="Arial" pitchFamily="34" charset="0"/>
              </a:rPr>
              <a:t>que</a:t>
            </a:r>
            <a:r>
              <a:rPr lang="en-US" sz="2000" dirty="0" smtClean="0">
                <a:latin typeface="Arial" pitchFamily="34" charset="0"/>
              </a:rPr>
              <a:t> </a:t>
            </a:r>
            <a:r>
              <a:rPr lang="en-US" sz="2000" dirty="0" err="1" smtClean="0">
                <a:latin typeface="Arial" pitchFamily="34" charset="0"/>
              </a:rPr>
              <a:t>denominaremos</a:t>
            </a:r>
            <a:r>
              <a:rPr lang="en-US" sz="2000" dirty="0" smtClean="0">
                <a:latin typeface="Arial" pitchFamily="34" charset="0"/>
              </a:rPr>
              <a:t> </a:t>
            </a:r>
            <a:r>
              <a:rPr lang="en-US" sz="2000" b="1" dirty="0" err="1" smtClean="0">
                <a:latin typeface="Arial" pitchFamily="34" charset="0"/>
              </a:rPr>
              <a:t>umbral</a:t>
            </a:r>
            <a:r>
              <a:rPr lang="en-US" sz="2000" b="1" dirty="0" smtClean="0">
                <a:latin typeface="Arial" pitchFamily="34" charset="0"/>
              </a:rPr>
              <a:t> de binarización</a:t>
            </a:r>
            <a:r>
              <a:rPr lang="en-US" sz="2000" dirty="0" smtClean="0">
                <a:latin typeface="Arial" pitchFamily="34" charset="0"/>
              </a:rPr>
              <a:t>, </a:t>
            </a:r>
            <a:r>
              <a:rPr lang="en-US" sz="2000" dirty="0" err="1" smtClean="0">
                <a:latin typeface="Arial" pitchFamily="34" charset="0"/>
              </a:rPr>
              <a:t>transformar</a:t>
            </a:r>
            <a:r>
              <a:rPr lang="en-US" sz="2000" dirty="0" smtClean="0">
                <a:latin typeface="Arial" pitchFamily="34" charset="0"/>
              </a:rPr>
              <a:t> en negro </a:t>
            </a:r>
            <a:r>
              <a:rPr lang="en-US" sz="2000" dirty="0" err="1" smtClean="0">
                <a:latin typeface="Arial" pitchFamily="34" charset="0"/>
              </a:rPr>
              <a:t>puro</a:t>
            </a:r>
            <a:r>
              <a:rPr lang="en-US" sz="2000" dirty="0" smtClean="0">
                <a:latin typeface="Arial" pitchFamily="34" charset="0"/>
              </a:rPr>
              <a:t> </a:t>
            </a:r>
            <a:r>
              <a:rPr lang="en-US" sz="2000" dirty="0" err="1" smtClean="0">
                <a:latin typeface="Arial" pitchFamily="34" charset="0"/>
              </a:rPr>
              <a:t>todos</a:t>
            </a:r>
            <a:r>
              <a:rPr lang="en-US" sz="2000" dirty="0" smtClean="0">
                <a:latin typeface="Arial" pitchFamily="34" charset="0"/>
              </a:rPr>
              <a:t> los </a:t>
            </a:r>
            <a:r>
              <a:rPr lang="en-US" sz="2000" dirty="0" err="1" smtClean="0">
                <a:latin typeface="Arial" pitchFamily="34" charset="0"/>
              </a:rPr>
              <a:t>píxeles</a:t>
            </a:r>
            <a:r>
              <a:rPr lang="en-US" sz="2000" dirty="0" smtClean="0">
                <a:latin typeface="Arial" pitchFamily="34" charset="0"/>
              </a:rPr>
              <a:t> con </a:t>
            </a:r>
            <a:r>
              <a:rPr lang="en-US" sz="2000" dirty="0" err="1" smtClean="0">
                <a:latin typeface="Arial" pitchFamily="34" charset="0"/>
              </a:rPr>
              <a:t>niveles</a:t>
            </a:r>
            <a:r>
              <a:rPr lang="en-US" sz="2000" dirty="0" smtClean="0">
                <a:latin typeface="Arial" pitchFamily="34" charset="0"/>
              </a:rPr>
              <a:t> de </a:t>
            </a:r>
            <a:r>
              <a:rPr lang="en-US" sz="2000" dirty="0" err="1" smtClean="0">
                <a:latin typeface="Arial" pitchFamily="34" charset="0"/>
              </a:rPr>
              <a:t>gris</a:t>
            </a:r>
            <a:r>
              <a:rPr lang="en-US" sz="2000" dirty="0" smtClean="0">
                <a:latin typeface="Arial" pitchFamily="34" charset="0"/>
              </a:rPr>
              <a:t> </a:t>
            </a:r>
            <a:r>
              <a:rPr lang="en-US" sz="2000" dirty="0" err="1" smtClean="0">
                <a:latin typeface="Arial" pitchFamily="34" charset="0"/>
              </a:rPr>
              <a:t>igual</a:t>
            </a:r>
            <a:r>
              <a:rPr lang="en-US" sz="2000" dirty="0" smtClean="0">
                <a:latin typeface="Arial" pitchFamily="34" charset="0"/>
              </a:rPr>
              <a:t> o inferior a </a:t>
            </a:r>
            <a:r>
              <a:rPr lang="en-US" sz="2000" dirty="0" err="1" smtClean="0">
                <a:latin typeface="Arial" pitchFamily="34" charset="0"/>
              </a:rPr>
              <a:t>ese</a:t>
            </a:r>
            <a:r>
              <a:rPr lang="en-US" sz="2000" dirty="0" smtClean="0">
                <a:latin typeface="Arial" pitchFamily="34" charset="0"/>
              </a:rPr>
              <a:t> </a:t>
            </a:r>
            <a:r>
              <a:rPr lang="en-US" sz="2000" dirty="0" err="1" smtClean="0">
                <a:latin typeface="Arial" pitchFamily="34" charset="0"/>
              </a:rPr>
              <a:t>umbral</a:t>
            </a:r>
            <a:r>
              <a:rPr lang="en-US" sz="2000" dirty="0" smtClean="0">
                <a:latin typeface="Arial" pitchFamily="34" charset="0"/>
              </a:rPr>
              <a:t> y en </a:t>
            </a:r>
            <a:r>
              <a:rPr lang="en-US" sz="2000" dirty="0" err="1" smtClean="0">
                <a:latin typeface="Arial" pitchFamily="34" charset="0"/>
              </a:rPr>
              <a:t>blanco</a:t>
            </a:r>
            <a:r>
              <a:rPr lang="en-US" sz="2000" dirty="0" smtClean="0">
                <a:latin typeface="Arial" pitchFamily="34" charset="0"/>
              </a:rPr>
              <a:t> </a:t>
            </a:r>
            <a:r>
              <a:rPr lang="en-US" sz="2000" dirty="0" err="1" smtClean="0">
                <a:latin typeface="Arial" pitchFamily="34" charset="0"/>
              </a:rPr>
              <a:t>puro</a:t>
            </a:r>
            <a:r>
              <a:rPr lang="en-US" sz="2000" dirty="0" smtClean="0">
                <a:latin typeface="Arial" pitchFamily="34" charset="0"/>
              </a:rPr>
              <a:t> los </a:t>
            </a:r>
            <a:r>
              <a:rPr lang="en-US" sz="2000" dirty="0" err="1" smtClean="0">
                <a:latin typeface="Arial" pitchFamily="34" charset="0"/>
              </a:rPr>
              <a:t>que</a:t>
            </a:r>
            <a:r>
              <a:rPr lang="en-US" sz="2000" dirty="0" smtClean="0">
                <a:latin typeface="Arial" pitchFamily="34" charset="0"/>
              </a:rPr>
              <a:t> </a:t>
            </a:r>
            <a:r>
              <a:rPr lang="en-US" sz="2000" dirty="0" err="1" smtClean="0">
                <a:latin typeface="Arial" pitchFamily="34" charset="0"/>
              </a:rPr>
              <a:t>tengan</a:t>
            </a:r>
            <a:r>
              <a:rPr lang="en-US" sz="2000" dirty="0" smtClean="0">
                <a:latin typeface="Arial" pitchFamily="34" charset="0"/>
              </a:rPr>
              <a:t> un </a:t>
            </a:r>
            <a:r>
              <a:rPr lang="en-US" sz="2000" dirty="0" err="1" smtClean="0">
                <a:latin typeface="Arial" pitchFamily="34" charset="0"/>
              </a:rPr>
              <a:t>nivel</a:t>
            </a:r>
            <a:r>
              <a:rPr lang="en-US" sz="2000" dirty="0" smtClean="0">
                <a:latin typeface="Arial" pitchFamily="34" charset="0"/>
              </a:rPr>
              <a:t> de </a:t>
            </a:r>
            <a:r>
              <a:rPr lang="en-US" sz="2000" dirty="0" err="1" smtClean="0">
                <a:latin typeface="Arial" pitchFamily="34" charset="0"/>
              </a:rPr>
              <a:t>gris</a:t>
            </a:r>
            <a:r>
              <a:rPr lang="en-US" sz="2000" dirty="0" smtClean="0">
                <a:latin typeface="Arial" pitchFamily="34" charset="0"/>
              </a:rPr>
              <a:t> superior.</a:t>
            </a:r>
          </a:p>
          <a:p>
            <a:pPr marL="0" indent="0" eaLnBrk="1" hangingPunct="1">
              <a:lnSpc>
                <a:spcPct val="80000"/>
              </a:lnSpc>
              <a:buFontTx/>
              <a:buNone/>
            </a:pPr>
            <a:endParaRPr lang="en-US" sz="2000" dirty="0" smtClean="0">
              <a:latin typeface="Arial" pitchFamily="34" charset="0"/>
            </a:endParaRPr>
          </a:p>
          <a:p>
            <a:pPr marL="0" indent="0" eaLnBrk="1" hangingPunct="1">
              <a:lnSpc>
                <a:spcPct val="80000"/>
              </a:lnSpc>
              <a:buFontTx/>
              <a:buNone/>
            </a:pPr>
            <a:r>
              <a:rPr lang="en-US" sz="2000" dirty="0" smtClean="0">
                <a:latin typeface="Arial" pitchFamily="34" charset="0"/>
              </a:rPr>
              <a:t>Si la </a:t>
            </a:r>
            <a:r>
              <a:rPr lang="en-US" sz="2000" dirty="0" err="1" smtClean="0">
                <a:latin typeface="Arial" pitchFamily="34" charset="0"/>
              </a:rPr>
              <a:t>imagen</a:t>
            </a:r>
            <a:r>
              <a:rPr lang="en-US" sz="2000" dirty="0" smtClean="0">
                <a:latin typeface="Arial" pitchFamily="34" charset="0"/>
              </a:rPr>
              <a:t> </a:t>
            </a:r>
            <a:r>
              <a:rPr lang="en-US" sz="2000" dirty="0" err="1" smtClean="0">
                <a:latin typeface="Arial" pitchFamily="34" charset="0"/>
              </a:rPr>
              <a:t>está</a:t>
            </a:r>
            <a:r>
              <a:rPr lang="en-US" sz="2000" dirty="0" smtClean="0">
                <a:latin typeface="Arial" pitchFamily="34" charset="0"/>
              </a:rPr>
              <a:t> </a:t>
            </a:r>
            <a:r>
              <a:rPr lang="en-US" sz="2000" dirty="0" err="1" smtClean="0">
                <a:latin typeface="Arial" pitchFamily="34" charset="0"/>
              </a:rPr>
              <a:t>bien</a:t>
            </a:r>
            <a:r>
              <a:rPr lang="en-US" sz="2000" dirty="0" smtClean="0">
                <a:latin typeface="Arial" pitchFamily="34" charset="0"/>
              </a:rPr>
              <a:t> </a:t>
            </a:r>
            <a:r>
              <a:rPr lang="en-US" sz="2000" dirty="0" err="1" smtClean="0">
                <a:latin typeface="Arial" pitchFamily="34" charset="0"/>
              </a:rPr>
              <a:t>contrastada</a:t>
            </a:r>
            <a:r>
              <a:rPr lang="en-US" sz="2000" dirty="0" smtClean="0">
                <a:latin typeface="Arial" pitchFamily="34" charset="0"/>
              </a:rPr>
              <a:t> </a:t>
            </a:r>
            <a:r>
              <a:rPr lang="en-US" sz="2000" dirty="0" err="1" smtClean="0">
                <a:latin typeface="Arial" pitchFamily="34" charset="0"/>
              </a:rPr>
              <a:t>es</a:t>
            </a:r>
            <a:r>
              <a:rPr lang="en-US" sz="2000" dirty="0" smtClean="0">
                <a:latin typeface="Arial" pitchFamily="34" charset="0"/>
              </a:rPr>
              <a:t> </a:t>
            </a:r>
            <a:r>
              <a:rPr lang="en-US" sz="2000" dirty="0" err="1" smtClean="0">
                <a:latin typeface="Arial" pitchFamily="34" charset="0"/>
              </a:rPr>
              <a:t>posible</a:t>
            </a:r>
            <a:r>
              <a:rPr lang="en-US" sz="2000" dirty="0" smtClean="0">
                <a:latin typeface="Arial" pitchFamily="34" charset="0"/>
              </a:rPr>
              <a:t> </a:t>
            </a:r>
            <a:r>
              <a:rPr lang="en-US" sz="2000" dirty="0" err="1" smtClean="0">
                <a:latin typeface="Arial" pitchFamily="34" charset="0"/>
              </a:rPr>
              <a:t>separar</a:t>
            </a:r>
            <a:r>
              <a:rPr lang="en-US" sz="2000" dirty="0" smtClean="0">
                <a:latin typeface="Arial" pitchFamily="34" charset="0"/>
              </a:rPr>
              <a:t> los </a:t>
            </a:r>
            <a:r>
              <a:rPr lang="en-US" sz="2000" dirty="0" err="1" smtClean="0">
                <a:latin typeface="Arial" pitchFamily="34" charset="0"/>
              </a:rPr>
              <a:t>objetos</a:t>
            </a:r>
            <a:r>
              <a:rPr lang="en-US" sz="2000" dirty="0" smtClean="0">
                <a:latin typeface="Arial" pitchFamily="34" charset="0"/>
              </a:rPr>
              <a:t> del </a:t>
            </a:r>
            <a:r>
              <a:rPr lang="en-US" sz="2000" dirty="0" err="1" smtClean="0">
                <a:latin typeface="Arial" pitchFamily="34" charset="0"/>
              </a:rPr>
              <a:t>fondo</a:t>
            </a:r>
            <a:r>
              <a:rPr lang="en-US" sz="2000" dirty="0" smtClean="0">
                <a:latin typeface="Arial" pitchFamily="34" charset="0"/>
              </a:rPr>
              <a:t>. </a:t>
            </a:r>
            <a:r>
              <a:rPr lang="en-US" sz="2000" dirty="0" err="1" smtClean="0">
                <a:latin typeface="Arial" pitchFamily="34" charset="0"/>
              </a:rPr>
              <a:t>Es</a:t>
            </a:r>
            <a:r>
              <a:rPr lang="en-US" sz="2000" dirty="0" smtClean="0">
                <a:latin typeface="Arial" pitchFamily="34" charset="0"/>
              </a:rPr>
              <a:t> fundamental </a:t>
            </a:r>
            <a:r>
              <a:rPr lang="en-US" sz="2000" dirty="0" err="1" smtClean="0">
                <a:latin typeface="Arial" pitchFamily="34" charset="0"/>
              </a:rPr>
              <a:t>que</a:t>
            </a:r>
            <a:r>
              <a:rPr lang="en-US" sz="2000" dirty="0" smtClean="0">
                <a:latin typeface="Arial" pitchFamily="34" charset="0"/>
              </a:rPr>
              <a:t> la </a:t>
            </a:r>
            <a:r>
              <a:rPr lang="en-US" sz="2000" dirty="0" err="1" smtClean="0">
                <a:latin typeface="Arial" pitchFamily="34" charset="0"/>
              </a:rPr>
              <a:t>imagen</a:t>
            </a:r>
            <a:r>
              <a:rPr lang="en-US" sz="2000" dirty="0" smtClean="0">
                <a:latin typeface="Arial" pitchFamily="34" charset="0"/>
              </a:rPr>
              <a:t> </a:t>
            </a:r>
            <a:r>
              <a:rPr lang="en-US" sz="2000" dirty="0" err="1" smtClean="0">
                <a:latin typeface="Arial" pitchFamily="34" charset="0"/>
              </a:rPr>
              <a:t>tenga</a:t>
            </a:r>
            <a:r>
              <a:rPr lang="en-US" sz="2000" dirty="0" smtClean="0">
                <a:latin typeface="Arial" pitchFamily="34" charset="0"/>
              </a:rPr>
              <a:t> un alto </a:t>
            </a:r>
            <a:r>
              <a:rPr lang="en-US" sz="2000" dirty="0" err="1" smtClean="0">
                <a:latin typeface="Arial" pitchFamily="34" charset="0"/>
              </a:rPr>
              <a:t>contraste</a:t>
            </a:r>
            <a:r>
              <a:rPr lang="en-US" sz="2000" dirty="0" smtClean="0">
                <a:latin typeface="Arial" pitchFamily="34" charset="0"/>
              </a:rPr>
              <a:t>.</a:t>
            </a:r>
          </a:p>
          <a:p>
            <a:pPr marL="0" indent="0" eaLnBrk="1" hangingPunct="1">
              <a:lnSpc>
                <a:spcPct val="80000"/>
              </a:lnSpc>
              <a:buFontTx/>
              <a:buNone/>
            </a:pPr>
            <a:endParaRPr lang="en-US" sz="2000" dirty="0" smtClean="0">
              <a:latin typeface="Arial" pitchFamily="34" charset="0"/>
            </a:endParaRPr>
          </a:p>
          <a:p>
            <a:pPr marL="0" indent="0" eaLnBrk="1" hangingPunct="1">
              <a:lnSpc>
                <a:spcPct val="80000"/>
              </a:lnSpc>
              <a:buFontTx/>
              <a:buNone/>
            </a:pPr>
            <a:endParaRPr lang="en-US" sz="2000" dirty="0" smtClean="0">
              <a:latin typeface="Arial" pitchFamily="34" charset="0"/>
            </a:endParaRPr>
          </a:p>
        </p:txBody>
      </p:sp>
      <p:sp>
        <p:nvSpPr>
          <p:cNvPr id="12293" name="Rectangle 5"/>
          <p:cNvSpPr>
            <a:spLocks noChangeArrowheads="1"/>
          </p:cNvSpPr>
          <p:nvPr/>
        </p:nvSpPr>
        <p:spPr bwMode="auto">
          <a:xfrm>
            <a:off x="473075" y="2413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1. Binarización. Umbral.</a:t>
            </a:r>
            <a:endParaRPr lang="es-ES_tradnl" sz="2800" b="1"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13315" name="Rectangle 2"/>
          <p:cNvSpPr>
            <a:spLocks noGrp="1" noChangeArrowheads="1"/>
          </p:cNvSpPr>
          <p:nvPr>
            <p:ph type="title" idx="4294967295"/>
          </p:nvPr>
        </p:nvSpPr>
        <p:spPr>
          <a:xfrm>
            <a:off x="549275" y="1682750"/>
            <a:ext cx="7848600" cy="2665413"/>
          </a:xfrm>
        </p:spPr>
        <p:txBody>
          <a:bodyPr/>
          <a:lstStyle/>
          <a:p>
            <a:pPr eaLnBrk="1" hangingPunct="1"/>
            <a:r>
              <a:rPr lang="en-US" sz="2400" b="0" smtClean="0">
                <a:latin typeface="Arial" pitchFamily="34" charset="0"/>
              </a:rPr>
              <a:t/>
            </a:r>
            <a:br>
              <a:rPr lang="en-US" sz="2400" b="0" smtClean="0">
                <a:latin typeface="Arial" pitchFamily="34" charset="0"/>
              </a:rPr>
            </a:br>
            <a:r>
              <a:rPr lang="en-US" sz="2400" b="0" smtClean="0">
                <a:latin typeface="Arial" pitchFamily="34" charset="0"/>
              </a:rPr>
              <a:t>  I(i , j)   – Imagen Original de Niveles de Gris.</a:t>
            </a:r>
            <a:br>
              <a:rPr lang="en-US" sz="2400" b="0" smtClean="0">
                <a:latin typeface="Arial" pitchFamily="34" charset="0"/>
              </a:rPr>
            </a:br>
            <a:r>
              <a:rPr lang="en-US" sz="2400" b="0" smtClean="0">
                <a:latin typeface="Arial" pitchFamily="34" charset="0"/>
              </a:rPr>
              <a:t>  B(i , j) – Imagen binaria resultante.</a:t>
            </a:r>
            <a:br>
              <a:rPr lang="en-US" sz="2400" b="0" smtClean="0">
                <a:latin typeface="Arial" pitchFamily="34" charset="0"/>
              </a:rPr>
            </a:br>
            <a:r>
              <a:rPr lang="en-US" sz="2400" b="0" smtClean="0">
                <a:latin typeface="Arial" pitchFamily="34" charset="0"/>
              </a:rPr>
              <a:t/>
            </a:r>
            <a:br>
              <a:rPr lang="en-US" sz="2400" b="0" smtClean="0">
                <a:latin typeface="Arial" pitchFamily="34" charset="0"/>
              </a:rPr>
            </a:br>
            <a:r>
              <a:rPr lang="en-US" sz="2400" b="0" smtClean="0">
                <a:latin typeface="Arial" pitchFamily="34" charset="0"/>
              </a:rPr>
              <a:t>     </a:t>
            </a:r>
            <a:br>
              <a:rPr lang="en-US" sz="2400" b="0" smtClean="0">
                <a:latin typeface="Arial" pitchFamily="34" charset="0"/>
              </a:rPr>
            </a:br>
            <a:r>
              <a:rPr lang="en-US" sz="2400" b="0" smtClean="0">
                <a:latin typeface="Arial" pitchFamily="34" charset="0"/>
              </a:rPr>
              <a:t>  	B(i , j) = 0 	si  I(i , j) </a:t>
            </a:r>
            <a:r>
              <a:rPr lang="en-US" sz="2400" b="0" u="sng" smtClean="0">
                <a:latin typeface="Arial" pitchFamily="34" charset="0"/>
              </a:rPr>
              <a:t>&lt;</a:t>
            </a:r>
            <a:r>
              <a:rPr lang="en-US" sz="2400" b="0" smtClean="0">
                <a:latin typeface="Arial" pitchFamily="34" charset="0"/>
              </a:rPr>
              <a:t> Umbral</a:t>
            </a:r>
            <a:br>
              <a:rPr lang="en-US" sz="2400" b="0" smtClean="0">
                <a:latin typeface="Arial" pitchFamily="34" charset="0"/>
              </a:rPr>
            </a:br>
            <a:r>
              <a:rPr lang="en-US" sz="2400" b="0" smtClean="0">
                <a:latin typeface="Arial" pitchFamily="34" charset="0"/>
              </a:rPr>
              <a:t> 	B(i , j) = 1      si no.</a:t>
            </a:r>
            <a:br>
              <a:rPr lang="en-US" sz="2400" b="0" smtClean="0">
                <a:latin typeface="Arial" pitchFamily="34" charset="0"/>
              </a:rPr>
            </a:br>
            <a:r>
              <a:rPr lang="en-US" sz="2400" b="0" smtClean="0">
                <a:latin typeface="Arial" pitchFamily="34" charset="0"/>
              </a:rPr>
              <a:t/>
            </a:r>
            <a:br>
              <a:rPr lang="en-US" sz="2400" b="0" smtClean="0">
                <a:latin typeface="Arial" pitchFamily="34" charset="0"/>
              </a:rPr>
            </a:br>
            <a:endParaRPr lang="en-US" sz="2400" b="0" smtClean="0">
              <a:latin typeface="Arial" pitchFamily="34" charset="0"/>
            </a:endParaRPr>
          </a:p>
        </p:txBody>
      </p:sp>
      <p:sp>
        <p:nvSpPr>
          <p:cNvPr id="13316" name="Rectangle 30"/>
          <p:cNvSpPr>
            <a:spLocks noChangeArrowheads="1"/>
          </p:cNvSpPr>
          <p:nvPr/>
        </p:nvSpPr>
        <p:spPr bwMode="auto">
          <a:xfrm>
            <a:off x="0" y="2741613"/>
            <a:ext cx="9144000" cy="0"/>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3317" name="Rectangle 64"/>
          <p:cNvSpPr>
            <a:spLocks noChangeArrowheads="1"/>
          </p:cNvSpPr>
          <p:nvPr/>
        </p:nvSpPr>
        <p:spPr bwMode="auto">
          <a:xfrm>
            <a:off x="473075" y="2413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1. Binarización. Umbral.</a:t>
            </a:r>
            <a:endParaRPr lang="es-ES_tradnl" sz="2800" b="1"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pic>
        <p:nvPicPr>
          <p:cNvPr id="14339" name="Picture 3" descr="histo_cameramanUmbral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849313"/>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cameramanBinarizadaUmbral_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773113"/>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histo_cameramanUmbral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4300" y="2670175"/>
            <a:ext cx="25050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cameramanBinarizadaUmbral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593975"/>
            <a:ext cx="191452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histo_cameramanUmbral1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0500" y="4643438"/>
            <a:ext cx="24003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cameramanBinarizadaUmbral1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4414838"/>
            <a:ext cx="191452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9"/>
          <p:cNvSpPr>
            <a:spLocks noChangeArrowheads="1"/>
          </p:cNvSpPr>
          <p:nvPr/>
        </p:nvSpPr>
        <p:spPr bwMode="auto">
          <a:xfrm>
            <a:off x="0" y="2457450"/>
            <a:ext cx="2644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14346" name="Rectangle 10"/>
          <p:cNvSpPr>
            <a:spLocks noChangeArrowheads="1"/>
          </p:cNvSpPr>
          <p:nvPr/>
        </p:nvSpPr>
        <p:spPr bwMode="auto">
          <a:xfrm>
            <a:off x="0" y="2457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14347" name="Rectangle 11"/>
          <p:cNvSpPr>
            <a:spLocks noChangeArrowheads="1"/>
          </p:cNvSpPr>
          <p:nvPr/>
        </p:nvSpPr>
        <p:spPr bwMode="auto">
          <a:xfrm>
            <a:off x="0" y="2457450"/>
            <a:ext cx="2644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14348" name="Rectangle 12"/>
          <p:cNvSpPr>
            <a:spLocks noChangeArrowheads="1"/>
          </p:cNvSpPr>
          <p:nvPr/>
        </p:nvSpPr>
        <p:spPr bwMode="auto">
          <a:xfrm>
            <a:off x="0" y="2457450"/>
            <a:ext cx="2644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14349" name="Rectangle 39"/>
          <p:cNvSpPr>
            <a:spLocks noChangeArrowheads="1"/>
          </p:cNvSpPr>
          <p:nvPr/>
        </p:nvSpPr>
        <p:spPr bwMode="auto">
          <a:xfrm>
            <a:off x="473075" y="2413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1. Binarización. </a:t>
            </a:r>
            <a:r>
              <a:rPr lang="es-ES_tradnl" sz="2800" b="1" dirty="0">
                <a:solidFill>
                  <a:srgbClr val="000000"/>
                </a:solidFill>
              </a:rPr>
              <a:t>Elección del umbral.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5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15363" name="Rectangle 2"/>
          <p:cNvSpPr>
            <a:spLocks noGrp="1" noChangeArrowheads="1"/>
          </p:cNvSpPr>
          <p:nvPr>
            <p:ph type="title"/>
          </p:nvPr>
        </p:nvSpPr>
        <p:spPr/>
        <p:txBody>
          <a:bodyPr/>
          <a:lstStyle/>
          <a:p>
            <a:pPr eaLnBrk="1" hangingPunct="1"/>
            <a:r>
              <a:rPr lang="en-US" sz="1800" smtClean="0"/>
              <a:t/>
            </a:r>
            <a:br>
              <a:rPr lang="en-US" sz="1800" smtClean="0"/>
            </a:br>
            <a:endParaRPr lang="en-US" sz="1800" smtClean="0"/>
          </a:p>
        </p:txBody>
      </p:sp>
      <p:pic>
        <p:nvPicPr>
          <p:cNvPr id="15364" name="Picture 5" descr="camera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11463"/>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histograma_camera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103563"/>
            <a:ext cx="28194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7367" name="Picture 7" descr="cameramanBinarizadaUmbral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887663"/>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368" name="Line 8"/>
          <p:cNvSpPr>
            <a:spLocks noChangeShapeType="1"/>
          </p:cNvSpPr>
          <p:nvPr/>
        </p:nvSpPr>
        <p:spPr bwMode="auto">
          <a:xfrm>
            <a:off x="4114800" y="4413250"/>
            <a:ext cx="0" cy="4572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5368" name="Text Box 9"/>
          <p:cNvSpPr txBox="1">
            <a:spLocks noChangeArrowheads="1"/>
          </p:cNvSpPr>
          <p:nvPr/>
        </p:nvSpPr>
        <p:spPr bwMode="auto">
          <a:xfrm>
            <a:off x="777875" y="5597525"/>
            <a:ext cx="8366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spcBef>
                <a:spcPct val="50000"/>
              </a:spcBef>
              <a:buClrTx/>
              <a:buFontTx/>
              <a:buNone/>
            </a:pPr>
            <a:r>
              <a:rPr lang="en-US" sz="1600">
                <a:cs typeface="Times New Roman" pitchFamily="18" charset="0"/>
              </a:rPr>
              <a:t>a) Imagen Original                       b) Histograma               c) </a:t>
            </a:r>
            <a:r>
              <a:rPr lang="en-US" sz="1600"/>
              <a:t>Img.binarizada umbral=80</a:t>
            </a:r>
            <a:endParaRPr lang="en-US" sz="1600">
              <a:cs typeface="Times New Roman" pitchFamily="18" charset="0"/>
            </a:endParaRPr>
          </a:p>
        </p:txBody>
      </p:sp>
      <p:sp>
        <p:nvSpPr>
          <p:cNvPr id="15369" name="Rectangle 10"/>
          <p:cNvSpPr>
            <a:spLocks noChangeArrowheads="1"/>
          </p:cNvSpPr>
          <p:nvPr/>
        </p:nvSpPr>
        <p:spPr bwMode="auto">
          <a:xfrm>
            <a:off x="473075" y="1000125"/>
            <a:ext cx="80010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20638" algn="just">
              <a:spcBef>
                <a:spcPct val="20000"/>
              </a:spcBef>
              <a:buClrTx/>
              <a:buFontTx/>
              <a:buNone/>
            </a:pPr>
            <a:r>
              <a:rPr lang="es-ES">
                <a:solidFill>
                  <a:srgbClr val="070000"/>
                </a:solidFill>
              </a:rPr>
              <a:t>Utilizando el </a:t>
            </a:r>
            <a:r>
              <a:rPr lang="es-ES" b="1">
                <a:solidFill>
                  <a:srgbClr val="070000"/>
                </a:solidFill>
              </a:rPr>
              <a:t>histograma</a:t>
            </a:r>
            <a:r>
              <a:rPr lang="es-ES">
                <a:solidFill>
                  <a:srgbClr val="070000"/>
                </a:solidFill>
              </a:rPr>
              <a:t> se puede determinar el umbral más idóneo.</a:t>
            </a:r>
            <a:r>
              <a:rPr lang="es-ES"/>
              <a:t> </a:t>
            </a:r>
            <a:r>
              <a:rPr lang="es-ES">
                <a:solidFill>
                  <a:srgbClr val="070000"/>
                </a:solidFill>
                <a:cs typeface="Arial" pitchFamily="34" charset="0"/>
              </a:rPr>
              <a:t>Este será el que mejor divida los niveles de gris en dos poblaciones bien diferenciadas. </a:t>
            </a:r>
          </a:p>
          <a:p>
            <a:pPr marL="342900" indent="20638" algn="just">
              <a:spcBef>
                <a:spcPct val="20000"/>
              </a:spcBef>
              <a:buClrTx/>
              <a:buFontTx/>
              <a:buNone/>
            </a:pPr>
            <a:r>
              <a:rPr lang="es-ES">
                <a:solidFill>
                  <a:srgbClr val="070000"/>
                </a:solidFill>
                <a:cs typeface="Arial" pitchFamily="34" charset="0"/>
              </a:rPr>
              <a:t>Por tanto el umbral óptimo estará en el valle del histograma. </a:t>
            </a:r>
          </a:p>
        </p:txBody>
      </p:sp>
      <p:sp>
        <p:nvSpPr>
          <p:cNvPr id="15370" name="Rectangle 14"/>
          <p:cNvSpPr>
            <a:spLocks noChangeArrowheads="1"/>
          </p:cNvSpPr>
          <p:nvPr/>
        </p:nvSpPr>
        <p:spPr bwMode="auto">
          <a:xfrm>
            <a:off x="473075" y="2413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1. Binarización. </a:t>
            </a:r>
            <a:r>
              <a:rPr lang="es-ES_tradnl" sz="2800" b="1" dirty="0">
                <a:solidFill>
                  <a:srgbClr val="000000"/>
                </a:solidFill>
              </a:rPr>
              <a:t>Elección del umbral.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27368"/>
                                        </p:tgtEl>
                                        <p:attrNameLst>
                                          <p:attrName>style.visibility</p:attrName>
                                        </p:attrNameLst>
                                      </p:cBhvr>
                                      <p:to>
                                        <p:strVal val="visible"/>
                                      </p:to>
                                    </p:set>
                                    <p:animEffect transition="in" filter="fade">
                                      <p:cBhvr>
                                        <p:cTn id="7" dur="1000"/>
                                        <p:tgtEl>
                                          <p:spTgt spid="527368"/>
                                        </p:tgtEl>
                                      </p:cBhvr>
                                    </p:animEffect>
                                    <p:anim calcmode="lin" valueType="num">
                                      <p:cBhvr>
                                        <p:cTn id="8" dur="1000" fill="hold"/>
                                        <p:tgtEl>
                                          <p:spTgt spid="527368"/>
                                        </p:tgtEl>
                                        <p:attrNameLst>
                                          <p:attrName>ppt_x</p:attrName>
                                        </p:attrNameLst>
                                      </p:cBhvr>
                                      <p:tavLst>
                                        <p:tav tm="0">
                                          <p:val>
                                            <p:strVal val="#ppt_x"/>
                                          </p:val>
                                        </p:tav>
                                        <p:tav tm="100000">
                                          <p:val>
                                            <p:strVal val="#ppt_x"/>
                                          </p:val>
                                        </p:tav>
                                      </p:tavLst>
                                    </p:anim>
                                    <p:anim calcmode="lin" valueType="num">
                                      <p:cBhvr>
                                        <p:cTn id="9" dur="1000" fill="hold"/>
                                        <p:tgtEl>
                                          <p:spTgt spid="52736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527367"/>
                                        </p:tgtEl>
                                        <p:attrNameLst>
                                          <p:attrName>style.visibility</p:attrName>
                                        </p:attrNameLst>
                                      </p:cBhvr>
                                      <p:to>
                                        <p:strVal val="visible"/>
                                      </p:to>
                                    </p:set>
                                    <p:animEffect transition="in" filter="checkerboard(across)">
                                      <p:cBhvr>
                                        <p:cTn id="14" dur="500"/>
                                        <p:tgtEl>
                                          <p:spTgt spid="527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5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16387" name="Rectangle 3"/>
          <p:cNvSpPr>
            <a:spLocks noGrp="1" noChangeArrowheads="1"/>
          </p:cNvSpPr>
          <p:nvPr>
            <p:ph type="title"/>
          </p:nvPr>
        </p:nvSpPr>
        <p:spPr/>
        <p:txBody>
          <a:bodyPr/>
          <a:lstStyle/>
          <a:p>
            <a:pPr eaLnBrk="1" hangingPunct="1"/>
            <a:r>
              <a:rPr lang="en-US" sz="1800" smtClean="0"/>
              <a:t/>
            </a:r>
            <a:br>
              <a:rPr lang="en-US" sz="1800" smtClean="0"/>
            </a:br>
            <a:endParaRPr lang="en-US" sz="1800" smtClean="0"/>
          </a:p>
        </p:txBody>
      </p:sp>
      <p:sp>
        <p:nvSpPr>
          <p:cNvPr id="16388" name="Rectangle 4" descr="Rectangle: Click to edit Master text styles&#10;Second level&#10;Third level&#10;Fourth level&#10;Fifth level"/>
          <p:cNvSpPr>
            <a:spLocks noGrp="1" noChangeArrowheads="1"/>
          </p:cNvSpPr>
          <p:nvPr>
            <p:ph type="body" sz="half" idx="1"/>
          </p:nvPr>
        </p:nvSpPr>
        <p:spPr>
          <a:xfrm>
            <a:off x="322263" y="469900"/>
            <a:ext cx="8594725" cy="2670175"/>
          </a:xfrm>
        </p:spPr>
        <p:txBody>
          <a:bodyPr/>
          <a:lstStyle/>
          <a:p>
            <a:pPr marL="0" indent="0" eaLnBrk="1" hangingPunct="1">
              <a:buFontTx/>
              <a:buNone/>
            </a:pPr>
            <a:endParaRPr lang="en-US" sz="2400" smtClean="0">
              <a:latin typeface="Arial" pitchFamily="34" charset="0"/>
            </a:endParaRPr>
          </a:p>
          <a:p>
            <a:pPr marL="0" indent="0" eaLnBrk="1" hangingPunct="1">
              <a:buFontTx/>
              <a:buNone/>
            </a:pPr>
            <a:r>
              <a:rPr lang="en-US" sz="2400" smtClean="0">
                <a:latin typeface="Arial" pitchFamily="34" charset="0"/>
              </a:rPr>
              <a:t>Si la iluminación no es estable el valle desplaza y se reduce y puede haber problemas.</a:t>
            </a:r>
          </a:p>
        </p:txBody>
      </p:sp>
      <p:sp>
        <p:nvSpPr>
          <p:cNvPr id="16389" name="Rectangle 10"/>
          <p:cNvSpPr>
            <a:spLocks noChangeArrowheads="1"/>
          </p:cNvSpPr>
          <p:nvPr/>
        </p:nvSpPr>
        <p:spPr bwMode="auto">
          <a:xfrm>
            <a:off x="0" y="2541588"/>
            <a:ext cx="9144000" cy="0"/>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696339" name="Group 19"/>
          <p:cNvGraphicFramePr>
            <a:graphicFrameLocks noGrp="1"/>
          </p:cNvGraphicFramePr>
          <p:nvPr/>
        </p:nvGraphicFramePr>
        <p:xfrm>
          <a:off x="1384300" y="2443163"/>
          <a:ext cx="6011863" cy="1774825"/>
        </p:xfrm>
        <a:graphic>
          <a:graphicData uri="http://schemas.openxmlformats.org/drawingml/2006/table">
            <a:tbl>
              <a:tblPr/>
              <a:tblGrid>
                <a:gridCol w="6011863"/>
              </a:tblGrid>
              <a:tr h="1774825">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rgbClr val="000080"/>
                          </a:solidFill>
                          <a:effectLst/>
                          <a:latin typeface="Arial" pitchFamily="34" charset="0"/>
                          <a:ea typeface="Times New Roman" pitchFamily="18" charset="0"/>
                          <a:cs typeface="Arial" pitchFamily="34" charset="0"/>
                        </a:rPr>
                        <a:t>Algoritmo de Binarización Automática</a:t>
                      </a:r>
                      <a:endParaRPr kumimoji="0" lang="es-E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80"/>
                          </a:solidFill>
                          <a:effectLst/>
                          <a:latin typeface="Arial" pitchFamily="34" charset="0"/>
                          <a:ea typeface="Times New Roman" pitchFamily="18" charset="0"/>
                          <a:cs typeface="Arial" pitchFamily="34" charset="0"/>
                        </a:rPr>
                        <a:t>Calcular el histograma de </a:t>
                      </a:r>
                      <a:r>
                        <a:rPr kumimoji="0" lang="es-ES" sz="1100" b="1" i="1" u="none" strike="noStrike" cap="none" normalizeH="0" baseline="0" smtClean="0">
                          <a:ln>
                            <a:noFill/>
                          </a:ln>
                          <a:solidFill>
                            <a:srgbClr val="000080"/>
                          </a:solidFill>
                          <a:effectLst/>
                          <a:latin typeface="Arial" pitchFamily="34" charset="0"/>
                          <a:ea typeface="Times New Roman" pitchFamily="18" charset="0"/>
                          <a:cs typeface="Arial" pitchFamily="34" charset="0"/>
                        </a:rPr>
                        <a:t>I</a:t>
                      </a:r>
                      <a:endParaRPr kumimoji="0" lang="es-E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80"/>
                          </a:solidFill>
                          <a:effectLst/>
                          <a:latin typeface="Arial" pitchFamily="34" charset="0"/>
                          <a:ea typeface="Times New Roman" pitchFamily="18" charset="0"/>
                          <a:cs typeface="Arial" pitchFamily="34" charset="0"/>
                        </a:rPr>
                        <a:t>Para cada valor </a:t>
                      </a:r>
                      <a:r>
                        <a:rPr kumimoji="0" lang="es-ES" sz="1100" b="1" i="1" u="none" strike="noStrike" cap="none" normalizeH="0" baseline="0" smtClean="0">
                          <a:ln>
                            <a:noFill/>
                          </a:ln>
                          <a:solidFill>
                            <a:srgbClr val="000080"/>
                          </a:solidFill>
                          <a:effectLst/>
                          <a:latin typeface="Arial" pitchFamily="34" charset="0"/>
                          <a:ea typeface="Times New Roman" pitchFamily="18" charset="0"/>
                          <a:cs typeface="Arial" pitchFamily="34" charset="0"/>
                        </a:rPr>
                        <a:t>k</a:t>
                      </a:r>
                      <a:r>
                        <a:rPr kumimoji="0" lang="es-ES" sz="1100" b="0" i="0" u="none" strike="noStrike" cap="none" normalizeH="0" baseline="0" smtClean="0">
                          <a:ln>
                            <a:noFill/>
                          </a:ln>
                          <a:solidFill>
                            <a:srgbClr val="000080"/>
                          </a:solidFill>
                          <a:effectLst/>
                          <a:latin typeface="Arial" pitchFamily="34" charset="0"/>
                          <a:ea typeface="Times New Roman" pitchFamily="18" charset="0"/>
                          <a:cs typeface="Arial" pitchFamily="34" charset="0"/>
                        </a:rPr>
                        <a:t> del nivel de gris </a:t>
                      </a:r>
                      <a:endParaRPr kumimoji="0" lang="es-E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80"/>
                          </a:solidFill>
                          <a:effectLst/>
                          <a:latin typeface="Arial" pitchFamily="34" charset="0"/>
                          <a:ea typeface="Times New Roman" pitchFamily="18" charset="0"/>
                          <a:cs typeface="Arial" pitchFamily="34" charset="0"/>
                        </a:rPr>
                        <a:t>	Generar dos poblaciones dividiendo el histograma en </a:t>
                      </a:r>
                      <a:r>
                        <a:rPr kumimoji="0" lang="es-ES" sz="1100" b="1" i="1" u="none" strike="noStrike" cap="none" normalizeH="0" baseline="0" smtClean="0">
                          <a:ln>
                            <a:noFill/>
                          </a:ln>
                          <a:solidFill>
                            <a:srgbClr val="000080"/>
                          </a:solidFill>
                          <a:effectLst/>
                          <a:latin typeface="Arial" pitchFamily="34" charset="0"/>
                          <a:ea typeface="Times New Roman" pitchFamily="18" charset="0"/>
                          <a:cs typeface="Arial" pitchFamily="34" charset="0"/>
                        </a:rPr>
                        <a:t>k</a:t>
                      </a:r>
                      <a:endParaRPr kumimoji="0" lang="es-E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80"/>
                          </a:solidFill>
                          <a:effectLst/>
                          <a:latin typeface="Arial" pitchFamily="34" charset="0"/>
                          <a:ea typeface="Times New Roman" pitchFamily="18" charset="0"/>
                          <a:cs typeface="Arial" pitchFamily="34" charset="0"/>
                        </a:rPr>
                        <a:t>	Calcular las varianzas de los dos grupos generados</a:t>
                      </a:r>
                      <a:endParaRPr kumimoji="0" lang="es-E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80"/>
                          </a:solidFill>
                          <a:effectLst/>
                          <a:latin typeface="Arial" pitchFamily="34" charset="0"/>
                          <a:ea typeface="Times New Roman" pitchFamily="18" charset="0"/>
                          <a:cs typeface="Arial" pitchFamily="34" charset="0"/>
                        </a:rPr>
                        <a:t>	Calcular la suma ponderada de estas dos varianzas </a:t>
                      </a:r>
                      <a:endParaRPr kumimoji="0" lang="es-E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80"/>
                          </a:solidFill>
                          <a:effectLst/>
                          <a:latin typeface="Arial" pitchFamily="34" charset="0"/>
                          <a:ea typeface="Times New Roman" pitchFamily="18" charset="0"/>
                          <a:cs typeface="Arial" pitchFamily="34" charset="0"/>
                        </a:rPr>
                        <a:t>            (ponderar con el porcentaje de píxeles de su población) </a:t>
                      </a:r>
                      <a:endParaRPr kumimoji="0" lang="es-E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80"/>
                          </a:solidFill>
                          <a:effectLst/>
                          <a:latin typeface="Arial" pitchFamily="34" charset="0"/>
                          <a:ea typeface="Times New Roman" pitchFamily="18" charset="0"/>
                          <a:cs typeface="Arial" pitchFamily="34" charset="0"/>
                        </a:rPr>
                        <a:t>	Guardar este valor de la suma en un vector de </a:t>
                      </a:r>
                      <a:r>
                        <a:rPr kumimoji="0" lang="es-ES" sz="1100" b="1" i="1" u="none" strike="noStrike" cap="none" normalizeH="0" baseline="0" smtClean="0">
                          <a:ln>
                            <a:noFill/>
                          </a:ln>
                          <a:solidFill>
                            <a:srgbClr val="000080"/>
                          </a:solidFill>
                          <a:effectLst/>
                          <a:latin typeface="Arial" pitchFamily="34" charset="0"/>
                          <a:ea typeface="Times New Roman" pitchFamily="18" charset="0"/>
                          <a:cs typeface="Arial" pitchFamily="34" charset="0"/>
                        </a:rPr>
                        <a:t>N</a:t>
                      </a:r>
                      <a:r>
                        <a:rPr kumimoji="0" lang="es-ES" sz="1100" b="0" i="0" u="none" strike="noStrike" cap="none" normalizeH="0" baseline="0" smtClean="0">
                          <a:ln>
                            <a:noFill/>
                          </a:ln>
                          <a:solidFill>
                            <a:srgbClr val="000080"/>
                          </a:solidFill>
                          <a:effectLst/>
                          <a:latin typeface="Arial" pitchFamily="34" charset="0"/>
                          <a:ea typeface="Times New Roman" pitchFamily="18" charset="0"/>
                          <a:cs typeface="Arial" pitchFamily="34" charset="0"/>
                        </a:rPr>
                        <a:t> elementos</a:t>
                      </a:r>
                      <a:endParaRPr kumimoji="0" lang="es-E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80"/>
                          </a:solidFill>
                          <a:effectLst/>
                          <a:latin typeface="Arial" pitchFamily="34" charset="0"/>
                          <a:ea typeface="Times New Roman" pitchFamily="18" charset="0"/>
                          <a:cs typeface="Arial" pitchFamily="34" charset="0"/>
                        </a:rPr>
                        <a:t>Buscar el índice </a:t>
                      </a:r>
                      <a:r>
                        <a:rPr kumimoji="0" lang="es-ES" sz="1100" b="1" i="1" u="none" strike="noStrike" cap="none" normalizeH="0" baseline="0" smtClean="0">
                          <a:ln>
                            <a:noFill/>
                          </a:ln>
                          <a:solidFill>
                            <a:srgbClr val="000080"/>
                          </a:solidFill>
                          <a:effectLst/>
                          <a:latin typeface="Arial" pitchFamily="34" charset="0"/>
                          <a:ea typeface="Times New Roman" pitchFamily="18" charset="0"/>
                          <a:cs typeface="Arial" pitchFamily="34" charset="0"/>
                        </a:rPr>
                        <a:t>m</a:t>
                      </a:r>
                      <a:r>
                        <a:rPr kumimoji="0" lang="es-ES" sz="1100" b="0" i="0" u="none" strike="noStrike" cap="none" normalizeH="0" baseline="0" smtClean="0">
                          <a:ln>
                            <a:noFill/>
                          </a:ln>
                          <a:solidFill>
                            <a:srgbClr val="000080"/>
                          </a:solidFill>
                          <a:effectLst/>
                          <a:latin typeface="Arial" pitchFamily="34" charset="0"/>
                          <a:ea typeface="Times New Roman" pitchFamily="18" charset="0"/>
                          <a:cs typeface="Arial" pitchFamily="34" charset="0"/>
                        </a:rPr>
                        <a:t> correspondiente a la suma mínima de las varianzas</a:t>
                      </a:r>
                      <a:endParaRPr kumimoji="0" lang="es-E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80"/>
                          </a:solidFill>
                          <a:effectLst/>
                          <a:latin typeface="Arial" pitchFamily="34" charset="0"/>
                          <a:ea typeface="Times New Roman" pitchFamily="18" charset="0"/>
                          <a:cs typeface="Arial" pitchFamily="34" charset="0"/>
                        </a:rPr>
                        <a:t>Binarizar la imagen </a:t>
                      </a:r>
                      <a:r>
                        <a:rPr kumimoji="0" lang="es-ES" sz="1100" b="1" i="1" u="none" strike="noStrike" cap="none" normalizeH="0" baseline="0" smtClean="0">
                          <a:ln>
                            <a:noFill/>
                          </a:ln>
                          <a:solidFill>
                            <a:srgbClr val="000080"/>
                          </a:solidFill>
                          <a:effectLst/>
                          <a:latin typeface="Arial" pitchFamily="34" charset="0"/>
                          <a:ea typeface="Times New Roman" pitchFamily="18" charset="0"/>
                          <a:cs typeface="Arial" pitchFamily="34" charset="0"/>
                        </a:rPr>
                        <a:t>I</a:t>
                      </a:r>
                      <a:r>
                        <a:rPr kumimoji="0" lang="es-ES" sz="1100" b="0" i="0" u="none" strike="noStrike" cap="none" normalizeH="0" baseline="0" smtClean="0">
                          <a:ln>
                            <a:noFill/>
                          </a:ln>
                          <a:solidFill>
                            <a:srgbClr val="000080"/>
                          </a:solidFill>
                          <a:effectLst/>
                          <a:latin typeface="Arial" pitchFamily="34" charset="0"/>
                          <a:ea typeface="Times New Roman" pitchFamily="18" charset="0"/>
                          <a:cs typeface="Arial" pitchFamily="34" charset="0"/>
                        </a:rPr>
                        <a:t> en el umbral </a:t>
                      </a:r>
                      <a:r>
                        <a:rPr kumimoji="0" lang="es-ES" sz="1100" b="1" i="1" u="none" strike="noStrike" cap="none" normalizeH="0" baseline="0" smtClean="0">
                          <a:ln>
                            <a:noFill/>
                          </a:ln>
                          <a:solidFill>
                            <a:srgbClr val="000080"/>
                          </a:solidFill>
                          <a:effectLst/>
                          <a:latin typeface="Arial" pitchFamily="34" charset="0"/>
                          <a:ea typeface="Times New Roman" pitchFamily="18" charset="0"/>
                          <a:cs typeface="Arial" pitchFamily="34" charset="0"/>
                        </a:rPr>
                        <a:t>m</a:t>
                      </a:r>
                      <a:endParaRPr kumimoji="0" lang="es-E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bl>
          </a:graphicData>
        </a:graphic>
      </p:graphicFrame>
      <p:sp>
        <p:nvSpPr>
          <p:cNvPr id="16396" name="Rectangle 22"/>
          <p:cNvSpPr>
            <a:spLocks noChangeArrowheads="1"/>
          </p:cNvSpPr>
          <p:nvPr/>
        </p:nvSpPr>
        <p:spPr bwMode="auto">
          <a:xfrm>
            <a:off x="473075" y="241300"/>
            <a:ext cx="86709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1. Binarización. </a:t>
            </a:r>
            <a:r>
              <a:rPr lang="es-ES_tradnl" sz="2800" b="1" dirty="0">
                <a:solidFill>
                  <a:srgbClr val="000000"/>
                </a:solidFill>
              </a:rPr>
              <a:t>Elección Automática del umbral.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pic>
        <p:nvPicPr>
          <p:cNvPr id="17411" name="Picture 12" descr="histoFija1Coment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4988" y="3049588"/>
            <a:ext cx="3946525"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title"/>
          </p:nvPr>
        </p:nvSpPr>
        <p:spPr/>
        <p:txBody>
          <a:bodyPr/>
          <a:lstStyle/>
          <a:p>
            <a:pPr eaLnBrk="1" hangingPunct="1"/>
            <a:r>
              <a:rPr lang="en-US" sz="1800" smtClean="0"/>
              <a:t/>
            </a:r>
            <a:br>
              <a:rPr lang="en-US" sz="1800" smtClean="0"/>
            </a:br>
            <a:endParaRPr lang="en-US" sz="1800" smtClean="0"/>
          </a:p>
        </p:txBody>
      </p:sp>
      <p:sp>
        <p:nvSpPr>
          <p:cNvPr id="17413" name="Rectangle 3" descr="Rectangle: Click to edit Master text styles&#10;Second level&#10;Third level&#10;Fourth level&#10;Fifth level"/>
          <p:cNvSpPr>
            <a:spLocks noGrp="1" noChangeArrowheads="1"/>
          </p:cNvSpPr>
          <p:nvPr>
            <p:ph type="body" sz="half" idx="1"/>
          </p:nvPr>
        </p:nvSpPr>
        <p:spPr>
          <a:xfrm>
            <a:off x="473075" y="849313"/>
            <a:ext cx="8272463" cy="2670175"/>
          </a:xfrm>
        </p:spPr>
        <p:txBody>
          <a:bodyPr/>
          <a:lstStyle/>
          <a:p>
            <a:pPr marL="0" indent="0" eaLnBrk="1" hangingPunct="1">
              <a:lnSpc>
                <a:spcPct val="80000"/>
              </a:lnSpc>
              <a:buFontTx/>
              <a:buNone/>
            </a:pPr>
            <a:endParaRPr lang="en-US" sz="2000" smtClean="0">
              <a:latin typeface="Arial" pitchFamily="34" charset="0"/>
            </a:endParaRPr>
          </a:p>
          <a:p>
            <a:pPr marL="0" indent="0" eaLnBrk="1" hangingPunct="1">
              <a:lnSpc>
                <a:spcPct val="80000"/>
              </a:lnSpc>
              <a:buFontTx/>
              <a:buNone/>
            </a:pPr>
            <a:r>
              <a:rPr lang="en-US" sz="2000" smtClean="0">
                <a:latin typeface="Arial" pitchFamily="34" charset="0"/>
              </a:rPr>
              <a:t>En aplicaciones industriales, cuando interesa obtener imágenes para binarizar se emplean imágenes capturadas a contraluz (retroiluminación). </a:t>
            </a:r>
          </a:p>
          <a:p>
            <a:pPr marL="0" indent="0" eaLnBrk="1" hangingPunct="1">
              <a:lnSpc>
                <a:spcPct val="80000"/>
              </a:lnSpc>
              <a:buFontTx/>
              <a:buNone/>
            </a:pPr>
            <a:r>
              <a:rPr lang="en-US" sz="2000" smtClean="0">
                <a:latin typeface="Arial" pitchFamily="34" charset="0"/>
              </a:rPr>
              <a:t>Cuanto mayor sea la anchura del valle más garantías hay de obtener una buena imagen binaria.</a:t>
            </a:r>
          </a:p>
        </p:txBody>
      </p:sp>
      <p:sp>
        <p:nvSpPr>
          <p:cNvPr id="528392" name="Line 8"/>
          <p:cNvSpPr>
            <a:spLocks noChangeShapeType="1"/>
          </p:cNvSpPr>
          <p:nvPr/>
        </p:nvSpPr>
        <p:spPr bwMode="auto">
          <a:xfrm>
            <a:off x="7000875" y="5022850"/>
            <a:ext cx="0" cy="4572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17415" name="Picture 11" descr="fij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63" y="3552825"/>
            <a:ext cx="28829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8388" name="Text Box 4"/>
          <p:cNvSpPr txBox="1">
            <a:spLocks noChangeArrowheads="1"/>
          </p:cNvSpPr>
          <p:nvPr/>
        </p:nvSpPr>
        <p:spPr bwMode="auto">
          <a:xfrm>
            <a:off x="914400" y="5705475"/>
            <a:ext cx="64658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spcBef>
                <a:spcPct val="50000"/>
              </a:spcBef>
              <a:buClrTx/>
              <a:buFontTx/>
              <a:buNone/>
            </a:pPr>
            <a:r>
              <a:rPr lang="en-US" sz="1600">
                <a:cs typeface="Times New Roman" pitchFamily="18" charset="0"/>
              </a:rPr>
              <a:t>a) Imagen Original 		                             b) Histograma  	</a:t>
            </a:r>
          </a:p>
        </p:txBody>
      </p:sp>
      <p:sp>
        <p:nvSpPr>
          <p:cNvPr id="17417" name="Rectangle 13"/>
          <p:cNvSpPr>
            <a:spLocks noChangeArrowheads="1"/>
          </p:cNvSpPr>
          <p:nvPr/>
        </p:nvSpPr>
        <p:spPr bwMode="auto">
          <a:xfrm>
            <a:off x="473075" y="241300"/>
            <a:ext cx="86709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1. Binarización. </a:t>
            </a:r>
            <a:r>
              <a:rPr lang="es-ES_tradnl" sz="2800" b="1" dirty="0">
                <a:solidFill>
                  <a:srgbClr val="000000"/>
                </a:solidFill>
              </a:rPr>
              <a:t>Aplicación Industrial.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28392"/>
                                        </p:tgtEl>
                                        <p:attrNameLst>
                                          <p:attrName>style.visibility</p:attrName>
                                        </p:attrNameLst>
                                      </p:cBhvr>
                                      <p:to>
                                        <p:strVal val="visible"/>
                                      </p:to>
                                    </p:set>
                                    <p:animEffect transition="in" filter="wipe(down)">
                                      <p:cBhvr>
                                        <p:cTn id="7" dur="580">
                                          <p:stCondLst>
                                            <p:cond delay="0"/>
                                          </p:stCondLst>
                                        </p:cTn>
                                        <p:tgtEl>
                                          <p:spTgt spid="528392"/>
                                        </p:tgtEl>
                                      </p:cBhvr>
                                    </p:animEffect>
                                    <p:anim calcmode="lin" valueType="num">
                                      <p:cBhvr>
                                        <p:cTn id="8" dur="1822" tmFilter="0,0; 0.14,0.36; 0.43,0.73; 0.71,0.91; 1.0,1.0">
                                          <p:stCondLst>
                                            <p:cond delay="0"/>
                                          </p:stCondLst>
                                        </p:cTn>
                                        <p:tgtEl>
                                          <p:spTgt spid="52839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2839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2839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2839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28392"/>
                                        </p:tgtEl>
                                        <p:attrNameLst>
                                          <p:attrName>ppt_y</p:attrName>
                                        </p:attrNameLst>
                                      </p:cBhvr>
                                      <p:tavLst>
                                        <p:tav tm="0" fmla="#ppt_y-sin(pi*$)/81">
                                          <p:val>
                                            <p:fltVal val="0"/>
                                          </p:val>
                                        </p:tav>
                                        <p:tav tm="100000">
                                          <p:val>
                                            <p:fltVal val="1"/>
                                          </p:val>
                                        </p:tav>
                                      </p:tavLst>
                                    </p:anim>
                                    <p:animScale>
                                      <p:cBhvr>
                                        <p:cTn id="13" dur="26">
                                          <p:stCondLst>
                                            <p:cond delay="650"/>
                                          </p:stCondLst>
                                        </p:cTn>
                                        <p:tgtEl>
                                          <p:spTgt spid="528392"/>
                                        </p:tgtEl>
                                      </p:cBhvr>
                                      <p:to x="100000" y="60000"/>
                                    </p:animScale>
                                    <p:animScale>
                                      <p:cBhvr>
                                        <p:cTn id="14" dur="166" decel="50000">
                                          <p:stCondLst>
                                            <p:cond delay="676"/>
                                          </p:stCondLst>
                                        </p:cTn>
                                        <p:tgtEl>
                                          <p:spTgt spid="528392"/>
                                        </p:tgtEl>
                                      </p:cBhvr>
                                      <p:to x="100000" y="100000"/>
                                    </p:animScale>
                                    <p:animScale>
                                      <p:cBhvr>
                                        <p:cTn id="15" dur="26">
                                          <p:stCondLst>
                                            <p:cond delay="1312"/>
                                          </p:stCondLst>
                                        </p:cTn>
                                        <p:tgtEl>
                                          <p:spTgt spid="528392"/>
                                        </p:tgtEl>
                                      </p:cBhvr>
                                      <p:to x="100000" y="80000"/>
                                    </p:animScale>
                                    <p:animScale>
                                      <p:cBhvr>
                                        <p:cTn id="16" dur="166" decel="50000">
                                          <p:stCondLst>
                                            <p:cond delay="1338"/>
                                          </p:stCondLst>
                                        </p:cTn>
                                        <p:tgtEl>
                                          <p:spTgt spid="528392"/>
                                        </p:tgtEl>
                                      </p:cBhvr>
                                      <p:to x="100000" y="100000"/>
                                    </p:animScale>
                                    <p:animScale>
                                      <p:cBhvr>
                                        <p:cTn id="17" dur="26">
                                          <p:stCondLst>
                                            <p:cond delay="1642"/>
                                          </p:stCondLst>
                                        </p:cTn>
                                        <p:tgtEl>
                                          <p:spTgt spid="528392"/>
                                        </p:tgtEl>
                                      </p:cBhvr>
                                      <p:to x="100000" y="90000"/>
                                    </p:animScale>
                                    <p:animScale>
                                      <p:cBhvr>
                                        <p:cTn id="18" dur="166" decel="50000">
                                          <p:stCondLst>
                                            <p:cond delay="1668"/>
                                          </p:stCondLst>
                                        </p:cTn>
                                        <p:tgtEl>
                                          <p:spTgt spid="528392"/>
                                        </p:tgtEl>
                                      </p:cBhvr>
                                      <p:to x="100000" y="100000"/>
                                    </p:animScale>
                                    <p:animScale>
                                      <p:cBhvr>
                                        <p:cTn id="19" dur="26">
                                          <p:stCondLst>
                                            <p:cond delay="1808"/>
                                          </p:stCondLst>
                                        </p:cTn>
                                        <p:tgtEl>
                                          <p:spTgt spid="528392"/>
                                        </p:tgtEl>
                                      </p:cBhvr>
                                      <p:to x="100000" y="95000"/>
                                    </p:animScale>
                                    <p:animScale>
                                      <p:cBhvr>
                                        <p:cTn id="20" dur="166" decel="50000">
                                          <p:stCondLst>
                                            <p:cond delay="1834"/>
                                          </p:stCondLst>
                                        </p:cTn>
                                        <p:tgtEl>
                                          <p:spTgt spid="528392"/>
                                        </p:tgtEl>
                                      </p:cBhvr>
                                      <p:to x="100000" y="100000"/>
                                    </p:animScale>
                                  </p:childTnLst>
                                </p:cTn>
                              </p:par>
                              <p:par>
                                <p:cTn id="21" presetID="1" presetClass="entr" presetSubtype="0" fill="hold" grpId="0" nodeType="withEffect">
                                  <p:stCondLst>
                                    <p:cond delay="0"/>
                                  </p:stCondLst>
                                  <p:childTnLst>
                                    <p:set>
                                      <p:cBhvr>
                                        <p:cTn id="22" dur="1" fill="hold">
                                          <p:stCondLst>
                                            <p:cond delay="0"/>
                                          </p:stCondLst>
                                        </p:cTn>
                                        <p:tgtEl>
                                          <p:spTgt spid="528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92" grpId="0" animBg="1"/>
      <p:bldP spid="52838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5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pic>
        <p:nvPicPr>
          <p:cNvPr id="18435" name="Picture 2" descr="histograma_fija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825" y="3201988"/>
            <a:ext cx="3122613"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3"/>
          <p:cNvSpPr>
            <a:spLocks noGrp="1" noChangeArrowheads="1"/>
          </p:cNvSpPr>
          <p:nvPr>
            <p:ph type="title"/>
          </p:nvPr>
        </p:nvSpPr>
        <p:spPr/>
        <p:txBody>
          <a:bodyPr/>
          <a:lstStyle/>
          <a:p>
            <a:pPr eaLnBrk="1" hangingPunct="1"/>
            <a:r>
              <a:rPr lang="en-US" sz="1800" smtClean="0"/>
              <a:t/>
            </a:r>
            <a:br>
              <a:rPr lang="en-US" sz="1800" smtClean="0"/>
            </a:br>
            <a:endParaRPr lang="en-US" sz="1800" smtClean="0"/>
          </a:p>
        </p:txBody>
      </p:sp>
      <p:sp>
        <p:nvSpPr>
          <p:cNvPr id="18437" name="Rectangle 4" descr="Rectangle: Click to edit Master text styles&#10;Second level&#10;Third level&#10;Fourth level&#10;Fifth level"/>
          <p:cNvSpPr>
            <a:spLocks noGrp="1" noChangeArrowheads="1"/>
          </p:cNvSpPr>
          <p:nvPr>
            <p:ph type="body" sz="half" idx="1"/>
          </p:nvPr>
        </p:nvSpPr>
        <p:spPr>
          <a:xfrm>
            <a:off x="322263" y="469900"/>
            <a:ext cx="8594725" cy="2670175"/>
          </a:xfrm>
        </p:spPr>
        <p:txBody>
          <a:bodyPr/>
          <a:lstStyle/>
          <a:p>
            <a:pPr marL="0" indent="0" eaLnBrk="1" hangingPunct="1">
              <a:buFontTx/>
              <a:buNone/>
            </a:pPr>
            <a:endParaRPr lang="en-US" sz="2400" dirty="0" smtClean="0">
              <a:latin typeface="Arial" pitchFamily="34" charset="0"/>
            </a:endParaRPr>
          </a:p>
          <a:p>
            <a:pPr marL="0" indent="0" eaLnBrk="1" hangingPunct="1">
              <a:buFontTx/>
              <a:buNone/>
            </a:pPr>
            <a:r>
              <a:rPr lang="en-US" sz="2400" dirty="0" smtClean="0">
                <a:latin typeface="Arial" pitchFamily="34" charset="0"/>
              </a:rPr>
              <a:t>Si la </a:t>
            </a:r>
            <a:r>
              <a:rPr lang="en-US" sz="2400" dirty="0" err="1" smtClean="0">
                <a:latin typeface="Arial" pitchFamily="34" charset="0"/>
              </a:rPr>
              <a:t>iluminación</a:t>
            </a:r>
            <a:r>
              <a:rPr lang="en-US" sz="2400" dirty="0" smtClean="0">
                <a:latin typeface="Arial" pitchFamily="34" charset="0"/>
              </a:rPr>
              <a:t> no </a:t>
            </a:r>
            <a:r>
              <a:rPr lang="en-US" sz="2400" dirty="0" err="1" smtClean="0">
                <a:latin typeface="Arial" pitchFamily="34" charset="0"/>
              </a:rPr>
              <a:t>es</a:t>
            </a:r>
            <a:r>
              <a:rPr lang="en-US" sz="2400" dirty="0" smtClean="0">
                <a:latin typeface="Arial" pitchFamily="34" charset="0"/>
              </a:rPr>
              <a:t> </a:t>
            </a:r>
            <a:r>
              <a:rPr lang="en-US" sz="2400" dirty="0" err="1" smtClean="0">
                <a:latin typeface="Arial" pitchFamily="34" charset="0"/>
              </a:rPr>
              <a:t>buena</a:t>
            </a:r>
            <a:r>
              <a:rPr lang="en-US" sz="2400" dirty="0" smtClean="0">
                <a:latin typeface="Arial" pitchFamily="34" charset="0"/>
              </a:rPr>
              <a:t> la </a:t>
            </a:r>
            <a:r>
              <a:rPr lang="en-US" sz="2400" dirty="0" err="1" smtClean="0">
                <a:latin typeface="Arial" pitchFamily="34" charset="0"/>
              </a:rPr>
              <a:t>anchura</a:t>
            </a:r>
            <a:r>
              <a:rPr lang="en-US" sz="2400" dirty="0" smtClean="0">
                <a:latin typeface="Arial" pitchFamily="34" charset="0"/>
              </a:rPr>
              <a:t> del </a:t>
            </a:r>
            <a:r>
              <a:rPr lang="en-US" sz="2400" dirty="0" err="1" smtClean="0">
                <a:latin typeface="Arial" pitchFamily="34" charset="0"/>
              </a:rPr>
              <a:t>valle</a:t>
            </a:r>
            <a:r>
              <a:rPr lang="en-US" sz="2400" dirty="0" smtClean="0">
                <a:latin typeface="Arial" pitchFamily="34" charset="0"/>
              </a:rPr>
              <a:t> se reduce y </a:t>
            </a:r>
            <a:r>
              <a:rPr lang="en-US" sz="2400" dirty="0" err="1" smtClean="0">
                <a:latin typeface="Arial" pitchFamily="34" charset="0"/>
              </a:rPr>
              <a:t>puede</a:t>
            </a:r>
            <a:r>
              <a:rPr lang="en-US" sz="2400" dirty="0" smtClean="0">
                <a:latin typeface="Arial" pitchFamily="34" charset="0"/>
              </a:rPr>
              <a:t> </a:t>
            </a:r>
            <a:r>
              <a:rPr lang="en-US" sz="2400" dirty="0" err="1" smtClean="0">
                <a:latin typeface="Arial" pitchFamily="34" charset="0"/>
              </a:rPr>
              <a:t>haber</a:t>
            </a:r>
            <a:r>
              <a:rPr lang="en-US" sz="2400" dirty="0" smtClean="0">
                <a:latin typeface="Arial" pitchFamily="34" charset="0"/>
              </a:rPr>
              <a:t> </a:t>
            </a:r>
            <a:r>
              <a:rPr lang="en-US" sz="2400" dirty="0" err="1" smtClean="0">
                <a:latin typeface="Arial" pitchFamily="34" charset="0"/>
              </a:rPr>
              <a:t>problemas</a:t>
            </a:r>
            <a:r>
              <a:rPr lang="en-US" sz="2400" dirty="0" smtClean="0">
                <a:latin typeface="Arial" pitchFamily="34" charset="0"/>
              </a:rPr>
              <a:t>. </a:t>
            </a:r>
            <a:r>
              <a:rPr lang="en-US" sz="2400" dirty="0" err="1" smtClean="0">
                <a:latin typeface="Arial" pitchFamily="34" charset="0"/>
              </a:rPr>
              <a:t>Conviene</a:t>
            </a:r>
            <a:r>
              <a:rPr lang="en-US" sz="2400" dirty="0" smtClean="0">
                <a:latin typeface="Arial" pitchFamily="34" charset="0"/>
              </a:rPr>
              <a:t> </a:t>
            </a:r>
            <a:r>
              <a:rPr lang="en-US" sz="2400" dirty="0" err="1" smtClean="0">
                <a:latin typeface="Arial" pitchFamily="34" charset="0"/>
              </a:rPr>
              <a:t>utilizar</a:t>
            </a:r>
            <a:r>
              <a:rPr lang="en-US" sz="2400" dirty="0" smtClean="0">
                <a:latin typeface="Arial" pitchFamily="34" charset="0"/>
              </a:rPr>
              <a:t> un </a:t>
            </a:r>
            <a:r>
              <a:rPr lang="en-US" sz="2400" dirty="0" err="1" smtClean="0">
                <a:latin typeface="Arial" pitchFamily="34" charset="0"/>
              </a:rPr>
              <a:t>ajuste</a:t>
            </a:r>
            <a:r>
              <a:rPr lang="en-US" sz="2400" dirty="0" smtClean="0">
                <a:latin typeface="Arial" pitchFamily="34" charset="0"/>
              </a:rPr>
              <a:t> </a:t>
            </a:r>
            <a:r>
              <a:rPr lang="en-US" sz="2400" dirty="0" err="1" smtClean="0">
                <a:latin typeface="Arial" pitchFamily="34" charset="0"/>
              </a:rPr>
              <a:t>automático</a:t>
            </a:r>
            <a:r>
              <a:rPr lang="en-US" sz="2400" dirty="0" smtClean="0">
                <a:latin typeface="Arial" pitchFamily="34" charset="0"/>
              </a:rPr>
              <a:t> del </a:t>
            </a:r>
            <a:r>
              <a:rPr lang="en-US" sz="2400" dirty="0" err="1" smtClean="0">
                <a:latin typeface="Arial" pitchFamily="34" charset="0"/>
              </a:rPr>
              <a:t>umbral</a:t>
            </a:r>
            <a:r>
              <a:rPr lang="en-US" sz="2400" dirty="0" smtClean="0">
                <a:latin typeface="Arial" pitchFamily="34" charset="0"/>
              </a:rPr>
              <a:t> de binarización.</a:t>
            </a:r>
          </a:p>
        </p:txBody>
      </p:sp>
      <p:sp>
        <p:nvSpPr>
          <p:cNvPr id="687109" name="Text Box 5"/>
          <p:cNvSpPr txBox="1">
            <a:spLocks noChangeArrowheads="1"/>
          </p:cNvSpPr>
          <p:nvPr/>
        </p:nvSpPr>
        <p:spPr bwMode="auto">
          <a:xfrm>
            <a:off x="533400" y="5410200"/>
            <a:ext cx="82296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spcBef>
                <a:spcPct val="50000"/>
              </a:spcBef>
              <a:buClrTx/>
              <a:buFontTx/>
              <a:buNone/>
            </a:pPr>
            <a:r>
              <a:rPr lang="en-US" sz="1600">
                <a:cs typeface="Times New Roman" pitchFamily="18" charset="0"/>
              </a:rPr>
              <a:t>a) Imagen Original 		 b) Histograma  	c) Mala Imagen binaria (umbral 220). </a:t>
            </a:r>
          </a:p>
          <a:p>
            <a:pPr eaLnBrk="1" hangingPunct="1">
              <a:spcBef>
                <a:spcPct val="50000"/>
              </a:spcBef>
              <a:buClrTx/>
              <a:buFontTx/>
              <a:buNone/>
            </a:pPr>
            <a:r>
              <a:rPr lang="en-US" sz="1600">
                <a:cs typeface="Times New Roman" pitchFamily="18" charset="0"/>
              </a:rPr>
              <a:t>						     ¡¡ Nos hemos salido del valle !!</a:t>
            </a:r>
          </a:p>
          <a:p>
            <a:pPr eaLnBrk="1" hangingPunct="1">
              <a:spcBef>
                <a:spcPct val="50000"/>
              </a:spcBef>
              <a:buClrTx/>
              <a:buFontTx/>
              <a:buNone/>
            </a:pPr>
            <a:r>
              <a:rPr lang="en-US" sz="1600">
                <a:cs typeface="Times New Roman" pitchFamily="18" charset="0"/>
              </a:rPr>
              <a:t>                                                                                                                </a:t>
            </a:r>
          </a:p>
        </p:txBody>
      </p:sp>
      <p:pic>
        <p:nvPicPr>
          <p:cNvPr id="18439" name="Picture 6" descr="fija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4290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111" name="Picture 7" descr="fija02BinarizadaUmbral2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33909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112" name="Line 8"/>
          <p:cNvSpPr>
            <a:spLocks noChangeShapeType="1"/>
          </p:cNvSpPr>
          <p:nvPr/>
        </p:nvSpPr>
        <p:spPr bwMode="auto">
          <a:xfrm>
            <a:off x="5178425" y="4567238"/>
            <a:ext cx="0" cy="4572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8442" name="Rectangle 10"/>
          <p:cNvSpPr>
            <a:spLocks noChangeArrowheads="1"/>
          </p:cNvSpPr>
          <p:nvPr/>
        </p:nvSpPr>
        <p:spPr bwMode="auto">
          <a:xfrm>
            <a:off x="473075" y="241300"/>
            <a:ext cx="86709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1. Binarización. </a:t>
            </a:r>
            <a:r>
              <a:rPr lang="es-ES_tradnl" sz="2800" b="1" dirty="0">
                <a:solidFill>
                  <a:srgbClr val="000000"/>
                </a:solidFill>
              </a:rPr>
              <a:t>Aplicación Industrial.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87112"/>
                                        </p:tgtEl>
                                        <p:attrNameLst>
                                          <p:attrName>style.visibility</p:attrName>
                                        </p:attrNameLst>
                                      </p:cBhvr>
                                      <p:to>
                                        <p:strVal val="visible"/>
                                      </p:to>
                                    </p:set>
                                    <p:animEffect transition="in" filter="wipe(down)">
                                      <p:cBhvr>
                                        <p:cTn id="7" dur="580">
                                          <p:stCondLst>
                                            <p:cond delay="0"/>
                                          </p:stCondLst>
                                        </p:cTn>
                                        <p:tgtEl>
                                          <p:spTgt spid="687112"/>
                                        </p:tgtEl>
                                      </p:cBhvr>
                                    </p:animEffect>
                                    <p:anim calcmode="lin" valueType="num">
                                      <p:cBhvr>
                                        <p:cTn id="8" dur="1822" tmFilter="0,0; 0.14,0.36; 0.43,0.73; 0.71,0.91; 1.0,1.0">
                                          <p:stCondLst>
                                            <p:cond delay="0"/>
                                          </p:stCondLst>
                                        </p:cTn>
                                        <p:tgtEl>
                                          <p:spTgt spid="6871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871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871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871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87112"/>
                                        </p:tgtEl>
                                        <p:attrNameLst>
                                          <p:attrName>ppt_y</p:attrName>
                                        </p:attrNameLst>
                                      </p:cBhvr>
                                      <p:tavLst>
                                        <p:tav tm="0" fmla="#ppt_y-sin(pi*$)/81">
                                          <p:val>
                                            <p:fltVal val="0"/>
                                          </p:val>
                                        </p:tav>
                                        <p:tav tm="100000">
                                          <p:val>
                                            <p:fltVal val="1"/>
                                          </p:val>
                                        </p:tav>
                                      </p:tavLst>
                                    </p:anim>
                                    <p:animScale>
                                      <p:cBhvr>
                                        <p:cTn id="13" dur="26">
                                          <p:stCondLst>
                                            <p:cond delay="650"/>
                                          </p:stCondLst>
                                        </p:cTn>
                                        <p:tgtEl>
                                          <p:spTgt spid="687112"/>
                                        </p:tgtEl>
                                      </p:cBhvr>
                                      <p:to x="100000" y="60000"/>
                                    </p:animScale>
                                    <p:animScale>
                                      <p:cBhvr>
                                        <p:cTn id="14" dur="166" decel="50000">
                                          <p:stCondLst>
                                            <p:cond delay="676"/>
                                          </p:stCondLst>
                                        </p:cTn>
                                        <p:tgtEl>
                                          <p:spTgt spid="687112"/>
                                        </p:tgtEl>
                                      </p:cBhvr>
                                      <p:to x="100000" y="100000"/>
                                    </p:animScale>
                                    <p:animScale>
                                      <p:cBhvr>
                                        <p:cTn id="15" dur="26">
                                          <p:stCondLst>
                                            <p:cond delay="1312"/>
                                          </p:stCondLst>
                                        </p:cTn>
                                        <p:tgtEl>
                                          <p:spTgt spid="687112"/>
                                        </p:tgtEl>
                                      </p:cBhvr>
                                      <p:to x="100000" y="80000"/>
                                    </p:animScale>
                                    <p:animScale>
                                      <p:cBhvr>
                                        <p:cTn id="16" dur="166" decel="50000">
                                          <p:stCondLst>
                                            <p:cond delay="1338"/>
                                          </p:stCondLst>
                                        </p:cTn>
                                        <p:tgtEl>
                                          <p:spTgt spid="687112"/>
                                        </p:tgtEl>
                                      </p:cBhvr>
                                      <p:to x="100000" y="100000"/>
                                    </p:animScale>
                                    <p:animScale>
                                      <p:cBhvr>
                                        <p:cTn id="17" dur="26">
                                          <p:stCondLst>
                                            <p:cond delay="1642"/>
                                          </p:stCondLst>
                                        </p:cTn>
                                        <p:tgtEl>
                                          <p:spTgt spid="687112"/>
                                        </p:tgtEl>
                                      </p:cBhvr>
                                      <p:to x="100000" y="90000"/>
                                    </p:animScale>
                                    <p:animScale>
                                      <p:cBhvr>
                                        <p:cTn id="18" dur="166" decel="50000">
                                          <p:stCondLst>
                                            <p:cond delay="1668"/>
                                          </p:stCondLst>
                                        </p:cTn>
                                        <p:tgtEl>
                                          <p:spTgt spid="687112"/>
                                        </p:tgtEl>
                                      </p:cBhvr>
                                      <p:to x="100000" y="100000"/>
                                    </p:animScale>
                                    <p:animScale>
                                      <p:cBhvr>
                                        <p:cTn id="19" dur="26">
                                          <p:stCondLst>
                                            <p:cond delay="1808"/>
                                          </p:stCondLst>
                                        </p:cTn>
                                        <p:tgtEl>
                                          <p:spTgt spid="687112"/>
                                        </p:tgtEl>
                                      </p:cBhvr>
                                      <p:to x="100000" y="95000"/>
                                    </p:animScale>
                                    <p:animScale>
                                      <p:cBhvr>
                                        <p:cTn id="20" dur="166" decel="50000">
                                          <p:stCondLst>
                                            <p:cond delay="1834"/>
                                          </p:stCondLst>
                                        </p:cTn>
                                        <p:tgtEl>
                                          <p:spTgt spid="68711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871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9" grpId="0"/>
      <p:bldP spid="6871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19459" name="Rectangle 2"/>
          <p:cNvSpPr>
            <a:spLocks noGrp="1" noChangeArrowheads="1"/>
          </p:cNvSpPr>
          <p:nvPr>
            <p:ph type="title"/>
          </p:nvPr>
        </p:nvSpPr>
        <p:spPr/>
        <p:txBody>
          <a:bodyPr/>
          <a:lstStyle/>
          <a:p>
            <a:pPr eaLnBrk="1" hangingPunct="1"/>
            <a:r>
              <a:rPr lang="en-US" sz="1800" smtClean="0">
                <a:latin typeface="MS Shell Dlg" charset="0"/>
              </a:rPr>
              <a:t>	                       </a:t>
            </a:r>
            <a:br>
              <a:rPr lang="en-US" sz="1800" smtClean="0">
                <a:latin typeface="MS Shell Dlg" charset="0"/>
              </a:rPr>
            </a:br>
            <a:r>
              <a:rPr lang="en-US" sz="1800" smtClean="0">
                <a:latin typeface="MS Shell Dlg" charset="0"/>
              </a:rPr>
              <a:t>        </a:t>
            </a:r>
            <a:r>
              <a:rPr lang="en-US" sz="1800" smtClean="0"/>
              <a:t> </a:t>
            </a:r>
            <a:br>
              <a:rPr lang="en-US" sz="1800" smtClean="0"/>
            </a:br>
            <a:r>
              <a:rPr lang="en-US" sz="1800" smtClean="0"/>
              <a:t/>
            </a:r>
            <a:br>
              <a:rPr lang="en-US" sz="1800" smtClean="0"/>
            </a:br>
            <a:endParaRPr lang="en-US" sz="1800" smtClean="0"/>
          </a:p>
        </p:txBody>
      </p:sp>
      <p:sp>
        <p:nvSpPr>
          <p:cNvPr id="19460" name="Rectangle 3"/>
          <p:cNvSpPr>
            <a:spLocks noChangeArrowheads="1"/>
          </p:cNvSpPr>
          <p:nvPr/>
        </p:nvSpPr>
        <p:spPr bwMode="auto">
          <a:xfrm>
            <a:off x="473075" y="165100"/>
            <a:ext cx="82724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2. Definiciones topológicas básicas. </a:t>
            </a:r>
            <a:endParaRPr lang="es-ES_tradnl" sz="2800" b="1" dirty="0">
              <a:solidFill>
                <a:srgbClr val="000000"/>
              </a:solidFill>
            </a:endParaRPr>
          </a:p>
        </p:txBody>
      </p:sp>
      <p:sp>
        <p:nvSpPr>
          <p:cNvPr id="1946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pic>
        <p:nvPicPr>
          <p:cNvPr id="37890" name="Picture 2" descr="C:\Users\Eusebio\Documents\LIBRO\FIGURAS\cap4\png\fig4_07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50" y="1455730"/>
            <a:ext cx="129540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37891" name="Picture 3" descr="C:\Users\Eusebio\Documents\LIBRO\FIGURAS\cap4\png\fig4_07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50" y="3960265"/>
            <a:ext cx="1295400" cy="13239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Tabla"/>
          <p:cNvGraphicFramePr>
            <a:graphicFrameLocks noGrp="1"/>
          </p:cNvGraphicFramePr>
          <p:nvPr>
            <p:extLst>
              <p:ext uri="{D42A27DB-BD31-4B8C-83A1-F6EECF244321}">
                <p14:modId xmlns:p14="http://schemas.microsoft.com/office/powerpoint/2010/main" val="892198593"/>
              </p:ext>
            </p:extLst>
          </p:nvPr>
        </p:nvGraphicFramePr>
        <p:xfrm>
          <a:off x="2617030" y="1817997"/>
          <a:ext cx="6526970" cy="599440"/>
        </p:xfrm>
        <a:graphic>
          <a:graphicData uri="http://schemas.openxmlformats.org/drawingml/2006/table">
            <a:tbl>
              <a:tblPr>
                <a:tableStyleId>{5C22544A-7EE6-4342-B048-85BDC9FD1C3A}</a:tableStyleId>
              </a:tblPr>
              <a:tblGrid>
                <a:gridCol w="6526970"/>
              </a:tblGrid>
              <a:tr h="520832">
                <a:tc>
                  <a:txBody>
                    <a:bodyPr/>
                    <a:lstStyle/>
                    <a:p>
                      <a:pPr algn="l">
                        <a:spcAft>
                          <a:spcPts val="350"/>
                        </a:spcAft>
                      </a:pPr>
                      <a:r>
                        <a:rPr lang="es-ES" sz="1800" dirty="0">
                          <a:solidFill>
                            <a:srgbClr val="070000"/>
                          </a:solidFill>
                          <a:effectLst/>
                          <a:latin typeface="Arial" pitchFamily="34" charset="0"/>
                          <a:cs typeface="Arial" pitchFamily="34" charset="0"/>
                        </a:rPr>
                        <a:t>Píxeles considerados vecinos de P(</a:t>
                      </a:r>
                      <a:r>
                        <a:rPr lang="es-ES" sz="1800" dirty="0" err="1">
                          <a:solidFill>
                            <a:srgbClr val="070000"/>
                          </a:solidFill>
                          <a:effectLst/>
                          <a:latin typeface="Arial" pitchFamily="34" charset="0"/>
                          <a:cs typeface="Arial" pitchFamily="34" charset="0"/>
                        </a:rPr>
                        <a:t>x,y</a:t>
                      </a:r>
                      <a:r>
                        <a:rPr lang="es-ES" sz="1800" dirty="0">
                          <a:solidFill>
                            <a:srgbClr val="070000"/>
                          </a:solidFill>
                          <a:effectLst/>
                          <a:latin typeface="Arial" pitchFamily="34" charset="0"/>
                          <a:cs typeface="Arial" pitchFamily="34" charset="0"/>
                        </a:rPr>
                        <a:t>) en la </a:t>
                      </a:r>
                      <a:r>
                        <a:rPr lang="es-ES" sz="1800" b="1" dirty="0">
                          <a:solidFill>
                            <a:srgbClr val="070000"/>
                          </a:solidFill>
                          <a:effectLst/>
                          <a:latin typeface="Arial" pitchFamily="34" charset="0"/>
                          <a:cs typeface="Arial" pitchFamily="34" charset="0"/>
                        </a:rPr>
                        <a:t>4-vecindad</a:t>
                      </a:r>
                      <a:r>
                        <a:rPr lang="es-ES" sz="1800" dirty="0">
                          <a:solidFill>
                            <a:srgbClr val="070000"/>
                          </a:solidFill>
                          <a:effectLst/>
                          <a:latin typeface="Arial" pitchFamily="34" charset="0"/>
                          <a:cs typeface="Arial" pitchFamily="34" charset="0"/>
                        </a:rPr>
                        <a:t> </a:t>
                      </a:r>
                      <a:r>
                        <a:rPr lang="es-ES" sz="1800" dirty="0" smtClean="0">
                          <a:solidFill>
                            <a:srgbClr val="070000"/>
                          </a:solidFill>
                          <a:effectLst/>
                          <a:latin typeface="Arial" pitchFamily="34" charset="0"/>
                          <a:cs typeface="Arial" pitchFamily="34" charset="0"/>
                        </a:rPr>
                        <a:t>:</a:t>
                      </a:r>
                      <a:endParaRPr lang="es-ES" sz="1800" dirty="0">
                        <a:solidFill>
                          <a:srgbClr val="070000"/>
                        </a:solidFill>
                        <a:effectLst/>
                        <a:latin typeface="Arial" pitchFamily="34" charset="0"/>
                        <a:cs typeface="Arial" pitchFamily="34" charset="0"/>
                      </a:endParaRPr>
                    </a:p>
                    <a:p>
                      <a:pPr algn="l">
                        <a:spcAft>
                          <a:spcPts val="350"/>
                        </a:spcAft>
                        <a:tabLst>
                          <a:tab pos="603885" algn="l"/>
                          <a:tab pos="2250440" algn="ctr"/>
                        </a:tabLst>
                      </a:pPr>
                      <a:r>
                        <a:rPr lang="es-ES" sz="1800" dirty="0">
                          <a:solidFill>
                            <a:srgbClr val="070000"/>
                          </a:solidFill>
                          <a:effectLst/>
                          <a:latin typeface="Arial" pitchFamily="34" charset="0"/>
                          <a:cs typeface="Arial" pitchFamily="34" charset="0"/>
                        </a:rPr>
                        <a:t>		N</a:t>
                      </a:r>
                      <a:r>
                        <a:rPr lang="es-ES" sz="1800" baseline="-25000" dirty="0">
                          <a:solidFill>
                            <a:srgbClr val="070000"/>
                          </a:solidFill>
                          <a:effectLst/>
                          <a:latin typeface="Arial" pitchFamily="34" charset="0"/>
                          <a:cs typeface="Arial" pitchFamily="34" charset="0"/>
                        </a:rPr>
                        <a:t>4</a:t>
                      </a:r>
                      <a:r>
                        <a:rPr lang="es-ES" sz="1800" dirty="0">
                          <a:solidFill>
                            <a:srgbClr val="070000"/>
                          </a:solidFill>
                          <a:effectLst/>
                          <a:latin typeface="Arial" pitchFamily="34" charset="0"/>
                          <a:cs typeface="Arial" pitchFamily="34" charset="0"/>
                        </a:rPr>
                        <a:t>(P) = {(x,y-1) , (x,y+1), (x-1,y), (x+1,y)}</a:t>
                      </a:r>
                      <a:endParaRPr lang="es-ES" sz="1800" dirty="0">
                        <a:solidFill>
                          <a:srgbClr val="070000"/>
                        </a:solidFill>
                        <a:effectLst/>
                        <a:latin typeface="Arial" pitchFamily="34" charset="0"/>
                        <a:ea typeface="Times New Roman"/>
                        <a:cs typeface="Arial" pitchFamily="34" charset="0"/>
                      </a:endParaRPr>
                    </a:p>
                  </a:txBody>
                  <a:tcPr marL="0" marR="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52646396"/>
              </p:ext>
            </p:extLst>
          </p:nvPr>
        </p:nvGraphicFramePr>
        <p:xfrm>
          <a:off x="2195685" y="3925215"/>
          <a:ext cx="6526283" cy="1198880"/>
        </p:xfrm>
        <a:graphic>
          <a:graphicData uri="http://schemas.openxmlformats.org/drawingml/2006/table">
            <a:tbl>
              <a:tblPr>
                <a:tableStyleId>{5C22544A-7EE6-4342-B048-85BDC9FD1C3A}</a:tableStyleId>
              </a:tblPr>
              <a:tblGrid>
                <a:gridCol w="6526283"/>
              </a:tblGrid>
              <a:tr h="0">
                <a:tc>
                  <a:txBody>
                    <a:bodyPr/>
                    <a:lstStyle/>
                    <a:p>
                      <a:pPr algn="l">
                        <a:spcAft>
                          <a:spcPts val="350"/>
                        </a:spcAft>
                      </a:pPr>
                      <a:r>
                        <a:rPr lang="es-ES" sz="1800" dirty="0">
                          <a:solidFill>
                            <a:srgbClr val="070000"/>
                          </a:solidFill>
                          <a:effectLst/>
                          <a:latin typeface="Arial" pitchFamily="34" charset="0"/>
                          <a:cs typeface="Arial" pitchFamily="34" charset="0"/>
                        </a:rPr>
                        <a:t>En la </a:t>
                      </a:r>
                      <a:r>
                        <a:rPr lang="es-ES" sz="1800" b="1" dirty="0">
                          <a:solidFill>
                            <a:srgbClr val="070000"/>
                          </a:solidFill>
                          <a:effectLst/>
                          <a:latin typeface="Arial" pitchFamily="34" charset="0"/>
                          <a:cs typeface="Arial" pitchFamily="34" charset="0"/>
                        </a:rPr>
                        <a:t>8-vecindad</a:t>
                      </a:r>
                      <a:r>
                        <a:rPr lang="es-ES" sz="1800" dirty="0">
                          <a:solidFill>
                            <a:srgbClr val="070000"/>
                          </a:solidFill>
                          <a:effectLst/>
                          <a:latin typeface="Arial" pitchFamily="34" charset="0"/>
                          <a:cs typeface="Arial" pitchFamily="34" charset="0"/>
                        </a:rPr>
                        <a:t> se incluyen además como vecinos los píxeles en las </a:t>
                      </a:r>
                      <a:r>
                        <a:rPr lang="es-ES" sz="1800" dirty="0" smtClean="0">
                          <a:solidFill>
                            <a:srgbClr val="070000"/>
                          </a:solidFill>
                          <a:effectLst/>
                          <a:latin typeface="Arial" pitchFamily="34" charset="0"/>
                          <a:cs typeface="Arial" pitchFamily="34" charset="0"/>
                        </a:rPr>
                        <a:t>diagonales:</a:t>
                      </a:r>
                    </a:p>
                    <a:p>
                      <a:pPr algn="l">
                        <a:spcAft>
                          <a:spcPts val="350"/>
                        </a:spcAft>
                      </a:pPr>
                      <a:endParaRPr lang="es-ES" sz="1800" dirty="0" smtClean="0">
                        <a:solidFill>
                          <a:srgbClr val="070000"/>
                        </a:solidFill>
                        <a:effectLst/>
                        <a:latin typeface="Arial" pitchFamily="34" charset="0"/>
                        <a:cs typeface="Arial" pitchFamily="34" charset="0"/>
                      </a:endParaRPr>
                    </a:p>
                    <a:p>
                      <a:pPr algn="l">
                        <a:spcAft>
                          <a:spcPts val="350"/>
                        </a:spcAft>
                      </a:pPr>
                      <a:r>
                        <a:rPr lang="es-ES" sz="1800" dirty="0" smtClean="0">
                          <a:solidFill>
                            <a:srgbClr val="070000"/>
                          </a:solidFill>
                          <a:effectLst/>
                          <a:latin typeface="Arial" pitchFamily="34" charset="0"/>
                          <a:cs typeface="Arial" pitchFamily="34" charset="0"/>
                        </a:rPr>
                        <a:t>N</a:t>
                      </a:r>
                      <a:r>
                        <a:rPr lang="es-ES" sz="1800" baseline="-25000" dirty="0" smtClean="0">
                          <a:solidFill>
                            <a:srgbClr val="070000"/>
                          </a:solidFill>
                          <a:effectLst/>
                          <a:latin typeface="Arial" pitchFamily="34" charset="0"/>
                          <a:cs typeface="Arial" pitchFamily="34" charset="0"/>
                        </a:rPr>
                        <a:t> </a:t>
                      </a:r>
                      <a:r>
                        <a:rPr lang="es-ES" sz="1800" baseline="-25000" dirty="0">
                          <a:solidFill>
                            <a:srgbClr val="070000"/>
                          </a:solidFill>
                          <a:effectLst/>
                          <a:latin typeface="Arial" pitchFamily="34" charset="0"/>
                          <a:cs typeface="Arial" pitchFamily="34" charset="0"/>
                        </a:rPr>
                        <a:t>8</a:t>
                      </a:r>
                      <a:r>
                        <a:rPr lang="es-ES" sz="1800" dirty="0">
                          <a:solidFill>
                            <a:srgbClr val="070000"/>
                          </a:solidFill>
                          <a:effectLst/>
                          <a:latin typeface="Arial" pitchFamily="34" charset="0"/>
                          <a:cs typeface="Arial" pitchFamily="34" charset="0"/>
                        </a:rPr>
                        <a:t>(P) = N</a:t>
                      </a:r>
                      <a:r>
                        <a:rPr lang="es-ES" sz="1800" baseline="-25000" dirty="0">
                          <a:solidFill>
                            <a:srgbClr val="070000"/>
                          </a:solidFill>
                          <a:effectLst/>
                          <a:latin typeface="Arial" pitchFamily="34" charset="0"/>
                          <a:cs typeface="Arial" pitchFamily="34" charset="0"/>
                        </a:rPr>
                        <a:t> 4</a:t>
                      </a:r>
                      <a:r>
                        <a:rPr lang="es-ES" sz="1800" dirty="0">
                          <a:solidFill>
                            <a:srgbClr val="070000"/>
                          </a:solidFill>
                          <a:effectLst/>
                          <a:latin typeface="Arial" pitchFamily="34" charset="0"/>
                          <a:cs typeface="Arial" pitchFamily="34" charset="0"/>
                        </a:rPr>
                        <a:t>(P) U {(x-1,y-1) ,  (x-1,y+1),  (x+1,y-1),  (x+1,y+1) }</a:t>
                      </a:r>
                      <a:endParaRPr lang="es-ES" sz="1800" dirty="0">
                        <a:solidFill>
                          <a:srgbClr val="070000"/>
                        </a:solidFill>
                        <a:effectLst/>
                        <a:latin typeface="Arial" pitchFamily="34" charset="0"/>
                        <a:ea typeface="Times New Roman"/>
                        <a:cs typeface="Arial" pitchFamily="34" charset="0"/>
                      </a:endParaRPr>
                    </a:p>
                  </a:txBody>
                  <a:tcPr marL="0" marR="0" marT="0" marB="0"/>
                </a:tc>
              </a:tr>
            </a:tbl>
          </a:graphicData>
        </a:graphic>
      </p:graphicFrame>
    </p:spTree>
    <p:extLst>
      <p:ext uri="{BB962C8B-B14F-4D97-AF65-F5344CB8AC3E}">
        <p14:creationId xmlns:p14="http://schemas.microsoft.com/office/powerpoint/2010/main" val="3064663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19459" name="Rectangle 2"/>
          <p:cNvSpPr>
            <a:spLocks noGrp="1" noChangeArrowheads="1"/>
          </p:cNvSpPr>
          <p:nvPr>
            <p:ph type="title"/>
          </p:nvPr>
        </p:nvSpPr>
        <p:spPr/>
        <p:txBody>
          <a:bodyPr/>
          <a:lstStyle/>
          <a:p>
            <a:pPr eaLnBrk="1" hangingPunct="1"/>
            <a:r>
              <a:rPr lang="en-US" sz="1800" smtClean="0">
                <a:latin typeface="MS Shell Dlg" charset="0"/>
              </a:rPr>
              <a:t>	                       </a:t>
            </a:r>
            <a:br>
              <a:rPr lang="en-US" sz="1800" smtClean="0">
                <a:latin typeface="MS Shell Dlg" charset="0"/>
              </a:rPr>
            </a:br>
            <a:r>
              <a:rPr lang="en-US" sz="1800" smtClean="0">
                <a:latin typeface="MS Shell Dlg" charset="0"/>
              </a:rPr>
              <a:t>        </a:t>
            </a:r>
            <a:r>
              <a:rPr lang="en-US" sz="1800" smtClean="0"/>
              <a:t> </a:t>
            </a:r>
            <a:br>
              <a:rPr lang="en-US" sz="1800" smtClean="0"/>
            </a:br>
            <a:r>
              <a:rPr lang="en-US" sz="1800" smtClean="0"/>
              <a:t/>
            </a:r>
            <a:br>
              <a:rPr lang="en-US" sz="1800" smtClean="0"/>
            </a:br>
            <a:endParaRPr lang="en-US" sz="1800" smtClean="0"/>
          </a:p>
        </p:txBody>
      </p:sp>
      <p:sp>
        <p:nvSpPr>
          <p:cNvPr id="19460" name="Rectangle 3"/>
          <p:cNvSpPr>
            <a:spLocks noChangeArrowheads="1"/>
          </p:cNvSpPr>
          <p:nvPr/>
        </p:nvSpPr>
        <p:spPr bwMode="auto">
          <a:xfrm>
            <a:off x="473075" y="165100"/>
            <a:ext cx="82724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2. Definiciones topológicas básicas. </a:t>
            </a:r>
            <a:endParaRPr lang="es-ES_tradnl" sz="2800" b="1" dirty="0">
              <a:solidFill>
                <a:srgbClr val="000000"/>
              </a:solidFill>
            </a:endParaRPr>
          </a:p>
        </p:txBody>
      </p:sp>
      <p:sp>
        <p:nvSpPr>
          <p:cNvPr id="1946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pic>
        <p:nvPicPr>
          <p:cNvPr id="37892" name="Picture 4" descr="C:\Users\Eusebio\Documents\LIBRO\FIGURAS\cap4\png\fig4_07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310" y="924465"/>
            <a:ext cx="2884010" cy="29185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1153170" y="3960265"/>
            <a:ext cx="638228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ClrTx/>
            </a:pPr>
            <a:r>
              <a:rPr kumimoji="0" lang="es-ES" sz="1800" b="0" i="0" u="none" strike="noStrike" cap="none" normalizeH="0" baseline="0" dirty="0" smtClean="0">
                <a:ln>
                  <a:noFill/>
                </a:ln>
                <a:solidFill>
                  <a:srgbClr val="070000"/>
                </a:solidFill>
                <a:effectLst/>
                <a:latin typeface="Arial" pitchFamily="34" charset="0"/>
                <a:ea typeface="Times New Roman" pitchFamily="18" charset="0"/>
                <a:cs typeface="Arial" pitchFamily="34" charset="0"/>
              </a:rPr>
              <a:t>Si se considera 8-adyacencia, los píxeles en contacto únicamente por el vértice son vecinos y formarían parte de una misma región de 8 píxeles. </a:t>
            </a:r>
          </a:p>
          <a:p>
            <a:pPr marL="285750" indent="-285750">
              <a:buClrTx/>
            </a:pPr>
            <a:r>
              <a:rPr kumimoji="0" lang="es-ES" sz="1800" b="0" i="0" u="none" strike="noStrike" cap="none" normalizeH="0" baseline="0" dirty="0" smtClean="0">
                <a:ln>
                  <a:noFill/>
                </a:ln>
                <a:solidFill>
                  <a:srgbClr val="070000"/>
                </a:solidFill>
                <a:effectLst/>
                <a:latin typeface="Arial" pitchFamily="34" charset="0"/>
                <a:ea typeface="Times New Roman" pitchFamily="18" charset="0"/>
                <a:cs typeface="Arial" pitchFamily="34" charset="0"/>
              </a:rPr>
              <a:t>Si se considera 4-adyacencia pertenecerían a dos regiones distintas, de 4 píxeles cada una.</a:t>
            </a:r>
            <a:r>
              <a:rPr kumimoji="0" lang="es-ES" sz="1800" b="0" i="0" u="none" strike="noStrike" cap="none" normalizeH="0" baseline="0" dirty="0" smtClean="0">
                <a:ln>
                  <a:noFill/>
                </a:ln>
                <a:solidFill>
                  <a:srgbClr val="070000"/>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38915" name="Rectangle 2"/>
          <p:cNvSpPr>
            <a:spLocks noGrp="1" noChangeArrowheads="1"/>
          </p:cNvSpPr>
          <p:nvPr>
            <p:ph type="title"/>
          </p:nvPr>
        </p:nvSpPr>
        <p:spPr/>
        <p:txBody>
          <a:bodyPr/>
          <a:lstStyle/>
          <a:p>
            <a:pPr eaLnBrk="1" hangingPunct="1"/>
            <a:r>
              <a:rPr lang="en-US" sz="1800" smtClean="0"/>
              <a:t>                                        </a:t>
            </a:r>
            <a:r>
              <a:rPr lang="en-US" sz="1800" b="0" u="sng" smtClean="0"/>
              <a:t/>
            </a:r>
            <a:br>
              <a:rPr lang="en-US" sz="1800" b="0" u="sng" smtClean="0"/>
            </a:br>
            <a:r>
              <a:rPr lang="en-US" sz="1800" b="0" u="sng" smtClean="0"/>
              <a:t/>
            </a:r>
            <a:br>
              <a:rPr lang="en-US" sz="1800" b="0" u="sng" smtClean="0"/>
            </a:br>
            <a:r>
              <a:rPr lang="en-US" sz="1800" b="0" u="sng" smtClean="0"/>
              <a:t> </a:t>
            </a:r>
            <a:br>
              <a:rPr lang="en-US" sz="1800" b="0" u="sng" smtClean="0"/>
            </a:br>
            <a:r>
              <a:rPr lang="en-US" sz="1800" b="0" u="sng" smtClean="0"/>
              <a:t>   </a:t>
            </a:r>
          </a:p>
        </p:txBody>
      </p:sp>
      <p:sp>
        <p:nvSpPr>
          <p:cNvPr id="38916" name="Rectangle 3" descr="Rectangle: Click to edit Master text styles&#10;Second level&#10;Third level&#10;Fourth level&#10;Fifth level"/>
          <p:cNvSpPr>
            <a:spLocks noGrp="1" noChangeArrowheads="1"/>
          </p:cNvSpPr>
          <p:nvPr>
            <p:ph type="body" idx="1"/>
          </p:nvPr>
        </p:nvSpPr>
        <p:spPr>
          <a:xfrm>
            <a:off x="549275" y="393700"/>
            <a:ext cx="8121650" cy="5562600"/>
          </a:xfrm>
        </p:spPr>
        <p:txBody>
          <a:bodyPr/>
          <a:lstStyle/>
          <a:p>
            <a:pPr eaLnBrk="1" hangingPunct="1">
              <a:buFontTx/>
              <a:buNone/>
            </a:pPr>
            <a:endParaRPr lang="en-US" sz="2400" b="1" smtClean="0">
              <a:latin typeface="Arial" pitchFamily="34" charset="0"/>
            </a:endParaRPr>
          </a:p>
          <a:p>
            <a:pPr eaLnBrk="1" hangingPunct="1"/>
            <a:r>
              <a:rPr lang="es-ES" sz="2400" smtClean="0">
                <a:latin typeface="Arial" pitchFamily="34" charset="0"/>
              </a:rPr>
              <a:t>Cuando existen varios objetos en la imagen es preciso identificar de alguna forma los píxeles que pertenecen a cada uno de los objetos para </a:t>
            </a:r>
            <a:r>
              <a:rPr lang="es-ES" sz="2400" b="1" smtClean="0">
                <a:latin typeface="Arial" pitchFamily="34" charset="0"/>
              </a:rPr>
              <a:t>extraer sus características individualmente</a:t>
            </a:r>
            <a:r>
              <a:rPr lang="es-ES" sz="2400" smtClean="0">
                <a:latin typeface="Arial" pitchFamily="34" charset="0"/>
              </a:rPr>
              <a:t>. </a:t>
            </a:r>
          </a:p>
          <a:p>
            <a:pPr eaLnBrk="1" hangingPunct="1"/>
            <a:r>
              <a:rPr lang="es-ES" sz="2400" smtClean="0">
                <a:latin typeface="Arial" pitchFamily="34" charset="0"/>
              </a:rPr>
              <a:t>No podemos obtener, por ejemplo, área o el centro de gravedad de cada objeto de la imagen si no marcamos de alguna forma los píxeles que pertenecen a un mismo objeto. Este proceso se conoce como </a:t>
            </a:r>
            <a:r>
              <a:rPr lang="es-ES" sz="2400" b="1" smtClean="0">
                <a:latin typeface="Arial" pitchFamily="34" charset="0"/>
              </a:rPr>
              <a:t>etiquetado</a:t>
            </a:r>
            <a:r>
              <a:rPr lang="es-ES" sz="2400" smtClean="0">
                <a:latin typeface="Arial" pitchFamily="34" charset="0"/>
              </a:rPr>
              <a:t> y consiste en definitiva en asignar una misma etiqueta a cada uno de los píxeles de una región conexa.  </a:t>
            </a:r>
          </a:p>
          <a:p>
            <a:pPr eaLnBrk="1" hangingPunct="1"/>
            <a:r>
              <a:rPr lang="es-ES" sz="2400" smtClean="0">
                <a:latin typeface="Arial" pitchFamily="34" charset="0"/>
              </a:rPr>
              <a:t>La etiqueta será un valor numérico que no tiene otro significado más que como marca de todos los píxeles que forman parte de un mismo objeto.</a:t>
            </a:r>
          </a:p>
        </p:txBody>
      </p:sp>
      <p:sp>
        <p:nvSpPr>
          <p:cNvPr id="38917" name="Text Box 4"/>
          <p:cNvSpPr txBox="1">
            <a:spLocks noChangeArrowheads="1"/>
          </p:cNvSpPr>
          <p:nvPr/>
        </p:nvSpPr>
        <p:spPr bwMode="auto">
          <a:xfrm>
            <a:off x="398463" y="165100"/>
            <a:ext cx="73612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algn="ctr" eaLnBrk="1" hangingPunct="1">
              <a:spcBef>
                <a:spcPct val="50000"/>
              </a:spcBef>
              <a:buClrTx/>
              <a:buFontTx/>
              <a:buNone/>
            </a:pPr>
            <a:r>
              <a:rPr lang="en-US" sz="2800" b="1" dirty="0" smtClean="0">
                <a:solidFill>
                  <a:srgbClr val="070000"/>
                </a:solidFill>
                <a:cs typeface="Times New Roman" pitchFamily="18" charset="0"/>
              </a:rPr>
              <a:t>3. </a:t>
            </a:r>
            <a:r>
              <a:rPr lang="en-US" sz="2800" b="1" dirty="0" err="1" smtClean="0">
                <a:solidFill>
                  <a:srgbClr val="070000"/>
                </a:solidFill>
                <a:cs typeface="Times New Roman" pitchFamily="18" charset="0"/>
              </a:rPr>
              <a:t>Etiquetado</a:t>
            </a:r>
            <a:r>
              <a:rPr lang="en-US" sz="2800" b="1" dirty="0" smtClean="0">
                <a:solidFill>
                  <a:srgbClr val="070000"/>
                </a:solidFill>
                <a:cs typeface="Times New Roman" pitchFamily="18" charset="0"/>
              </a:rPr>
              <a:t> </a:t>
            </a:r>
            <a:r>
              <a:rPr lang="en-US" sz="2800" b="1" dirty="0">
                <a:solidFill>
                  <a:srgbClr val="070000"/>
                </a:solidFill>
                <a:cs typeface="Times New Roman" pitchFamily="18" charset="0"/>
              </a:rPr>
              <a:t>de </a:t>
            </a:r>
            <a:r>
              <a:rPr lang="en-US" sz="2800" b="1" dirty="0" err="1">
                <a:solidFill>
                  <a:srgbClr val="070000"/>
                </a:solidFill>
                <a:cs typeface="Times New Roman" pitchFamily="18" charset="0"/>
              </a:rPr>
              <a:t>Componentes</a:t>
            </a:r>
            <a:r>
              <a:rPr lang="en-US" sz="2800" b="1" dirty="0">
                <a:solidFill>
                  <a:srgbClr val="070000"/>
                </a:solidFill>
                <a:cs typeface="Times New Roman" pitchFamily="18" charset="0"/>
              </a:rPr>
              <a:t> </a:t>
            </a:r>
            <a:r>
              <a:rPr lang="en-US" sz="2800" b="1" dirty="0" err="1">
                <a:solidFill>
                  <a:srgbClr val="070000"/>
                </a:solidFill>
                <a:cs typeface="Times New Roman" pitchFamily="18" charset="0"/>
              </a:rPr>
              <a:t>Conexas</a:t>
            </a:r>
            <a:endParaRPr lang="en-US" sz="2800" b="1" dirty="0">
              <a:solidFill>
                <a:srgbClr val="070000"/>
              </a:solidFill>
              <a:cs typeface="Times New Roman" pitchFamily="18" charset="0"/>
            </a:endParaRPr>
          </a:p>
        </p:txBody>
      </p:sp>
    </p:spTree>
    <p:extLst>
      <p:ext uri="{BB962C8B-B14F-4D97-AF65-F5344CB8AC3E}">
        <p14:creationId xmlns:p14="http://schemas.microsoft.com/office/powerpoint/2010/main" val="390910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4099" name="Rectangle 2"/>
          <p:cNvSpPr>
            <a:spLocks noGrp="1" noChangeArrowheads="1"/>
          </p:cNvSpPr>
          <p:nvPr>
            <p:ph type="title"/>
          </p:nvPr>
        </p:nvSpPr>
        <p:spPr/>
        <p:txBody>
          <a:bodyPr/>
          <a:lstStyle/>
          <a:p>
            <a:pPr eaLnBrk="1" hangingPunct="1"/>
            <a:r>
              <a:rPr lang="en-US" sz="2800" dirty="0" err="1" smtClean="0">
                <a:latin typeface="Arial" pitchFamily="34" charset="0"/>
              </a:rPr>
              <a:t>Imágenes</a:t>
            </a:r>
            <a:r>
              <a:rPr lang="en-US" sz="2800" dirty="0" smtClean="0">
                <a:latin typeface="Arial" pitchFamily="34" charset="0"/>
              </a:rPr>
              <a:t> </a:t>
            </a:r>
            <a:r>
              <a:rPr lang="en-US" sz="2800" dirty="0" err="1" smtClean="0">
                <a:latin typeface="Arial" pitchFamily="34" charset="0"/>
              </a:rPr>
              <a:t>Binarias</a:t>
            </a:r>
            <a:endParaRPr lang="en-US" sz="2800" dirty="0" smtClean="0">
              <a:latin typeface="Arial" pitchFamily="34" charset="0"/>
            </a:endParaRPr>
          </a:p>
        </p:txBody>
      </p:sp>
      <p:sp>
        <p:nvSpPr>
          <p:cNvPr id="4100" name="Rectangle 3"/>
          <p:cNvSpPr>
            <a:spLocks noChangeArrowheads="1"/>
          </p:cNvSpPr>
          <p:nvPr/>
        </p:nvSpPr>
        <p:spPr bwMode="auto">
          <a:xfrm>
            <a:off x="2566" y="2172021"/>
            <a:ext cx="9502609" cy="250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marL="685800" indent="-685800">
              <a:buClrTx/>
              <a:buFontTx/>
              <a:buNone/>
            </a:pPr>
            <a:r>
              <a:rPr lang="en-US" sz="2400" b="1" dirty="0">
                <a:solidFill>
                  <a:srgbClr val="000000"/>
                </a:solidFill>
              </a:rPr>
              <a:t>	</a:t>
            </a:r>
            <a:r>
              <a:rPr lang="en-US" sz="2400" b="1" dirty="0" smtClean="0">
                <a:solidFill>
                  <a:srgbClr val="000000"/>
                </a:solidFill>
              </a:rPr>
              <a:t>1</a:t>
            </a:r>
            <a:r>
              <a:rPr lang="en-US" sz="2400" b="1" dirty="0" smtClean="0">
                <a:solidFill>
                  <a:srgbClr val="000000"/>
                </a:solidFill>
              </a:rPr>
              <a:t>. </a:t>
            </a:r>
            <a:r>
              <a:rPr lang="en-US" sz="2400" b="1" dirty="0">
                <a:solidFill>
                  <a:srgbClr val="000000"/>
                </a:solidFill>
              </a:rPr>
              <a:t>Binarización </a:t>
            </a:r>
            <a:endParaRPr lang="en-US" sz="2400" b="1" dirty="0" smtClean="0">
              <a:solidFill>
                <a:srgbClr val="000000"/>
              </a:solidFill>
            </a:endParaRPr>
          </a:p>
          <a:p>
            <a:pPr marL="685800" indent="-685800">
              <a:buClrTx/>
              <a:buFontTx/>
              <a:buNone/>
            </a:pPr>
            <a:r>
              <a:rPr lang="en-US" sz="2400" b="1" dirty="0">
                <a:solidFill>
                  <a:srgbClr val="000000"/>
                </a:solidFill>
              </a:rPr>
              <a:t>	</a:t>
            </a:r>
            <a:r>
              <a:rPr lang="en-US" sz="2400" b="1" dirty="0" smtClean="0">
                <a:solidFill>
                  <a:srgbClr val="000000"/>
                </a:solidFill>
              </a:rPr>
              <a:t>2. </a:t>
            </a:r>
            <a:r>
              <a:rPr lang="en-US" sz="2400" b="1" dirty="0" err="1" smtClean="0">
                <a:solidFill>
                  <a:srgbClr val="000000"/>
                </a:solidFill>
              </a:rPr>
              <a:t>Definiciones</a:t>
            </a:r>
            <a:r>
              <a:rPr lang="en-US" sz="2400" b="1" dirty="0" smtClean="0">
                <a:solidFill>
                  <a:srgbClr val="000000"/>
                </a:solidFill>
              </a:rPr>
              <a:t> </a:t>
            </a:r>
            <a:r>
              <a:rPr lang="en-US" sz="2400" b="1" dirty="0" err="1" smtClean="0">
                <a:solidFill>
                  <a:srgbClr val="000000"/>
                </a:solidFill>
              </a:rPr>
              <a:t>topológicas</a:t>
            </a:r>
            <a:r>
              <a:rPr lang="en-US" sz="2400" b="1" dirty="0" smtClean="0">
                <a:solidFill>
                  <a:srgbClr val="000000"/>
                </a:solidFill>
              </a:rPr>
              <a:t> </a:t>
            </a:r>
            <a:r>
              <a:rPr lang="en-US" sz="2400" b="1" dirty="0" err="1" smtClean="0">
                <a:solidFill>
                  <a:srgbClr val="000000"/>
                </a:solidFill>
              </a:rPr>
              <a:t>básicas</a:t>
            </a:r>
            <a:endParaRPr lang="en-US" sz="2400" b="1" dirty="0" smtClean="0">
              <a:solidFill>
                <a:srgbClr val="000000"/>
              </a:solidFill>
            </a:endParaRPr>
          </a:p>
          <a:p>
            <a:pPr marL="685800" indent="-685800">
              <a:buClrTx/>
              <a:buFontTx/>
              <a:buNone/>
            </a:pPr>
            <a:r>
              <a:rPr lang="en-US" sz="2400" b="1" dirty="0">
                <a:solidFill>
                  <a:srgbClr val="000000"/>
                </a:solidFill>
              </a:rPr>
              <a:t>	</a:t>
            </a:r>
            <a:r>
              <a:rPr lang="en-US" sz="2400" b="1" dirty="0" smtClean="0">
                <a:solidFill>
                  <a:srgbClr val="000000"/>
                </a:solidFill>
              </a:rPr>
              <a:t>3. </a:t>
            </a:r>
            <a:r>
              <a:rPr lang="en-US" sz="2400" b="1" dirty="0" err="1">
                <a:solidFill>
                  <a:srgbClr val="000000"/>
                </a:solidFill>
              </a:rPr>
              <a:t>Etiquetado</a:t>
            </a:r>
            <a:r>
              <a:rPr lang="en-US" sz="2400" b="1" dirty="0">
                <a:solidFill>
                  <a:srgbClr val="000000"/>
                </a:solidFill>
              </a:rPr>
              <a:t> de </a:t>
            </a:r>
            <a:r>
              <a:rPr lang="en-US" sz="2400" b="1" dirty="0" err="1">
                <a:solidFill>
                  <a:srgbClr val="000000"/>
                </a:solidFill>
              </a:rPr>
              <a:t>componentes</a:t>
            </a:r>
            <a:r>
              <a:rPr lang="en-US" sz="2400" b="1" dirty="0">
                <a:solidFill>
                  <a:srgbClr val="000000"/>
                </a:solidFill>
              </a:rPr>
              <a:t> </a:t>
            </a:r>
            <a:r>
              <a:rPr lang="en-US" sz="2400" b="1" dirty="0" err="1">
                <a:solidFill>
                  <a:srgbClr val="000000"/>
                </a:solidFill>
              </a:rPr>
              <a:t>conexas</a:t>
            </a:r>
            <a:r>
              <a:rPr lang="en-US" sz="2400" b="1" dirty="0">
                <a:solidFill>
                  <a:srgbClr val="000000"/>
                </a:solidFill>
              </a:rPr>
              <a:t/>
            </a:r>
            <a:br>
              <a:rPr lang="en-US" sz="2400" b="1" dirty="0">
                <a:solidFill>
                  <a:srgbClr val="000000"/>
                </a:solidFill>
              </a:rPr>
            </a:br>
            <a:r>
              <a:rPr lang="en-US" sz="2400" b="1" dirty="0" smtClean="0">
                <a:solidFill>
                  <a:srgbClr val="000000"/>
                </a:solidFill>
              </a:rPr>
              <a:t>4. </a:t>
            </a:r>
            <a:r>
              <a:rPr lang="es-ES" sz="2400" b="1" dirty="0">
                <a:solidFill>
                  <a:srgbClr val="000000"/>
                </a:solidFill>
              </a:rPr>
              <a:t>Seguimiento de contornos en imágenes binarias</a:t>
            </a:r>
            <a:r>
              <a:rPr lang="en-US" sz="2400" b="1" dirty="0">
                <a:solidFill>
                  <a:srgbClr val="000000"/>
                </a:solidFill>
              </a:rPr>
              <a:t> </a:t>
            </a:r>
            <a:br>
              <a:rPr lang="en-US" sz="2400" b="1" dirty="0">
                <a:solidFill>
                  <a:srgbClr val="000000"/>
                </a:solidFill>
              </a:rPr>
            </a:br>
            <a:r>
              <a:rPr lang="en-US" sz="2400" b="1" dirty="0" smtClean="0">
                <a:solidFill>
                  <a:srgbClr val="000000"/>
                </a:solidFill>
              </a:rPr>
              <a:t>5. </a:t>
            </a:r>
            <a:r>
              <a:rPr lang="es-ES" sz="2400" b="1" dirty="0">
                <a:solidFill>
                  <a:srgbClr val="000000"/>
                </a:solidFill>
              </a:rPr>
              <a:t>Extracción de características en </a:t>
            </a:r>
            <a:r>
              <a:rPr lang="es-ES" sz="2400" b="1" dirty="0" err="1">
                <a:solidFill>
                  <a:srgbClr val="000000"/>
                </a:solidFill>
              </a:rPr>
              <a:t>img</a:t>
            </a:r>
            <a:r>
              <a:rPr lang="es-ES" sz="2400" b="1" dirty="0">
                <a:solidFill>
                  <a:srgbClr val="000000"/>
                </a:solidFill>
              </a:rPr>
              <a:t>. binarias</a:t>
            </a:r>
            <a:r>
              <a:rPr lang="en-US" sz="2400" b="1" dirty="0">
                <a:solidFill>
                  <a:srgbClr val="000000"/>
                </a:solidFill>
              </a:rPr>
              <a:t> </a:t>
            </a:r>
            <a:endParaRPr lang="en-US" sz="2400" b="1" dirty="0" smtClean="0">
              <a:solidFill>
                <a:srgbClr val="000000"/>
              </a:solidFill>
            </a:endParaRPr>
          </a:p>
          <a:p>
            <a:pPr marL="685800" indent="-685800">
              <a:buClrTx/>
              <a:buFontTx/>
              <a:buNone/>
            </a:pPr>
            <a:r>
              <a:rPr lang="en-US" sz="2400" b="1" dirty="0">
                <a:solidFill>
                  <a:srgbClr val="000000"/>
                </a:solidFill>
              </a:rPr>
              <a:t>	</a:t>
            </a:r>
            <a:r>
              <a:rPr lang="en-US" sz="2400" b="1" dirty="0" smtClean="0">
                <a:solidFill>
                  <a:srgbClr val="000000"/>
                </a:solidFill>
              </a:rPr>
              <a:t>6. Binarización y </a:t>
            </a:r>
            <a:r>
              <a:rPr lang="en-US" sz="2400" b="1" dirty="0" err="1" smtClean="0">
                <a:solidFill>
                  <a:srgbClr val="000000"/>
                </a:solidFill>
              </a:rPr>
              <a:t>extrac</a:t>
            </a:r>
            <a:r>
              <a:rPr lang="en-US" sz="2400" b="1" dirty="0" smtClean="0">
                <a:solidFill>
                  <a:srgbClr val="000000"/>
                </a:solidFill>
              </a:rPr>
              <a:t>. de </a:t>
            </a:r>
            <a:r>
              <a:rPr lang="en-US" sz="2400" b="1" dirty="0" err="1" smtClean="0">
                <a:solidFill>
                  <a:srgbClr val="000000"/>
                </a:solidFill>
              </a:rPr>
              <a:t>características</a:t>
            </a:r>
            <a:r>
              <a:rPr lang="en-US" sz="2400" b="1" dirty="0" smtClean="0">
                <a:solidFill>
                  <a:srgbClr val="000000"/>
                </a:solidFill>
              </a:rPr>
              <a:t> con MATLAB </a:t>
            </a:r>
            <a:r>
              <a:rPr lang="en-US" sz="2400" b="1" dirty="0">
                <a:solidFill>
                  <a:srgbClr val="000000"/>
                </a:solidFill>
              </a:rPr>
              <a:t/>
            </a:r>
            <a:br>
              <a:rPr lang="en-US" sz="2400" b="1" dirty="0">
                <a:solidFill>
                  <a:srgbClr val="000000"/>
                </a:solidFill>
              </a:rPr>
            </a:br>
            <a:r>
              <a:rPr lang="en-US" sz="2400" b="1" dirty="0" smtClean="0">
                <a:solidFill>
                  <a:srgbClr val="000000"/>
                </a:solidFill>
              </a:rPr>
              <a:t>7. </a:t>
            </a:r>
            <a:r>
              <a:rPr lang="en-US" sz="2400" b="1" dirty="0" err="1">
                <a:solidFill>
                  <a:srgbClr val="000000"/>
                </a:solidFill>
              </a:rPr>
              <a:t>Conclusiones</a:t>
            </a:r>
            <a:r>
              <a:rPr lang="en-US" sz="2400" b="1" dirty="0">
                <a:solidFill>
                  <a:srgbClr val="000000"/>
                </a:solid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39939" name="Rectangle 2"/>
          <p:cNvSpPr>
            <a:spLocks noGrp="1" noChangeArrowheads="1"/>
          </p:cNvSpPr>
          <p:nvPr>
            <p:ph type="title"/>
          </p:nvPr>
        </p:nvSpPr>
        <p:spPr/>
        <p:txBody>
          <a:bodyPr/>
          <a:lstStyle/>
          <a:p>
            <a:pPr eaLnBrk="1" hangingPunct="1"/>
            <a:r>
              <a:rPr lang="en-US" sz="1800" smtClean="0"/>
              <a:t>                                        </a:t>
            </a:r>
            <a:r>
              <a:rPr lang="en-US" sz="1800" b="0" u="sng" smtClean="0"/>
              <a:t/>
            </a:r>
            <a:br>
              <a:rPr lang="en-US" sz="1800" b="0" u="sng" smtClean="0"/>
            </a:br>
            <a:r>
              <a:rPr lang="en-US" sz="1800" b="0" u="sng" smtClean="0"/>
              <a:t/>
            </a:r>
            <a:br>
              <a:rPr lang="en-US" sz="1800" b="0" u="sng" smtClean="0"/>
            </a:br>
            <a:r>
              <a:rPr lang="en-US" sz="1800" b="0" u="sng" smtClean="0"/>
              <a:t> </a:t>
            </a:r>
            <a:br>
              <a:rPr lang="en-US" sz="1800" b="0" u="sng" smtClean="0"/>
            </a:br>
            <a:r>
              <a:rPr lang="en-US" sz="1800" b="0" u="sng" smtClean="0"/>
              <a:t>   </a:t>
            </a:r>
          </a:p>
        </p:txBody>
      </p:sp>
      <p:pic>
        <p:nvPicPr>
          <p:cNvPr id="39940" name="Picture 7" descr="tornillo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8"/>
          <p:cNvSpPr txBox="1">
            <a:spLocks noChangeArrowheads="1"/>
          </p:cNvSpPr>
          <p:nvPr/>
        </p:nvSpPr>
        <p:spPr bwMode="auto">
          <a:xfrm>
            <a:off x="398463" y="165100"/>
            <a:ext cx="73612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algn="ctr" eaLnBrk="1" hangingPunct="1">
              <a:spcBef>
                <a:spcPct val="50000"/>
              </a:spcBef>
              <a:buClrTx/>
              <a:buFontTx/>
              <a:buNone/>
            </a:pPr>
            <a:r>
              <a:rPr lang="en-US" sz="2800" b="1" dirty="0" smtClean="0">
                <a:solidFill>
                  <a:srgbClr val="070000"/>
                </a:solidFill>
                <a:cs typeface="Times New Roman" pitchFamily="18" charset="0"/>
              </a:rPr>
              <a:t>3. </a:t>
            </a:r>
            <a:r>
              <a:rPr lang="en-US" sz="2800" b="1" dirty="0" err="1" smtClean="0">
                <a:solidFill>
                  <a:srgbClr val="070000"/>
                </a:solidFill>
                <a:cs typeface="Times New Roman" pitchFamily="18" charset="0"/>
              </a:rPr>
              <a:t>Etiquetado</a:t>
            </a:r>
            <a:r>
              <a:rPr lang="en-US" sz="2800" b="1" dirty="0" smtClean="0">
                <a:solidFill>
                  <a:srgbClr val="070000"/>
                </a:solidFill>
                <a:cs typeface="Times New Roman" pitchFamily="18" charset="0"/>
              </a:rPr>
              <a:t> </a:t>
            </a:r>
            <a:r>
              <a:rPr lang="en-US" sz="2800" b="1" dirty="0">
                <a:solidFill>
                  <a:srgbClr val="070000"/>
                </a:solidFill>
                <a:cs typeface="Times New Roman" pitchFamily="18" charset="0"/>
              </a:rPr>
              <a:t>de </a:t>
            </a:r>
            <a:r>
              <a:rPr lang="en-US" sz="2800" b="1" dirty="0" err="1">
                <a:solidFill>
                  <a:srgbClr val="070000"/>
                </a:solidFill>
                <a:cs typeface="Times New Roman" pitchFamily="18" charset="0"/>
              </a:rPr>
              <a:t>Componentes</a:t>
            </a:r>
            <a:r>
              <a:rPr lang="en-US" sz="2800" b="1" dirty="0">
                <a:solidFill>
                  <a:srgbClr val="070000"/>
                </a:solidFill>
                <a:cs typeface="Times New Roman" pitchFamily="18" charset="0"/>
              </a:rPr>
              <a:t> </a:t>
            </a:r>
            <a:r>
              <a:rPr lang="en-US" sz="2800" b="1" dirty="0" err="1">
                <a:solidFill>
                  <a:srgbClr val="070000"/>
                </a:solidFill>
                <a:cs typeface="Times New Roman" pitchFamily="18" charset="0"/>
              </a:rPr>
              <a:t>Conexas</a:t>
            </a:r>
            <a:endParaRPr lang="en-US" sz="2800" b="1" dirty="0">
              <a:solidFill>
                <a:srgbClr val="070000"/>
              </a:solidFill>
              <a:cs typeface="Times New Roman" pitchFamily="18" charset="0"/>
            </a:endParaRPr>
          </a:p>
        </p:txBody>
      </p:sp>
    </p:spTree>
    <p:extLst>
      <p:ext uri="{BB962C8B-B14F-4D97-AF65-F5344CB8AC3E}">
        <p14:creationId xmlns:p14="http://schemas.microsoft.com/office/powerpoint/2010/main" val="1071191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40963" name="Rectangle 2"/>
          <p:cNvSpPr>
            <a:spLocks noGrp="1" noChangeArrowheads="1"/>
          </p:cNvSpPr>
          <p:nvPr>
            <p:ph type="title"/>
          </p:nvPr>
        </p:nvSpPr>
        <p:spPr/>
        <p:txBody>
          <a:bodyPr/>
          <a:lstStyle/>
          <a:p>
            <a:pPr eaLnBrk="1" hangingPunct="1"/>
            <a:r>
              <a:rPr lang="en-US" sz="1800" smtClean="0"/>
              <a:t>                                        </a:t>
            </a:r>
            <a:r>
              <a:rPr lang="en-US" sz="1800" b="0" u="sng" smtClean="0"/>
              <a:t/>
            </a:r>
            <a:br>
              <a:rPr lang="en-US" sz="1800" b="0" u="sng" smtClean="0"/>
            </a:br>
            <a:r>
              <a:rPr lang="en-US" sz="1800" b="0" u="sng" smtClean="0"/>
              <a:t/>
            </a:r>
            <a:br>
              <a:rPr lang="en-US" sz="1800" b="0" u="sng" smtClean="0"/>
            </a:br>
            <a:r>
              <a:rPr lang="en-US" sz="1800" b="0" u="sng" smtClean="0"/>
              <a:t> </a:t>
            </a:r>
            <a:br>
              <a:rPr lang="en-US" sz="1800" b="0" u="sng" smtClean="0"/>
            </a:br>
            <a:r>
              <a:rPr lang="en-US" sz="1800" b="0" u="sng" smtClean="0"/>
              <a:t>   </a:t>
            </a:r>
          </a:p>
        </p:txBody>
      </p:sp>
      <p:pic>
        <p:nvPicPr>
          <p:cNvPr id="40964" name="Picture 4" descr="tornillo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5" y="1093788"/>
            <a:ext cx="7361238" cy="552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tornillos2eti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6"/>
          <p:cNvSpPr txBox="1">
            <a:spLocks noChangeArrowheads="1"/>
          </p:cNvSpPr>
          <p:nvPr/>
        </p:nvSpPr>
        <p:spPr bwMode="auto">
          <a:xfrm>
            <a:off x="398463" y="165100"/>
            <a:ext cx="73612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algn="ctr" eaLnBrk="1" hangingPunct="1">
              <a:spcBef>
                <a:spcPct val="50000"/>
              </a:spcBef>
              <a:buClrTx/>
              <a:buFontTx/>
              <a:buNone/>
            </a:pPr>
            <a:r>
              <a:rPr lang="en-US" sz="2800" b="1" dirty="0" smtClean="0">
                <a:solidFill>
                  <a:srgbClr val="070000"/>
                </a:solidFill>
                <a:cs typeface="Times New Roman" pitchFamily="18" charset="0"/>
              </a:rPr>
              <a:t>3. </a:t>
            </a:r>
            <a:r>
              <a:rPr lang="en-US" sz="2800" b="1" dirty="0" err="1" smtClean="0">
                <a:solidFill>
                  <a:srgbClr val="070000"/>
                </a:solidFill>
                <a:cs typeface="Times New Roman" pitchFamily="18" charset="0"/>
              </a:rPr>
              <a:t>Etiquetado</a:t>
            </a:r>
            <a:r>
              <a:rPr lang="en-US" sz="2800" b="1" dirty="0" smtClean="0">
                <a:solidFill>
                  <a:srgbClr val="070000"/>
                </a:solidFill>
                <a:cs typeface="Times New Roman" pitchFamily="18" charset="0"/>
              </a:rPr>
              <a:t> </a:t>
            </a:r>
            <a:r>
              <a:rPr lang="en-US" sz="2800" b="1" dirty="0">
                <a:solidFill>
                  <a:srgbClr val="070000"/>
                </a:solidFill>
                <a:cs typeface="Times New Roman" pitchFamily="18" charset="0"/>
              </a:rPr>
              <a:t>de </a:t>
            </a:r>
            <a:r>
              <a:rPr lang="en-US" sz="2800" b="1" dirty="0" err="1">
                <a:solidFill>
                  <a:srgbClr val="070000"/>
                </a:solidFill>
                <a:cs typeface="Times New Roman" pitchFamily="18" charset="0"/>
              </a:rPr>
              <a:t>Componentes</a:t>
            </a:r>
            <a:r>
              <a:rPr lang="en-US" sz="2800" b="1" dirty="0">
                <a:solidFill>
                  <a:srgbClr val="070000"/>
                </a:solidFill>
                <a:cs typeface="Times New Roman" pitchFamily="18" charset="0"/>
              </a:rPr>
              <a:t> </a:t>
            </a:r>
            <a:r>
              <a:rPr lang="en-US" sz="2800" b="1" dirty="0" err="1">
                <a:solidFill>
                  <a:srgbClr val="070000"/>
                </a:solidFill>
                <a:cs typeface="Times New Roman" pitchFamily="18" charset="0"/>
              </a:rPr>
              <a:t>Conexas</a:t>
            </a:r>
            <a:endParaRPr lang="en-US" sz="2800" b="1" dirty="0">
              <a:solidFill>
                <a:srgbClr val="070000"/>
              </a:solidFill>
              <a:cs typeface="Times New Roman" pitchFamily="18" charset="0"/>
            </a:endParaRPr>
          </a:p>
        </p:txBody>
      </p:sp>
    </p:spTree>
    <p:extLst>
      <p:ext uri="{BB962C8B-B14F-4D97-AF65-F5344CB8AC3E}">
        <p14:creationId xmlns:p14="http://schemas.microsoft.com/office/powerpoint/2010/main" val="2632017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41987" name="Rectangle 3" descr="Rectangle: Click to edit Master text styles&#10;Second level&#10;Third level&#10;Fourth level&#10;Fifth level"/>
          <p:cNvSpPr>
            <a:spLocks noGrp="1" noChangeArrowheads="1"/>
          </p:cNvSpPr>
          <p:nvPr>
            <p:ph type="body" idx="1"/>
          </p:nvPr>
        </p:nvSpPr>
        <p:spPr>
          <a:xfrm>
            <a:off x="514350" y="1752600"/>
            <a:ext cx="7700610" cy="4800600"/>
          </a:xfrm>
        </p:spPr>
        <p:txBody>
          <a:bodyPr/>
          <a:lstStyle/>
          <a:p>
            <a:pPr eaLnBrk="1" hangingPunct="1"/>
            <a:r>
              <a:rPr lang="en-US" sz="2400" dirty="0" err="1" smtClean="0">
                <a:solidFill>
                  <a:srgbClr val="070000"/>
                </a:solidFill>
                <a:latin typeface="Arial" pitchFamily="34" charset="0"/>
              </a:rPr>
              <a:t>Etiquetado</a:t>
            </a:r>
            <a:r>
              <a:rPr lang="en-US" sz="2400" dirty="0" smtClean="0">
                <a:solidFill>
                  <a:srgbClr val="070000"/>
                </a:solidFill>
                <a:latin typeface="Arial" pitchFamily="34" charset="0"/>
              </a:rPr>
              <a:t> de </a:t>
            </a:r>
            <a:r>
              <a:rPr lang="en-US" sz="2400" dirty="0" err="1" smtClean="0">
                <a:solidFill>
                  <a:srgbClr val="070000"/>
                </a:solidFill>
                <a:latin typeface="Arial" pitchFamily="34" charset="0"/>
              </a:rPr>
              <a:t>regiones</a:t>
            </a:r>
            <a:r>
              <a:rPr lang="en-US" sz="2400" dirty="0" smtClean="0">
                <a:solidFill>
                  <a:srgbClr val="070000"/>
                </a:solidFill>
                <a:latin typeface="Arial" pitchFamily="34" charset="0"/>
              </a:rPr>
              <a:t> </a:t>
            </a:r>
            <a:r>
              <a:rPr lang="en-US" sz="2400" dirty="0" err="1" smtClean="0">
                <a:solidFill>
                  <a:srgbClr val="070000"/>
                </a:solidFill>
                <a:latin typeface="Arial" pitchFamily="34" charset="0"/>
              </a:rPr>
              <a:t>conexas</a:t>
            </a:r>
            <a:r>
              <a:rPr lang="en-US" sz="2400" dirty="0" smtClean="0">
                <a:solidFill>
                  <a:srgbClr val="070000"/>
                </a:solidFill>
                <a:latin typeface="Arial" pitchFamily="34" charset="0"/>
              </a:rPr>
              <a:t>:</a:t>
            </a:r>
          </a:p>
          <a:p>
            <a:pPr lvl="2" eaLnBrk="1" hangingPunct="1"/>
            <a:r>
              <a:rPr lang="en-US" sz="2400" dirty="0" err="1" smtClean="0">
                <a:solidFill>
                  <a:srgbClr val="070000"/>
                </a:solidFill>
                <a:latin typeface="Arial" pitchFamily="34" charset="0"/>
              </a:rPr>
              <a:t>Etiqueta</a:t>
            </a:r>
            <a:r>
              <a:rPr lang="en-US" sz="2400" dirty="0" smtClean="0">
                <a:solidFill>
                  <a:srgbClr val="070000"/>
                </a:solidFill>
                <a:latin typeface="Arial" pitchFamily="34" charset="0"/>
              </a:rPr>
              <a:t> los </a:t>
            </a:r>
            <a:r>
              <a:rPr lang="en-US" sz="2400" dirty="0" err="1" smtClean="0">
                <a:solidFill>
                  <a:srgbClr val="070000"/>
                </a:solidFill>
                <a:latin typeface="Arial" pitchFamily="34" charset="0"/>
              </a:rPr>
              <a:t>componentes</a:t>
            </a:r>
            <a:r>
              <a:rPr lang="en-US" sz="2400" dirty="0" smtClean="0">
                <a:solidFill>
                  <a:srgbClr val="070000"/>
                </a:solidFill>
                <a:latin typeface="Arial" pitchFamily="34" charset="0"/>
              </a:rPr>
              <a:t> con un </a:t>
            </a:r>
            <a:r>
              <a:rPr lang="en-US" sz="2400" dirty="0" err="1" smtClean="0">
                <a:solidFill>
                  <a:srgbClr val="070000"/>
                </a:solidFill>
                <a:latin typeface="Arial" pitchFamily="34" charset="0"/>
              </a:rPr>
              <a:t>número</a:t>
            </a:r>
            <a:r>
              <a:rPr lang="en-US" sz="2400" dirty="0" smtClean="0">
                <a:solidFill>
                  <a:srgbClr val="070000"/>
                </a:solidFill>
                <a:latin typeface="Arial" pitchFamily="34" charset="0"/>
              </a:rPr>
              <a:t>  </a:t>
            </a:r>
          </a:p>
          <a:p>
            <a:pPr lvl="2" eaLnBrk="1" hangingPunct="1"/>
            <a:r>
              <a:rPr lang="en-US" sz="2400" dirty="0" err="1" smtClean="0">
                <a:solidFill>
                  <a:srgbClr val="070000"/>
                </a:solidFill>
                <a:latin typeface="Arial" pitchFamily="34" charset="0"/>
              </a:rPr>
              <a:t>Agrupa</a:t>
            </a:r>
            <a:r>
              <a:rPr lang="en-US" sz="2400" dirty="0" smtClean="0">
                <a:solidFill>
                  <a:srgbClr val="070000"/>
                </a:solidFill>
                <a:latin typeface="Arial" pitchFamily="34" charset="0"/>
              </a:rPr>
              <a:t> los </a:t>
            </a:r>
            <a:r>
              <a:rPr lang="en-US" sz="2400" dirty="0" err="1" smtClean="0">
                <a:solidFill>
                  <a:srgbClr val="070000"/>
                </a:solidFill>
                <a:latin typeface="Arial" pitchFamily="34" charset="0"/>
              </a:rPr>
              <a:t>píxeles</a:t>
            </a:r>
            <a:r>
              <a:rPr lang="en-US" sz="2400" dirty="0" smtClean="0">
                <a:solidFill>
                  <a:srgbClr val="070000"/>
                </a:solidFill>
                <a:latin typeface="Arial" pitchFamily="34" charset="0"/>
              </a:rPr>
              <a:t> de </a:t>
            </a:r>
            <a:r>
              <a:rPr lang="en-US" sz="2400" dirty="0" err="1" smtClean="0">
                <a:solidFill>
                  <a:srgbClr val="070000"/>
                </a:solidFill>
                <a:latin typeface="Arial" pitchFamily="34" charset="0"/>
              </a:rPr>
              <a:t>una</a:t>
            </a:r>
            <a:r>
              <a:rPr lang="en-US" sz="2400" dirty="0" smtClean="0">
                <a:solidFill>
                  <a:srgbClr val="070000"/>
                </a:solidFill>
                <a:latin typeface="Arial" pitchFamily="34" charset="0"/>
              </a:rPr>
              <a:t> </a:t>
            </a:r>
            <a:r>
              <a:rPr lang="en-US" sz="2400" dirty="0" err="1" smtClean="0">
                <a:solidFill>
                  <a:srgbClr val="070000"/>
                </a:solidFill>
                <a:latin typeface="Arial" pitchFamily="34" charset="0"/>
              </a:rPr>
              <a:t>imagen</a:t>
            </a:r>
            <a:r>
              <a:rPr lang="en-US" sz="2400" dirty="0" smtClean="0">
                <a:solidFill>
                  <a:srgbClr val="070000"/>
                </a:solidFill>
                <a:latin typeface="Arial" pitchFamily="34" charset="0"/>
              </a:rPr>
              <a:t> en </a:t>
            </a:r>
            <a:r>
              <a:rPr lang="en-US" sz="2400" dirty="0" err="1" smtClean="0">
                <a:solidFill>
                  <a:srgbClr val="070000"/>
                </a:solidFill>
                <a:latin typeface="Arial" pitchFamily="34" charset="0"/>
              </a:rPr>
              <a:t>componentes</a:t>
            </a:r>
            <a:r>
              <a:rPr lang="en-US" sz="2400" dirty="0" smtClean="0">
                <a:solidFill>
                  <a:srgbClr val="070000"/>
                </a:solidFill>
                <a:latin typeface="Arial" pitchFamily="34" charset="0"/>
              </a:rPr>
              <a:t> </a:t>
            </a:r>
            <a:r>
              <a:rPr lang="en-US" sz="2400" dirty="0" err="1" smtClean="0">
                <a:solidFill>
                  <a:srgbClr val="070000"/>
                </a:solidFill>
                <a:latin typeface="Arial" pitchFamily="34" charset="0"/>
              </a:rPr>
              <a:t>basándose</a:t>
            </a:r>
            <a:r>
              <a:rPr lang="en-US" sz="2400" dirty="0" smtClean="0">
                <a:solidFill>
                  <a:srgbClr val="070000"/>
                </a:solidFill>
                <a:latin typeface="Arial" pitchFamily="34" charset="0"/>
              </a:rPr>
              <a:t> en la </a:t>
            </a:r>
            <a:r>
              <a:rPr lang="en-US" sz="2400" dirty="0" err="1" smtClean="0">
                <a:solidFill>
                  <a:srgbClr val="070000"/>
                </a:solidFill>
                <a:latin typeface="Arial" pitchFamily="34" charset="0"/>
              </a:rPr>
              <a:t>conectividad</a:t>
            </a:r>
            <a:r>
              <a:rPr lang="en-US" sz="2400" dirty="0" smtClean="0">
                <a:solidFill>
                  <a:srgbClr val="070000"/>
                </a:solidFill>
                <a:latin typeface="Arial" pitchFamily="34" charset="0"/>
              </a:rPr>
              <a:t> </a:t>
            </a:r>
          </a:p>
          <a:p>
            <a:pPr lvl="2" eaLnBrk="1" hangingPunct="1"/>
            <a:endParaRPr lang="en-US" sz="2400" dirty="0" smtClean="0">
              <a:solidFill>
                <a:srgbClr val="070000"/>
              </a:solidFill>
              <a:latin typeface="Arial" pitchFamily="34" charset="0"/>
            </a:endParaRPr>
          </a:p>
        </p:txBody>
      </p:sp>
      <p:sp>
        <p:nvSpPr>
          <p:cNvPr id="41988" name="Rectangle 8"/>
          <p:cNvSpPr>
            <a:spLocks noChangeArrowheads="1"/>
          </p:cNvSpPr>
          <p:nvPr/>
        </p:nvSpPr>
        <p:spPr bwMode="auto">
          <a:xfrm>
            <a:off x="0" y="2624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ClrTx/>
              <a:buFontTx/>
              <a:buNone/>
            </a:pPr>
            <a:endParaRPr lang="es-ES" sz="2400">
              <a:latin typeface="Times New Roman" pitchFamily="18" charset="0"/>
            </a:endParaRPr>
          </a:p>
        </p:txBody>
      </p:sp>
      <p:sp>
        <p:nvSpPr>
          <p:cNvPr id="41989" name="Rectangle 9"/>
          <p:cNvSpPr>
            <a:spLocks noChangeArrowheads="1"/>
          </p:cNvSpPr>
          <p:nvPr/>
        </p:nvSpPr>
        <p:spPr bwMode="auto">
          <a:xfrm>
            <a:off x="0" y="2624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endParaRPr lang="es-ES" sz="2400">
              <a:latin typeface="Times New Roman" pitchFamily="18" charset="0"/>
            </a:endParaRPr>
          </a:p>
        </p:txBody>
      </p:sp>
      <p:sp>
        <p:nvSpPr>
          <p:cNvPr id="41990" name="Rectangle 11"/>
          <p:cNvSpPr>
            <a:spLocks noChangeArrowheads="1"/>
          </p:cNvSpPr>
          <p:nvPr/>
        </p:nvSpPr>
        <p:spPr bwMode="auto">
          <a:xfrm>
            <a:off x="0" y="2624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FontTx/>
              <a:buNone/>
            </a:pPr>
            <a:endParaRPr lang="es-ES" sz="2400">
              <a:latin typeface="Times New Roman" pitchFamily="18" charset="0"/>
            </a:endParaRPr>
          </a:p>
        </p:txBody>
      </p:sp>
      <p:sp>
        <p:nvSpPr>
          <p:cNvPr id="41991" name="Rectangle 13"/>
          <p:cNvSpPr>
            <a:spLocks noChangeArrowheads="1"/>
          </p:cNvSpPr>
          <p:nvPr/>
        </p:nvSpPr>
        <p:spPr bwMode="auto">
          <a:xfrm>
            <a:off x="0" y="2624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graphicFrame>
        <p:nvGraphicFramePr>
          <p:cNvPr id="545817" name="Group 25"/>
          <p:cNvGraphicFramePr>
            <a:graphicFrameLocks noGrp="1"/>
          </p:cNvGraphicFramePr>
          <p:nvPr/>
        </p:nvGraphicFramePr>
        <p:xfrm>
          <a:off x="0" y="2624138"/>
          <a:ext cx="5681663" cy="457200"/>
        </p:xfrm>
        <a:graphic>
          <a:graphicData uri="http://schemas.openxmlformats.org/drawingml/2006/table">
            <a:tbl>
              <a:tblPr/>
              <a:tblGrid>
                <a:gridCol w="1893888"/>
                <a:gridCol w="1893887"/>
                <a:gridCol w="1893888"/>
              </a:tblGrid>
              <a:tr h="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a:noFill/>
                    </a:lnL>
                    <a:lnR cap="flat">
                      <a:noFill/>
                    </a:lnR>
                    <a:lnT cap="flat">
                      <a:noFill/>
                    </a:lnT>
                    <a:lnB cap="flat">
                      <a:noFill/>
                    </a:lnB>
                    <a:lnTlToBr>
                      <a:noFill/>
                    </a:lnTlToBr>
                    <a:lnBlToTr>
                      <a:noFill/>
                    </a:lnBlToTr>
                    <a:noFill/>
                  </a:tcPr>
                </a:tc>
              </a:tr>
            </a:tbl>
          </a:graphicData>
        </a:graphic>
      </p:graphicFrame>
      <p:sp>
        <p:nvSpPr>
          <p:cNvPr id="41996" name="Rectangle 26"/>
          <p:cNvSpPr>
            <a:spLocks noChangeArrowheads="1"/>
          </p:cNvSpPr>
          <p:nvPr/>
        </p:nvSpPr>
        <p:spPr bwMode="auto">
          <a:xfrm>
            <a:off x="0" y="3079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ClrTx/>
              <a:buFontTx/>
              <a:buNone/>
            </a:pPr>
            <a:endParaRPr lang="es-ES" sz="2400">
              <a:latin typeface="Times New Roman" pitchFamily="18" charset="0"/>
            </a:endParaRPr>
          </a:p>
        </p:txBody>
      </p:sp>
      <p:sp>
        <p:nvSpPr>
          <p:cNvPr id="41997" name="Text Box 29"/>
          <p:cNvSpPr txBox="1">
            <a:spLocks noChangeArrowheads="1"/>
          </p:cNvSpPr>
          <p:nvPr/>
        </p:nvSpPr>
        <p:spPr bwMode="auto">
          <a:xfrm>
            <a:off x="398463" y="165100"/>
            <a:ext cx="73612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algn="ctr" eaLnBrk="1" hangingPunct="1">
              <a:spcBef>
                <a:spcPct val="50000"/>
              </a:spcBef>
              <a:buClrTx/>
              <a:buFontTx/>
              <a:buNone/>
            </a:pPr>
            <a:r>
              <a:rPr lang="en-US" sz="2800" b="1" dirty="0" smtClean="0">
                <a:solidFill>
                  <a:srgbClr val="070000"/>
                </a:solidFill>
                <a:cs typeface="Times New Roman" pitchFamily="18" charset="0"/>
              </a:rPr>
              <a:t>3. </a:t>
            </a:r>
            <a:r>
              <a:rPr lang="en-US" sz="2800" b="1" dirty="0" err="1" smtClean="0">
                <a:solidFill>
                  <a:srgbClr val="070000"/>
                </a:solidFill>
                <a:cs typeface="Times New Roman" pitchFamily="18" charset="0"/>
              </a:rPr>
              <a:t>Etiquetado</a:t>
            </a:r>
            <a:r>
              <a:rPr lang="en-US" sz="2800" b="1" dirty="0" smtClean="0">
                <a:solidFill>
                  <a:srgbClr val="070000"/>
                </a:solidFill>
                <a:cs typeface="Times New Roman" pitchFamily="18" charset="0"/>
              </a:rPr>
              <a:t> </a:t>
            </a:r>
            <a:r>
              <a:rPr lang="en-US" sz="2800" b="1" dirty="0">
                <a:solidFill>
                  <a:srgbClr val="070000"/>
                </a:solidFill>
                <a:cs typeface="Times New Roman" pitchFamily="18" charset="0"/>
              </a:rPr>
              <a:t>de </a:t>
            </a:r>
            <a:r>
              <a:rPr lang="en-US" sz="2800" b="1" dirty="0" err="1">
                <a:solidFill>
                  <a:srgbClr val="070000"/>
                </a:solidFill>
                <a:cs typeface="Times New Roman" pitchFamily="18" charset="0"/>
              </a:rPr>
              <a:t>Componentes</a:t>
            </a:r>
            <a:r>
              <a:rPr lang="en-US" sz="2800" b="1" dirty="0">
                <a:solidFill>
                  <a:srgbClr val="070000"/>
                </a:solidFill>
                <a:cs typeface="Times New Roman" pitchFamily="18" charset="0"/>
              </a:rPr>
              <a:t> </a:t>
            </a:r>
            <a:r>
              <a:rPr lang="en-US" sz="2800" b="1" dirty="0" err="1">
                <a:solidFill>
                  <a:srgbClr val="070000"/>
                </a:solidFill>
                <a:cs typeface="Times New Roman" pitchFamily="18" charset="0"/>
              </a:rPr>
              <a:t>Conexas</a:t>
            </a:r>
            <a:endParaRPr lang="en-US" sz="2800" b="1" dirty="0">
              <a:solidFill>
                <a:srgbClr val="070000"/>
              </a:solidFill>
              <a:cs typeface="Times New Roman" pitchFamily="18" charset="0"/>
            </a:endParaRPr>
          </a:p>
        </p:txBody>
      </p:sp>
    </p:spTree>
    <p:extLst>
      <p:ext uri="{BB962C8B-B14F-4D97-AF65-F5344CB8AC3E}">
        <p14:creationId xmlns:p14="http://schemas.microsoft.com/office/powerpoint/2010/main" val="457112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44035" name="Rectangle 2" descr="Rectangle: Click to edit Master text styles&#10;Second level&#10;Third level&#10;Fourth level&#10;Fifth level"/>
          <p:cNvSpPr>
            <a:spLocks noGrp="1" noChangeArrowheads="1"/>
          </p:cNvSpPr>
          <p:nvPr>
            <p:ph type="body" idx="1"/>
          </p:nvPr>
        </p:nvSpPr>
        <p:spPr>
          <a:xfrm>
            <a:off x="515938" y="1152525"/>
            <a:ext cx="8229600" cy="4724400"/>
          </a:xfrm>
        </p:spPr>
        <p:txBody>
          <a:bodyPr/>
          <a:lstStyle/>
          <a:p>
            <a:pPr marL="0" indent="0" eaLnBrk="1" hangingPunct="1">
              <a:lnSpc>
                <a:spcPct val="80000"/>
              </a:lnSpc>
              <a:buFontTx/>
              <a:buNone/>
            </a:pPr>
            <a:endParaRPr lang="es-ES" sz="2000" smtClean="0">
              <a:solidFill>
                <a:schemeClr val="tx1"/>
              </a:solidFill>
              <a:latin typeface="Arial" pitchFamily="34" charset="0"/>
            </a:endParaRPr>
          </a:p>
          <a:p>
            <a:pPr marL="0" indent="0" eaLnBrk="1" hangingPunct="1">
              <a:lnSpc>
                <a:spcPct val="80000"/>
              </a:lnSpc>
              <a:buFontTx/>
              <a:buNone/>
            </a:pPr>
            <a:r>
              <a:rPr lang="es-ES" sz="2000" smtClean="0">
                <a:solidFill>
                  <a:schemeClr val="tx1"/>
                </a:solidFill>
                <a:latin typeface="Arial" pitchFamily="34" charset="0"/>
              </a:rPr>
              <a:t>1. Recorrer la imagen binaria B</a:t>
            </a:r>
          </a:p>
          <a:p>
            <a:pPr marL="0" indent="0" eaLnBrk="1" hangingPunct="1">
              <a:lnSpc>
                <a:spcPct val="80000"/>
              </a:lnSpc>
              <a:buFontTx/>
              <a:buNone/>
            </a:pPr>
            <a:r>
              <a:rPr lang="es-ES" sz="2000" smtClean="0">
                <a:solidFill>
                  <a:schemeClr val="tx1"/>
                </a:solidFill>
                <a:latin typeface="Arial" pitchFamily="34" charset="0"/>
              </a:rPr>
              <a:t>	si píxel es blanco etiqueta=0</a:t>
            </a:r>
          </a:p>
          <a:p>
            <a:pPr marL="0" indent="0" eaLnBrk="1" hangingPunct="1">
              <a:lnSpc>
                <a:spcPct val="80000"/>
              </a:lnSpc>
              <a:buFontTx/>
              <a:buNone/>
            </a:pPr>
            <a:r>
              <a:rPr lang="es-ES" sz="2000" smtClean="0">
                <a:solidFill>
                  <a:schemeClr val="tx1"/>
                </a:solidFill>
                <a:latin typeface="Arial" pitchFamily="34" charset="0"/>
              </a:rPr>
              <a:t>	else etiqueta=etiqueta+1</a:t>
            </a:r>
          </a:p>
          <a:p>
            <a:pPr marL="0" indent="0" eaLnBrk="1" hangingPunct="1">
              <a:lnSpc>
                <a:spcPct val="80000"/>
              </a:lnSpc>
              <a:buFontTx/>
              <a:buNone/>
            </a:pPr>
            <a:r>
              <a:rPr lang="es-ES" sz="2000" smtClean="0">
                <a:solidFill>
                  <a:schemeClr val="tx1"/>
                </a:solidFill>
                <a:latin typeface="Arial" pitchFamily="34" charset="0"/>
              </a:rPr>
              <a:t>2. Recorrer la imagen de etiquetas de arriba a abajo y de izda. a dcha.</a:t>
            </a:r>
          </a:p>
          <a:p>
            <a:pPr marL="0" indent="0" eaLnBrk="1" hangingPunct="1">
              <a:lnSpc>
                <a:spcPct val="80000"/>
              </a:lnSpc>
              <a:buFontTx/>
              <a:buNone/>
            </a:pPr>
            <a:r>
              <a:rPr lang="es-ES" sz="2000" smtClean="0">
                <a:solidFill>
                  <a:schemeClr val="tx1"/>
                </a:solidFill>
                <a:latin typeface="Arial" pitchFamily="34" charset="0"/>
              </a:rPr>
              <a:t>	si píxel no es blanco le asignamos el valor mínimo de la 	etiquetas de sus vecinos</a:t>
            </a:r>
          </a:p>
          <a:p>
            <a:pPr marL="0" indent="0" eaLnBrk="1" hangingPunct="1">
              <a:lnSpc>
                <a:spcPct val="80000"/>
              </a:lnSpc>
              <a:buFontTx/>
              <a:buNone/>
            </a:pPr>
            <a:r>
              <a:rPr lang="es-ES" sz="2000" smtClean="0">
                <a:solidFill>
                  <a:schemeClr val="tx1"/>
                </a:solidFill>
                <a:latin typeface="Arial" pitchFamily="34" charset="0"/>
              </a:rPr>
              <a:t>3. Recorrer la imagen de etiquetas de abajo a arriba y de dcha. a izda.</a:t>
            </a:r>
          </a:p>
          <a:p>
            <a:pPr marL="0" indent="0" eaLnBrk="1" hangingPunct="1">
              <a:lnSpc>
                <a:spcPct val="80000"/>
              </a:lnSpc>
              <a:buFontTx/>
              <a:buNone/>
            </a:pPr>
            <a:r>
              <a:rPr lang="es-ES" sz="2000" smtClean="0">
                <a:solidFill>
                  <a:schemeClr val="tx1"/>
                </a:solidFill>
                <a:latin typeface="Arial" pitchFamily="34" charset="0"/>
              </a:rPr>
              <a:t>	si píxel no es blanco le asignamos el valor mínimo de la 	etiquetas de sus vecinos</a:t>
            </a:r>
          </a:p>
          <a:p>
            <a:pPr marL="0" indent="0" eaLnBrk="1" hangingPunct="1">
              <a:lnSpc>
                <a:spcPct val="80000"/>
              </a:lnSpc>
              <a:buFontTx/>
              <a:buNone/>
            </a:pPr>
            <a:r>
              <a:rPr lang="es-ES" sz="2000" smtClean="0">
                <a:solidFill>
                  <a:schemeClr val="tx1"/>
                </a:solidFill>
                <a:latin typeface="Arial" pitchFamily="34" charset="0"/>
              </a:rPr>
              <a:t>4. Repetir 3 y 4 hasta que no haya cambios en la imagen de etiquetas.</a:t>
            </a:r>
            <a:endParaRPr lang="en-US" sz="2000" smtClean="0">
              <a:solidFill>
                <a:schemeClr val="tx1"/>
              </a:solidFill>
              <a:latin typeface="Arial" pitchFamily="34" charset="0"/>
            </a:endParaRPr>
          </a:p>
        </p:txBody>
      </p:sp>
      <p:sp>
        <p:nvSpPr>
          <p:cNvPr id="44036" name="Rectangle 3"/>
          <p:cNvSpPr>
            <a:spLocks noGrp="1" noChangeArrowheads="1"/>
          </p:cNvSpPr>
          <p:nvPr>
            <p:ph type="title"/>
          </p:nvPr>
        </p:nvSpPr>
        <p:spPr>
          <a:xfrm>
            <a:off x="455613" y="88900"/>
            <a:ext cx="5862637" cy="838200"/>
          </a:xfrm>
          <a:noFill/>
        </p:spPr>
        <p:txBody>
          <a:bodyPr anchor="ctr"/>
          <a:lstStyle/>
          <a:p>
            <a:pPr eaLnBrk="1" hangingPunct="1"/>
            <a:r>
              <a:rPr lang="en-US" sz="2800" dirty="0" smtClean="0">
                <a:latin typeface="Arial" pitchFamily="34" charset="0"/>
              </a:rPr>
              <a:t>3. </a:t>
            </a:r>
            <a:r>
              <a:rPr lang="en-US" sz="2800" dirty="0" err="1" smtClean="0">
                <a:latin typeface="Arial" pitchFamily="34" charset="0"/>
              </a:rPr>
              <a:t>Etiquetado</a:t>
            </a:r>
            <a:r>
              <a:rPr lang="en-US" sz="2800" dirty="0" smtClean="0">
                <a:latin typeface="Arial" pitchFamily="34" charset="0"/>
              </a:rPr>
              <a:t>. </a:t>
            </a:r>
            <a:r>
              <a:rPr lang="en-US" sz="2800" dirty="0" err="1" smtClean="0">
                <a:latin typeface="Arial" pitchFamily="34" charset="0"/>
              </a:rPr>
              <a:t>Algoritmo</a:t>
            </a:r>
            <a:r>
              <a:rPr lang="en-US" sz="2800" dirty="0" smtClean="0">
                <a:latin typeface="Arial" pitchFamily="34" charset="0"/>
              </a:rPr>
              <a:t> </a:t>
            </a:r>
            <a:r>
              <a:rPr lang="en-US" sz="2800" dirty="0" err="1" smtClean="0">
                <a:latin typeface="Arial" pitchFamily="34" charset="0"/>
              </a:rPr>
              <a:t>Iterativo</a:t>
            </a:r>
            <a:endParaRPr lang="en-US" sz="2800" dirty="0" smtClean="0">
              <a:latin typeface="Arial" pitchFamily="34" charset="0"/>
            </a:endParaRPr>
          </a:p>
        </p:txBody>
      </p:sp>
    </p:spTree>
    <p:extLst>
      <p:ext uri="{BB962C8B-B14F-4D97-AF65-F5344CB8AC3E}">
        <p14:creationId xmlns:p14="http://schemas.microsoft.com/office/powerpoint/2010/main" val="1887817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graphicFrame>
        <p:nvGraphicFramePr>
          <p:cNvPr id="553986" name="Group 2"/>
          <p:cNvGraphicFramePr>
            <a:graphicFrameLocks noGrp="1"/>
          </p:cNvGraphicFramePr>
          <p:nvPr/>
        </p:nvGraphicFramePr>
        <p:xfrm>
          <a:off x="0" y="0"/>
          <a:ext cx="9144000" cy="6400800"/>
        </p:xfrm>
        <a:graphic>
          <a:graphicData uri="http://schemas.openxmlformats.org/drawingml/2006/table">
            <a:tbl>
              <a:tblPr/>
              <a:tblGrid>
                <a:gridCol w="458788"/>
                <a:gridCol w="455612"/>
                <a:gridCol w="458788"/>
                <a:gridCol w="455612"/>
                <a:gridCol w="458788"/>
                <a:gridCol w="455612"/>
                <a:gridCol w="458788"/>
                <a:gridCol w="455612"/>
                <a:gridCol w="458788"/>
                <a:gridCol w="455612"/>
                <a:gridCol w="458788"/>
                <a:gridCol w="455612"/>
                <a:gridCol w="458788"/>
                <a:gridCol w="455612"/>
                <a:gridCol w="458788"/>
                <a:gridCol w="455612"/>
                <a:gridCol w="458788"/>
                <a:gridCol w="455612"/>
                <a:gridCol w="458788"/>
                <a:gridCol w="455612"/>
              </a:tblGrid>
              <a:tr h="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6</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7</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9</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10</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14</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16</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17</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18</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19</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20</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24</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26</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27</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28</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29</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30</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34</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36</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37</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38</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39</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40</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44</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46</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47</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48</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49</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50</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51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52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53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46117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graphicFrame>
        <p:nvGraphicFramePr>
          <p:cNvPr id="556034" name="Group 2"/>
          <p:cNvGraphicFramePr>
            <a:graphicFrameLocks noGrp="1"/>
          </p:cNvGraphicFramePr>
          <p:nvPr/>
        </p:nvGraphicFramePr>
        <p:xfrm>
          <a:off x="0" y="0"/>
          <a:ext cx="9144000" cy="6400800"/>
        </p:xfrm>
        <a:graphic>
          <a:graphicData uri="http://schemas.openxmlformats.org/drawingml/2006/table">
            <a:tbl>
              <a:tblPr/>
              <a:tblGrid>
                <a:gridCol w="458788"/>
                <a:gridCol w="455612"/>
                <a:gridCol w="458788"/>
                <a:gridCol w="455612"/>
                <a:gridCol w="458788"/>
                <a:gridCol w="455612"/>
                <a:gridCol w="458788"/>
                <a:gridCol w="455612"/>
                <a:gridCol w="458788"/>
                <a:gridCol w="455612"/>
                <a:gridCol w="458788"/>
                <a:gridCol w="455612"/>
                <a:gridCol w="458788"/>
                <a:gridCol w="455612"/>
                <a:gridCol w="458788"/>
                <a:gridCol w="455612"/>
                <a:gridCol w="458788"/>
                <a:gridCol w="455612"/>
                <a:gridCol w="458788"/>
                <a:gridCol w="455612"/>
              </a:tblGrid>
              <a:tr h="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6</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7</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9</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10</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14</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16</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17</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18</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19</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20</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24</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26</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27</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28</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29</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30</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34</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36</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37</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38</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39</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40</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44</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46</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47</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48</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49</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50</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51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52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53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6414" name="Line 334"/>
          <p:cNvSpPr>
            <a:spLocks noChangeShapeType="1"/>
          </p:cNvSpPr>
          <p:nvPr/>
        </p:nvSpPr>
        <p:spPr bwMode="auto">
          <a:xfrm>
            <a:off x="6013450" y="773113"/>
            <a:ext cx="1138238"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Tree>
    <p:extLst>
      <p:ext uri="{BB962C8B-B14F-4D97-AF65-F5344CB8AC3E}">
        <p14:creationId xmlns:p14="http://schemas.microsoft.com/office/powerpoint/2010/main" val="3903850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graphicFrame>
        <p:nvGraphicFramePr>
          <p:cNvPr id="590146" name="Group 322"/>
          <p:cNvGraphicFramePr>
            <a:graphicFrameLocks noGrp="1"/>
          </p:cNvGraphicFramePr>
          <p:nvPr/>
        </p:nvGraphicFramePr>
        <p:xfrm>
          <a:off x="0" y="0"/>
          <a:ext cx="9144000" cy="6400800"/>
        </p:xfrm>
        <a:graphic>
          <a:graphicData uri="http://schemas.openxmlformats.org/drawingml/2006/table">
            <a:tbl>
              <a:tblPr/>
              <a:tblGrid>
                <a:gridCol w="458788"/>
                <a:gridCol w="455612"/>
                <a:gridCol w="458788"/>
                <a:gridCol w="455612"/>
                <a:gridCol w="458788"/>
                <a:gridCol w="455612"/>
                <a:gridCol w="458788"/>
                <a:gridCol w="455612"/>
                <a:gridCol w="458788"/>
                <a:gridCol w="455612"/>
                <a:gridCol w="458788"/>
                <a:gridCol w="455612"/>
                <a:gridCol w="458788"/>
                <a:gridCol w="455612"/>
                <a:gridCol w="458788"/>
                <a:gridCol w="455612"/>
                <a:gridCol w="458788"/>
                <a:gridCol w="455612"/>
                <a:gridCol w="458788"/>
                <a:gridCol w="455612"/>
              </a:tblGrid>
              <a:tr h="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23196088"/>
      </p:ext>
    </p:extLst>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graphicFrame>
        <p:nvGraphicFramePr>
          <p:cNvPr id="591181" name="Group 333"/>
          <p:cNvGraphicFramePr>
            <a:graphicFrameLocks noGrp="1"/>
          </p:cNvGraphicFramePr>
          <p:nvPr/>
        </p:nvGraphicFramePr>
        <p:xfrm>
          <a:off x="0" y="0"/>
          <a:ext cx="9144000" cy="6400800"/>
        </p:xfrm>
        <a:graphic>
          <a:graphicData uri="http://schemas.openxmlformats.org/drawingml/2006/table">
            <a:tbl>
              <a:tblPr/>
              <a:tblGrid>
                <a:gridCol w="458788"/>
                <a:gridCol w="455612"/>
                <a:gridCol w="458788"/>
                <a:gridCol w="455612"/>
                <a:gridCol w="458788"/>
                <a:gridCol w="455612"/>
                <a:gridCol w="458788"/>
                <a:gridCol w="455612"/>
                <a:gridCol w="458788"/>
                <a:gridCol w="455612"/>
                <a:gridCol w="458788"/>
                <a:gridCol w="455612"/>
                <a:gridCol w="458788"/>
                <a:gridCol w="455612"/>
                <a:gridCol w="458788"/>
                <a:gridCol w="455612"/>
                <a:gridCol w="458788"/>
                <a:gridCol w="455612"/>
                <a:gridCol w="458788"/>
                <a:gridCol w="455612"/>
              </a:tblGrid>
              <a:tr h="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42</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462" name="Line 334"/>
          <p:cNvSpPr>
            <a:spLocks noChangeShapeType="1"/>
          </p:cNvSpPr>
          <p:nvPr/>
        </p:nvSpPr>
        <p:spPr bwMode="auto">
          <a:xfrm flipH="1">
            <a:off x="3054350" y="5781675"/>
            <a:ext cx="121443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Tree>
    <p:extLst>
      <p:ext uri="{BB962C8B-B14F-4D97-AF65-F5344CB8AC3E}">
        <p14:creationId xmlns:p14="http://schemas.microsoft.com/office/powerpoint/2010/main" val="156326785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graphicFrame>
        <p:nvGraphicFramePr>
          <p:cNvPr id="602114" name="Group 2"/>
          <p:cNvGraphicFramePr>
            <a:graphicFrameLocks noGrp="1"/>
          </p:cNvGraphicFramePr>
          <p:nvPr/>
        </p:nvGraphicFramePr>
        <p:xfrm>
          <a:off x="0" y="0"/>
          <a:ext cx="9144000" cy="6400800"/>
        </p:xfrm>
        <a:graphic>
          <a:graphicData uri="http://schemas.openxmlformats.org/drawingml/2006/table">
            <a:tbl>
              <a:tblPr/>
              <a:tblGrid>
                <a:gridCol w="458788"/>
                <a:gridCol w="455612"/>
                <a:gridCol w="458788"/>
                <a:gridCol w="455612"/>
                <a:gridCol w="458788"/>
                <a:gridCol w="455612"/>
                <a:gridCol w="458788"/>
                <a:gridCol w="455612"/>
                <a:gridCol w="458788"/>
                <a:gridCol w="455612"/>
                <a:gridCol w="458788"/>
                <a:gridCol w="455612"/>
                <a:gridCol w="458788"/>
                <a:gridCol w="455612"/>
                <a:gridCol w="458788"/>
                <a:gridCol w="455612"/>
                <a:gridCol w="458788"/>
                <a:gridCol w="455612"/>
                <a:gridCol w="458788"/>
                <a:gridCol w="455612"/>
              </a:tblGrid>
              <a:tr h="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Tx/>
                        <a:buNone/>
                        <a:tabLst/>
                      </a:pPr>
                      <a:r>
                        <a:rPr kumimoji="0" lang="es-ES" sz="12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s-E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17411902"/>
      </p:ext>
    </p:extLst>
  </p:cSld>
  <p:clrMapOvr>
    <a:masterClrMapping/>
  </p:clrMapOvr>
  <p:transition>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50179" name="Rectangle 2"/>
          <p:cNvSpPr>
            <a:spLocks noGrp="1" noChangeArrowheads="1"/>
          </p:cNvSpPr>
          <p:nvPr>
            <p:ph type="title"/>
          </p:nvPr>
        </p:nvSpPr>
        <p:spPr/>
        <p:txBody>
          <a:bodyPr/>
          <a:lstStyle/>
          <a:p>
            <a:pPr eaLnBrk="1" hangingPunct="1"/>
            <a:r>
              <a:rPr lang="en-US" sz="1800" smtClean="0"/>
              <a:t>                                        </a:t>
            </a:r>
            <a:r>
              <a:rPr lang="en-US" sz="1800" b="0" u="sng" smtClean="0"/>
              <a:t/>
            </a:r>
            <a:br>
              <a:rPr lang="en-US" sz="1800" b="0" u="sng" smtClean="0"/>
            </a:br>
            <a:r>
              <a:rPr lang="en-US" sz="1800" b="0" u="sng" smtClean="0"/>
              <a:t/>
            </a:r>
            <a:br>
              <a:rPr lang="en-US" sz="1800" b="0" u="sng" smtClean="0"/>
            </a:br>
            <a:r>
              <a:rPr lang="en-US" sz="1800" b="0" u="sng" smtClean="0"/>
              <a:t> </a:t>
            </a:r>
            <a:br>
              <a:rPr lang="en-US" sz="1800" b="0" u="sng" smtClean="0"/>
            </a:br>
            <a:r>
              <a:rPr lang="en-US" sz="1800" b="0" u="sng" smtClean="0"/>
              <a:t>   </a:t>
            </a:r>
          </a:p>
        </p:txBody>
      </p:sp>
      <p:pic>
        <p:nvPicPr>
          <p:cNvPr id="50180" name="Picture 5" descr="tornillos2et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613" y="2214563"/>
            <a:ext cx="379412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6"/>
          <p:cNvSpPr>
            <a:spLocks noChangeArrowheads="1"/>
          </p:cNvSpPr>
          <p:nvPr/>
        </p:nvSpPr>
        <p:spPr bwMode="auto">
          <a:xfrm>
            <a:off x="700088" y="2062163"/>
            <a:ext cx="4098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2400">
                <a:solidFill>
                  <a:srgbClr val="000000"/>
                </a:solidFill>
              </a:rPr>
              <a:t>Las carasterísticas de cada componente (áreas, perímetros, cdg,…) pueden obtenerse individualmente siguiendo los componentes etiquetados de la imagen y contabilizando los valores de los píxeles con cada etiqueta.</a:t>
            </a:r>
            <a:br>
              <a:rPr lang="en-US" sz="2400">
                <a:solidFill>
                  <a:srgbClr val="000000"/>
                </a:solidFill>
              </a:rPr>
            </a:br>
            <a:endParaRPr lang="es-ES" sz="2400">
              <a:solidFill>
                <a:srgbClr val="000000"/>
              </a:solidFill>
            </a:endParaRPr>
          </a:p>
        </p:txBody>
      </p:sp>
      <p:sp>
        <p:nvSpPr>
          <p:cNvPr id="50182" name="Text Box 7"/>
          <p:cNvSpPr txBox="1">
            <a:spLocks noChangeArrowheads="1"/>
          </p:cNvSpPr>
          <p:nvPr/>
        </p:nvSpPr>
        <p:spPr bwMode="auto">
          <a:xfrm>
            <a:off x="398463" y="165100"/>
            <a:ext cx="73612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algn="ctr" eaLnBrk="1" hangingPunct="1">
              <a:spcBef>
                <a:spcPct val="50000"/>
              </a:spcBef>
              <a:buClrTx/>
              <a:buFontTx/>
              <a:buNone/>
            </a:pPr>
            <a:r>
              <a:rPr lang="en-US" sz="2800" b="1" dirty="0" smtClean="0">
                <a:solidFill>
                  <a:srgbClr val="070000"/>
                </a:solidFill>
                <a:cs typeface="Times New Roman" pitchFamily="18" charset="0"/>
              </a:rPr>
              <a:t>3. </a:t>
            </a:r>
            <a:r>
              <a:rPr lang="en-US" sz="2800" b="1" dirty="0" err="1" smtClean="0">
                <a:solidFill>
                  <a:srgbClr val="070000"/>
                </a:solidFill>
                <a:cs typeface="Times New Roman" pitchFamily="18" charset="0"/>
              </a:rPr>
              <a:t>Etiquetado</a:t>
            </a:r>
            <a:r>
              <a:rPr lang="en-US" sz="2800" b="1" dirty="0" smtClean="0">
                <a:solidFill>
                  <a:srgbClr val="070000"/>
                </a:solidFill>
                <a:cs typeface="Times New Roman" pitchFamily="18" charset="0"/>
              </a:rPr>
              <a:t> </a:t>
            </a:r>
            <a:r>
              <a:rPr lang="en-US" sz="2800" b="1" dirty="0">
                <a:solidFill>
                  <a:srgbClr val="070000"/>
                </a:solidFill>
                <a:cs typeface="Times New Roman" pitchFamily="18" charset="0"/>
              </a:rPr>
              <a:t>de </a:t>
            </a:r>
            <a:r>
              <a:rPr lang="en-US" sz="2800" b="1" dirty="0" err="1">
                <a:solidFill>
                  <a:srgbClr val="070000"/>
                </a:solidFill>
                <a:cs typeface="Times New Roman" pitchFamily="18" charset="0"/>
              </a:rPr>
              <a:t>Componentes</a:t>
            </a:r>
            <a:r>
              <a:rPr lang="en-US" sz="2800" b="1" dirty="0">
                <a:solidFill>
                  <a:srgbClr val="070000"/>
                </a:solidFill>
                <a:cs typeface="Times New Roman" pitchFamily="18" charset="0"/>
              </a:rPr>
              <a:t> </a:t>
            </a:r>
            <a:r>
              <a:rPr lang="en-US" sz="2800" b="1" dirty="0" err="1">
                <a:solidFill>
                  <a:srgbClr val="070000"/>
                </a:solidFill>
                <a:cs typeface="Times New Roman" pitchFamily="18" charset="0"/>
              </a:rPr>
              <a:t>Conexas</a:t>
            </a:r>
            <a:endParaRPr lang="en-US" sz="2800" b="1" dirty="0">
              <a:solidFill>
                <a:srgbClr val="070000"/>
              </a:solidFill>
              <a:cs typeface="Times New Roman" pitchFamily="18" charset="0"/>
            </a:endParaRPr>
          </a:p>
        </p:txBody>
      </p:sp>
    </p:spTree>
    <p:extLst>
      <p:ext uri="{BB962C8B-B14F-4D97-AF65-F5344CB8AC3E}">
        <p14:creationId xmlns:p14="http://schemas.microsoft.com/office/powerpoint/2010/main" val="3168145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4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5123" name="Rectangle 3" descr="Rectangle: Click to edit Master text styles&#10;Second level&#10;Third level&#10;Fourth level&#10;Fifth level"/>
          <p:cNvSpPr>
            <a:spLocks noGrp="1" noChangeArrowheads="1"/>
          </p:cNvSpPr>
          <p:nvPr>
            <p:ph type="body" sz="half" idx="1"/>
          </p:nvPr>
        </p:nvSpPr>
        <p:spPr>
          <a:xfrm>
            <a:off x="398463" y="849313"/>
            <a:ext cx="7848600" cy="2667000"/>
          </a:xfrm>
        </p:spPr>
        <p:txBody>
          <a:bodyPr/>
          <a:lstStyle/>
          <a:p>
            <a:pPr indent="33338" eaLnBrk="1" hangingPunct="1">
              <a:buFontTx/>
              <a:buNone/>
            </a:pPr>
            <a:r>
              <a:rPr lang="en-US" sz="2000" dirty="0" smtClean="0">
                <a:solidFill>
                  <a:srgbClr val="070000"/>
                </a:solidFill>
                <a:latin typeface="Arial" pitchFamily="34" charset="0"/>
              </a:rPr>
              <a:t>Las </a:t>
            </a:r>
            <a:r>
              <a:rPr lang="en-US" sz="2000" dirty="0" err="1" smtClean="0">
                <a:solidFill>
                  <a:srgbClr val="070000"/>
                </a:solidFill>
                <a:latin typeface="Arial" pitchFamily="34" charset="0"/>
              </a:rPr>
              <a:t>imágenes</a:t>
            </a:r>
            <a:r>
              <a:rPr lang="en-US" sz="2000" dirty="0" smtClean="0">
                <a:solidFill>
                  <a:srgbClr val="070000"/>
                </a:solidFill>
                <a:latin typeface="Arial" pitchFamily="34" charset="0"/>
              </a:rPr>
              <a:t> </a:t>
            </a:r>
            <a:r>
              <a:rPr lang="en-US" sz="2000" dirty="0" err="1" smtClean="0">
                <a:solidFill>
                  <a:srgbClr val="070000"/>
                </a:solidFill>
                <a:latin typeface="Arial" pitchFamily="34" charset="0"/>
              </a:rPr>
              <a:t>digitales</a:t>
            </a:r>
            <a:r>
              <a:rPr lang="en-US" sz="2000" dirty="0" smtClean="0">
                <a:solidFill>
                  <a:srgbClr val="070000"/>
                </a:solidFill>
                <a:latin typeface="Arial" pitchFamily="34" charset="0"/>
              </a:rPr>
              <a:t> </a:t>
            </a:r>
            <a:r>
              <a:rPr lang="en-US" sz="2000" dirty="0" err="1" smtClean="0">
                <a:solidFill>
                  <a:srgbClr val="070000"/>
                </a:solidFill>
                <a:latin typeface="Arial" pitchFamily="34" charset="0"/>
              </a:rPr>
              <a:t>están</a:t>
            </a:r>
            <a:r>
              <a:rPr lang="en-US" sz="2000" dirty="0" smtClean="0">
                <a:solidFill>
                  <a:srgbClr val="070000"/>
                </a:solidFill>
                <a:latin typeface="Arial" pitchFamily="34" charset="0"/>
              </a:rPr>
              <a:t> </a:t>
            </a:r>
            <a:r>
              <a:rPr lang="en-US" sz="2000" dirty="0" err="1" smtClean="0">
                <a:solidFill>
                  <a:srgbClr val="070000"/>
                </a:solidFill>
                <a:latin typeface="Arial" pitchFamily="34" charset="0"/>
              </a:rPr>
              <a:t>compuestas</a:t>
            </a:r>
            <a:r>
              <a:rPr lang="en-US" sz="2000" dirty="0" smtClean="0">
                <a:solidFill>
                  <a:srgbClr val="070000"/>
                </a:solidFill>
                <a:latin typeface="Arial" pitchFamily="34" charset="0"/>
              </a:rPr>
              <a:t> </a:t>
            </a:r>
            <a:r>
              <a:rPr lang="en-US" sz="2000" dirty="0" err="1" smtClean="0">
                <a:solidFill>
                  <a:srgbClr val="070000"/>
                </a:solidFill>
                <a:latin typeface="Arial" pitchFamily="34" charset="0"/>
              </a:rPr>
              <a:t>por</a:t>
            </a:r>
            <a:r>
              <a:rPr lang="en-US" sz="2000" dirty="0" smtClean="0">
                <a:solidFill>
                  <a:srgbClr val="070000"/>
                </a:solidFill>
                <a:latin typeface="Arial" pitchFamily="34" charset="0"/>
              </a:rPr>
              <a:t> un </a:t>
            </a:r>
            <a:r>
              <a:rPr lang="en-US" sz="2000" dirty="0" err="1" smtClean="0">
                <a:solidFill>
                  <a:srgbClr val="070000"/>
                </a:solidFill>
                <a:latin typeface="Arial" pitchFamily="34" charset="0"/>
              </a:rPr>
              <a:t>rango</a:t>
            </a:r>
            <a:r>
              <a:rPr lang="en-US" sz="2000" dirty="0" smtClean="0">
                <a:solidFill>
                  <a:srgbClr val="070000"/>
                </a:solidFill>
                <a:latin typeface="Arial" pitchFamily="34" charset="0"/>
              </a:rPr>
              <a:t> de </a:t>
            </a:r>
            <a:r>
              <a:rPr lang="en-US" sz="2000" dirty="0" err="1" smtClean="0">
                <a:solidFill>
                  <a:srgbClr val="070000"/>
                </a:solidFill>
                <a:latin typeface="Arial" pitchFamily="34" charset="0"/>
              </a:rPr>
              <a:t>valores</a:t>
            </a:r>
            <a:r>
              <a:rPr lang="en-US" sz="2000" dirty="0" smtClean="0">
                <a:solidFill>
                  <a:srgbClr val="070000"/>
                </a:solidFill>
                <a:latin typeface="Arial" pitchFamily="34" charset="0"/>
              </a:rPr>
              <a:t> de </a:t>
            </a:r>
            <a:r>
              <a:rPr lang="en-US" sz="2000" dirty="0" err="1" smtClean="0">
                <a:solidFill>
                  <a:srgbClr val="070000"/>
                </a:solidFill>
                <a:latin typeface="Arial" pitchFamily="34" charset="0"/>
              </a:rPr>
              <a:t>intensidad</a:t>
            </a:r>
            <a:r>
              <a:rPr lang="en-US" sz="2000" dirty="0" smtClean="0">
                <a:solidFill>
                  <a:srgbClr val="070000"/>
                </a:solidFill>
                <a:latin typeface="Arial" pitchFamily="34" charset="0"/>
              </a:rPr>
              <a:t>. A </a:t>
            </a:r>
            <a:r>
              <a:rPr lang="en-US" sz="2000" dirty="0" err="1" smtClean="0">
                <a:solidFill>
                  <a:srgbClr val="070000"/>
                </a:solidFill>
                <a:latin typeface="Arial" pitchFamily="34" charset="0"/>
              </a:rPr>
              <a:t>estas</a:t>
            </a:r>
            <a:r>
              <a:rPr lang="en-US" sz="2000" dirty="0" smtClean="0">
                <a:solidFill>
                  <a:srgbClr val="070000"/>
                </a:solidFill>
                <a:latin typeface="Arial" pitchFamily="34" charset="0"/>
              </a:rPr>
              <a:t> </a:t>
            </a:r>
            <a:r>
              <a:rPr lang="en-US" sz="2000" dirty="0" err="1" smtClean="0">
                <a:solidFill>
                  <a:srgbClr val="070000"/>
                </a:solidFill>
                <a:latin typeface="Arial" pitchFamily="34" charset="0"/>
              </a:rPr>
              <a:t>imágenes</a:t>
            </a:r>
            <a:r>
              <a:rPr lang="en-US" sz="2000" dirty="0" smtClean="0">
                <a:solidFill>
                  <a:srgbClr val="070000"/>
                </a:solidFill>
                <a:latin typeface="Arial" pitchFamily="34" charset="0"/>
              </a:rPr>
              <a:t> </a:t>
            </a:r>
            <a:r>
              <a:rPr lang="en-US" sz="2000" dirty="0" err="1" smtClean="0">
                <a:solidFill>
                  <a:srgbClr val="070000"/>
                </a:solidFill>
                <a:latin typeface="Arial" pitchFamily="34" charset="0"/>
              </a:rPr>
              <a:t>las</a:t>
            </a:r>
            <a:r>
              <a:rPr lang="en-US" sz="2000" dirty="0" smtClean="0">
                <a:solidFill>
                  <a:srgbClr val="070000"/>
                </a:solidFill>
                <a:latin typeface="Arial" pitchFamily="34" charset="0"/>
              </a:rPr>
              <a:t> </a:t>
            </a:r>
            <a:r>
              <a:rPr lang="en-US" sz="2000" dirty="0" err="1" smtClean="0">
                <a:solidFill>
                  <a:srgbClr val="070000"/>
                </a:solidFill>
                <a:latin typeface="Arial" pitchFamily="34" charset="0"/>
              </a:rPr>
              <a:t>denominamos</a:t>
            </a:r>
            <a:r>
              <a:rPr lang="en-US" sz="2000" dirty="0" smtClean="0">
                <a:solidFill>
                  <a:srgbClr val="070000"/>
                </a:solidFill>
                <a:latin typeface="Arial" pitchFamily="34" charset="0"/>
              </a:rPr>
              <a:t> </a:t>
            </a:r>
            <a:r>
              <a:rPr lang="en-US" sz="2000" i="1" dirty="0" err="1" smtClean="0">
                <a:solidFill>
                  <a:srgbClr val="070000"/>
                </a:solidFill>
                <a:latin typeface="Arial" pitchFamily="34" charset="0"/>
              </a:rPr>
              <a:t>imágenes</a:t>
            </a:r>
            <a:r>
              <a:rPr lang="en-US" sz="2000" i="1" dirty="0" smtClean="0">
                <a:solidFill>
                  <a:srgbClr val="070000"/>
                </a:solidFill>
                <a:latin typeface="Arial" pitchFamily="34" charset="0"/>
              </a:rPr>
              <a:t> de </a:t>
            </a:r>
            <a:r>
              <a:rPr lang="en-US" sz="2000" i="1" dirty="0" err="1" smtClean="0">
                <a:solidFill>
                  <a:srgbClr val="070000"/>
                </a:solidFill>
                <a:latin typeface="Arial" pitchFamily="34" charset="0"/>
              </a:rPr>
              <a:t>nivel</a:t>
            </a:r>
            <a:r>
              <a:rPr lang="en-US" sz="2000" i="1" dirty="0" smtClean="0">
                <a:solidFill>
                  <a:srgbClr val="070000"/>
                </a:solidFill>
                <a:latin typeface="Arial" pitchFamily="34" charset="0"/>
              </a:rPr>
              <a:t> de </a:t>
            </a:r>
            <a:r>
              <a:rPr lang="en-US" sz="2000" i="1" dirty="0" err="1" smtClean="0">
                <a:solidFill>
                  <a:srgbClr val="070000"/>
                </a:solidFill>
                <a:latin typeface="Arial" pitchFamily="34" charset="0"/>
              </a:rPr>
              <a:t>gris</a:t>
            </a:r>
            <a:r>
              <a:rPr lang="en-US" sz="2000" dirty="0" smtClean="0">
                <a:solidFill>
                  <a:srgbClr val="070000"/>
                </a:solidFill>
                <a:latin typeface="Arial" pitchFamily="34" charset="0"/>
              </a:rPr>
              <a:t>. El </a:t>
            </a:r>
            <a:r>
              <a:rPr lang="en-US" sz="2000" dirty="0" err="1" smtClean="0">
                <a:solidFill>
                  <a:srgbClr val="070000"/>
                </a:solidFill>
                <a:latin typeface="Arial" pitchFamily="34" charset="0"/>
              </a:rPr>
              <a:t>proceso</a:t>
            </a:r>
            <a:r>
              <a:rPr lang="en-US" sz="2000" dirty="0" smtClean="0">
                <a:solidFill>
                  <a:srgbClr val="070000"/>
                </a:solidFill>
                <a:latin typeface="Arial" pitchFamily="34" charset="0"/>
              </a:rPr>
              <a:t> de </a:t>
            </a:r>
            <a:r>
              <a:rPr lang="en-US" sz="2000" dirty="0" err="1" smtClean="0">
                <a:solidFill>
                  <a:srgbClr val="070000"/>
                </a:solidFill>
                <a:latin typeface="Arial" pitchFamily="34" charset="0"/>
              </a:rPr>
              <a:t>conversión</a:t>
            </a:r>
            <a:r>
              <a:rPr lang="en-US" sz="2000" dirty="0" smtClean="0">
                <a:solidFill>
                  <a:srgbClr val="070000"/>
                </a:solidFill>
                <a:latin typeface="Arial" pitchFamily="34" charset="0"/>
              </a:rPr>
              <a:t> de </a:t>
            </a:r>
            <a:r>
              <a:rPr lang="en-US" sz="2000" dirty="0" err="1" smtClean="0">
                <a:solidFill>
                  <a:srgbClr val="070000"/>
                </a:solidFill>
                <a:latin typeface="Arial" pitchFamily="34" charset="0"/>
              </a:rPr>
              <a:t>una</a:t>
            </a:r>
            <a:r>
              <a:rPr lang="en-US" sz="2000" dirty="0" smtClean="0">
                <a:solidFill>
                  <a:srgbClr val="070000"/>
                </a:solidFill>
                <a:latin typeface="Arial" pitchFamily="34" charset="0"/>
              </a:rPr>
              <a:t> </a:t>
            </a:r>
            <a:r>
              <a:rPr lang="en-US" sz="2000" dirty="0" err="1" smtClean="0">
                <a:solidFill>
                  <a:srgbClr val="070000"/>
                </a:solidFill>
                <a:latin typeface="Arial" pitchFamily="34" charset="0"/>
              </a:rPr>
              <a:t>imagen</a:t>
            </a:r>
            <a:r>
              <a:rPr lang="en-US" sz="2000" dirty="0" smtClean="0">
                <a:solidFill>
                  <a:srgbClr val="070000"/>
                </a:solidFill>
                <a:latin typeface="Arial" pitchFamily="34" charset="0"/>
              </a:rPr>
              <a:t> de </a:t>
            </a:r>
            <a:r>
              <a:rPr lang="en-US" sz="2000" dirty="0" err="1" smtClean="0">
                <a:solidFill>
                  <a:srgbClr val="070000"/>
                </a:solidFill>
                <a:latin typeface="Arial" pitchFamily="34" charset="0"/>
              </a:rPr>
              <a:t>nivel</a:t>
            </a:r>
            <a:r>
              <a:rPr lang="en-US" sz="2000" dirty="0" smtClean="0">
                <a:solidFill>
                  <a:srgbClr val="070000"/>
                </a:solidFill>
                <a:latin typeface="Arial" pitchFamily="34" charset="0"/>
              </a:rPr>
              <a:t> de </a:t>
            </a:r>
            <a:r>
              <a:rPr lang="en-US" sz="2000" dirty="0" err="1" smtClean="0">
                <a:solidFill>
                  <a:srgbClr val="070000"/>
                </a:solidFill>
                <a:latin typeface="Arial" pitchFamily="34" charset="0"/>
              </a:rPr>
              <a:t>gris</a:t>
            </a:r>
            <a:r>
              <a:rPr lang="en-US" sz="2000" dirty="0" smtClean="0">
                <a:solidFill>
                  <a:srgbClr val="070000"/>
                </a:solidFill>
                <a:latin typeface="Arial" pitchFamily="34" charset="0"/>
              </a:rPr>
              <a:t> a </a:t>
            </a:r>
            <a:r>
              <a:rPr lang="en-US" sz="2000" dirty="0" err="1" smtClean="0">
                <a:solidFill>
                  <a:srgbClr val="070000"/>
                </a:solidFill>
                <a:latin typeface="Arial" pitchFamily="34" charset="0"/>
              </a:rPr>
              <a:t>una</a:t>
            </a:r>
            <a:r>
              <a:rPr lang="en-US" sz="2000" dirty="0" smtClean="0">
                <a:solidFill>
                  <a:srgbClr val="070000"/>
                </a:solidFill>
                <a:latin typeface="Arial" pitchFamily="34" charset="0"/>
              </a:rPr>
              <a:t> </a:t>
            </a:r>
            <a:r>
              <a:rPr lang="en-US" sz="2000" dirty="0" err="1" smtClean="0">
                <a:solidFill>
                  <a:srgbClr val="070000"/>
                </a:solidFill>
                <a:latin typeface="Arial" pitchFamily="34" charset="0"/>
              </a:rPr>
              <a:t>imágen</a:t>
            </a:r>
            <a:r>
              <a:rPr lang="en-US" sz="2000" dirty="0" smtClean="0">
                <a:solidFill>
                  <a:srgbClr val="070000"/>
                </a:solidFill>
                <a:latin typeface="Arial" pitchFamily="34" charset="0"/>
              </a:rPr>
              <a:t> </a:t>
            </a:r>
            <a:r>
              <a:rPr lang="en-US" sz="2000" dirty="0" err="1" smtClean="0">
                <a:solidFill>
                  <a:srgbClr val="070000"/>
                </a:solidFill>
                <a:latin typeface="Arial" pitchFamily="34" charset="0"/>
              </a:rPr>
              <a:t>formada</a:t>
            </a:r>
            <a:r>
              <a:rPr lang="en-US" sz="2000" dirty="0" smtClean="0">
                <a:solidFill>
                  <a:srgbClr val="070000"/>
                </a:solidFill>
                <a:latin typeface="Arial" pitchFamily="34" charset="0"/>
              </a:rPr>
              <a:t> </a:t>
            </a:r>
            <a:r>
              <a:rPr lang="en-US" sz="2000" dirty="0" err="1" smtClean="0">
                <a:solidFill>
                  <a:srgbClr val="070000"/>
                </a:solidFill>
                <a:latin typeface="Arial" pitchFamily="34" charset="0"/>
              </a:rPr>
              <a:t>sólo</a:t>
            </a:r>
            <a:r>
              <a:rPr lang="en-US" sz="2000" dirty="0" smtClean="0">
                <a:solidFill>
                  <a:srgbClr val="070000"/>
                </a:solidFill>
                <a:latin typeface="Arial" pitchFamily="34" charset="0"/>
              </a:rPr>
              <a:t> </a:t>
            </a:r>
            <a:r>
              <a:rPr lang="en-US" sz="2000" dirty="0" err="1" smtClean="0">
                <a:solidFill>
                  <a:srgbClr val="070000"/>
                </a:solidFill>
                <a:latin typeface="Arial" pitchFamily="34" charset="0"/>
              </a:rPr>
              <a:t>por</a:t>
            </a:r>
            <a:r>
              <a:rPr lang="en-US" sz="2000" dirty="0" smtClean="0">
                <a:solidFill>
                  <a:srgbClr val="070000"/>
                </a:solidFill>
                <a:latin typeface="Arial" pitchFamily="34" charset="0"/>
              </a:rPr>
              <a:t> dos </a:t>
            </a:r>
            <a:r>
              <a:rPr lang="en-US" sz="2000" dirty="0" err="1" smtClean="0">
                <a:solidFill>
                  <a:srgbClr val="070000"/>
                </a:solidFill>
                <a:latin typeface="Arial" pitchFamily="34" charset="0"/>
              </a:rPr>
              <a:t>valores</a:t>
            </a:r>
            <a:r>
              <a:rPr lang="en-US" sz="2000" dirty="0" smtClean="0">
                <a:solidFill>
                  <a:srgbClr val="070000"/>
                </a:solidFill>
                <a:latin typeface="Arial" pitchFamily="34" charset="0"/>
              </a:rPr>
              <a:t> de </a:t>
            </a:r>
            <a:r>
              <a:rPr lang="en-US" sz="2000" dirty="0" err="1" smtClean="0">
                <a:solidFill>
                  <a:srgbClr val="070000"/>
                </a:solidFill>
                <a:latin typeface="Arial" pitchFamily="34" charset="0"/>
              </a:rPr>
              <a:t>intensidad</a:t>
            </a:r>
            <a:r>
              <a:rPr lang="en-US" sz="2000" dirty="0" smtClean="0">
                <a:solidFill>
                  <a:srgbClr val="070000"/>
                </a:solidFill>
                <a:latin typeface="Arial" pitchFamily="34" charset="0"/>
              </a:rPr>
              <a:t> (0 y 1) se </a:t>
            </a:r>
            <a:r>
              <a:rPr lang="en-US" sz="2000" dirty="0" err="1" smtClean="0">
                <a:solidFill>
                  <a:srgbClr val="070000"/>
                </a:solidFill>
                <a:latin typeface="Arial" pitchFamily="34" charset="0"/>
              </a:rPr>
              <a:t>conoce</a:t>
            </a:r>
            <a:r>
              <a:rPr lang="en-US" sz="2000" dirty="0" smtClean="0">
                <a:solidFill>
                  <a:srgbClr val="070000"/>
                </a:solidFill>
                <a:latin typeface="Arial" pitchFamily="34" charset="0"/>
              </a:rPr>
              <a:t> </a:t>
            </a:r>
            <a:r>
              <a:rPr lang="en-US" sz="2000" dirty="0" err="1" smtClean="0">
                <a:solidFill>
                  <a:srgbClr val="070000"/>
                </a:solidFill>
                <a:latin typeface="Arial" pitchFamily="34" charset="0"/>
              </a:rPr>
              <a:t>como</a:t>
            </a:r>
            <a:r>
              <a:rPr lang="en-US" sz="2000" dirty="0" smtClean="0">
                <a:solidFill>
                  <a:srgbClr val="070000"/>
                </a:solidFill>
                <a:latin typeface="Arial" pitchFamily="34" charset="0"/>
              </a:rPr>
              <a:t> </a:t>
            </a:r>
            <a:r>
              <a:rPr lang="en-US" sz="2000" b="1" dirty="0" smtClean="0">
                <a:solidFill>
                  <a:srgbClr val="070000"/>
                </a:solidFill>
                <a:latin typeface="Arial" pitchFamily="34" charset="0"/>
              </a:rPr>
              <a:t>binarización</a:t>
            </a:r>
            <a:r>
              <a:rPr lang="en-US" sz="2000" dirty="0" smtClean="0">
                <a:solidFill>
                  <a:srgbClr val="070000"/>
                </a:solidFill>
                <a:latin typeface="Arial" pitchFamily="34" charset="0"/>
              </a:rPr>
              <a:t>.</a:t>
            </a:r>
          </a:p>
          <a:p>
            <a:pPr indent="33338" eaLnBrk="1" hangingPunct="1">
              <a:buFontTx/>
              <a:buNone/>
            </a:pPr>
            <a:endParaRPr lang="en-US" sz="2000" dirty="0" smtClean="0">
              <a:solidFill>
                <a:srgbClr val="070000"/>
              </a:solidFill>
              <a:latin typeface="Arial" pitchFamily="34" charset="0"/>
            </a:endParaRPr>
          </a:p>
        </p:txBody>
      </p:sp>
      <p:sp>
        <p:nvSpPr>
          <p:cNvPr id="5124" name="Text Box 4"/>
          <p:cNvSpPr txBox="1">
            <a:spLocks noChangeArrowheads="1"/>
          </p:cNvSpPr>
          <p:nvPr/>
        </p:nvSpPr>
        <p:spPr bwMode="auto">
          <a:xfrm>
            <a:off x="990600" y="62484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spcBef>
                <a:spcPct val="50000"/>
              </a:spcBef>
              <a:buClrTx/>
              <a:buFontTx/>
              <a:buNone/>
            </a:pPr>
            <a:endParaRPr lang="es-ES" sz="2400">
              <a:latin typeface="Times New Roman" pitchFamily="18" charset="0"/>
              <a:cs typeface="Times New Roman" pitchFamily="18" charset="0"/>
            </a:endParaRPr>
          </a:p>
        </p:txBody>
      </p:sp>
      <p:sp>
        <p:nvSpPr>
          <p:cNvPr id="5125" name="Text Box 5"/>
          <p:cNvSpPr txBox="1">
            <a:spLocks noChangeArrowheads="1"/>
          </p:cNvSpPr>
          <p:nvPr/>
        </p:nvSpPr>
        <p:spPr bwMode="auto">
          <a:xfrm>
            <a:off x="1004888" y="5629275"/>
            <a:ext cx="652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spcBef>
                <a:spcPct val="50000"/>
              </a:spcBef>
              <a:buClrTx/>
              <a:buFontTx/>
              <a:buNone/>
            </a:pPr>
            <a:r>
              <a:rPr lang="en-US" i="1">
                <a:cs typeface="Times New Roman" pitchFamily="18" charset="0"/>
              </a:rPr>
              <a:t>a) Imagen de nivel de gris         b) Imagen Binaria</a:t>
            </a:r>
          </a:p>
        </p:txBody>
      </p:sp>
      <p:sp>
        <p:nvSpPr>
          <p:cNvPr id="5126" name="Rectangle 7"/>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a:solidFill>
                  <a:srgbClr val="070000"/>
                </a:solidFill>
              </a:rPr>
              <a:t>1. </a:t>
            </a:r>
            <a:r>
              <a:rPr lang="es-ES_tradnl" sz="2800" b="1" dirty="0" smtClean="0">
                <a:solidFill>
                  <a:srgbClr val="070000"/>
                </a:solidFill>
              </a:rPr>
              <a:t>Binarización</a:t>
            </a:r>
            <a:endParaRPr lang="es-ES_tradnl" sz="2800" b="1" dirty="0">
              <a:solidFill>
                <a:srgbClr val="070000"/>
              </a:solidFill>
            </a:endParaRPr>
          </a:p>
        </p:txBody>
      </p:sp>
      <p:pic>
        <p:nvPicPr>
          <p:cNvPr id="5127" name="Picture 10" descr="cameramanBinarizadaUmbral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013" y="3581400"/>
            <a:ext cx="191452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1" descr="camera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581400"/>
            <a:ext cx="194627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51203" name="Rectangle 2"/>
          <p:cNvSpPr>
            <a:spLocks noGrp="1" noChangeArrowheads="1"/>
          </p:cNvSpPr>
          <p:nvPr>
            <p:ph type="title"/>
          </p:nvPr>
        </p:nvSpPr>
        <p:spPr/>
        <p:txBody>
          <a:bodyPr/>
          <a:lstStyle/>
          <a:p>
            <a:pPr eaLnBrk="1" hangingPunct="1"/>
            <a:r>
              <a:rPr lang="en-US" sz="1800" smtClean="0"/>
              <a:t>                                        </a:t>
            </a:r>
            <a:r>
              <a:rPr lang="en-US" sz="1800" b="0" u="sng" smtClean="0"/>
              <a:t/>
            </a:r>
            <a:br>
              <a:rPr lang="en-US" sz="1800" b="0" u="sng" smtClean="0"/>
            </a:br>
            <a:r>
              <a:rPr lang="en-US" sz="1800" b="0" u="sng" smtClean="0"/>
              <a:t/>
            </a:r>
            <a:br>
              <a:rPr lang="en-US" sz="1800" b="0" u="sng" smtClean="0"/>
            </a:br>
            <a:r>
              <a:rPr lang="en-US" sz="1800" b="0" u="sng" smtClean="0"/>
              <a:t> </a:t>
            </a:r>
            <a:br>
              <a:rPr lang="en-US" sz="1800" b="0" u="sng" smtClean="0"/>
            </a:br>
            <a:r>
              <a:rPr lang="en-US" sz="1800" b="0" u="sng" smtClean="0"/>
              <a:t>   </a:t>
            </a:r>
          </a:p>
        </p:txBody>
      </p:sp>
      <p:sp>
        <p:nvSpPr>
          <p:cNvPr id="51204" name="Rectangle 4"/>
          <p:cNvSpPr>
            <a:spLocks noChangeArrowheads="1"/>
          </p:cNvSpPr>
          <p:nvPr/>
        </p:nvSpPr>
        <p:spPr bwMode="auto">
          <a:xfrm>
            <a:off x="777875" y="1076325"/>
            <a:ext cx="75914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None/>
            </a:pPr>
            <a:r>
              <a:rPr lang="es-ES" dirty="0">
                <a:solidFill>
                  <a:srgbClr val="070000"/>
                </a:solidFill>
              </a:rPr>
              <a:t>E</a:t>
            </a:r>
            <a:r>
              <a:rPr lang="es-ES" dirty="0" smtClean="0">
                <a:solidFill>
                  <a:srgbClr val="070000"/>
                </a:solidFill>
              </a:rPr>
              <a:t>l </a:t>
            </a:r>
            <a:r>
              <a:rPr lang="es-ES" dirty="0">
                <a:solidFill>
                  <a:srgbClr val="070000"/>
                </a:solidFill>
              </a:rPr>
              <a:t>número de agujeros que presenta un objeto puede ser una característica muy útil para discriminarle entre otros. </a:t>
            </a:r>
          </a:p>
          <a:p>
            <a:r>
              <a:rPr lang="es-ES" dirty="0">
                <a:solidFill>
                  <a:srgbClr val="070000"/>
                </a:solidFill>
              </a:rPr>
              <a:t>Para contabilizar el número de agujeros lo más sencillo es invertir la imagen y etiquetar a continuación esa imagen inversa. </a:t>
            </a:r>
          </a:p>
          <a:p>
            <a:r>
              <a:rPr lang="es-ES" dirty="0">
                <a:solidFill>
                  <a:srgbClr val="070000"/>
                </a:solidFill>
              </a:rPr>
              <a:t>En la inversión, los agujeros que estaban en negro se transformarán a blanco junto con el fondo de la imagen. </a:t>
            </a:r>
          </a:p>
        </p:txBody>
      </p:sp>
      <p:sp>
        <p:nvSpPr>
          <p:cNvPr id="51205" name="Text Box 5"/>
          <p:cNvSpPr txBox="1">
            <a:spLocks noChangeArrowheads="1"/>
          </p:cNvSpPr>
          <p:nvPr/>
        </p:nvSpPr>
        <p:spPr bwMode="auto">
          <a:xfrm>
            <a:off x="398463" y="165100"/>
            <a:ext cx="8423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algn="ctr" eaLnBrk="1" hangingPunct="1">
              <a:spcBef>
                <a:spcPct val="50000"/>
              </a:spcBef>
              <a:buClrTx/>
              <a:buFontTx/>
              <a:buNone/>
            </a:pPr>
            <a:r>
              <a:rPr lang="en-US" sz="2800" b="1" dirty="0" smtClean="0">
                <a:solidFill>
                  <a:srgbClr val="070000"/>
                </a:solidFill>
                <a:cs typeface="Times New Roman" pitchFamily="18" charset="0"/>
              </a:rPr>
              <a:t>3. </a:t>
            </a:r>
            <a:r>
              <a:rPr lang="en-US" sz="2800" b="1" dirty="0" err="1" smtClean="0">
                <a:solidFill>
                  <a:srgbClr val="070000"/>
                </a:solidFill>
                <a:cs typeface="Times New Roman" pitchFamily="18" charset="0"/>
              </a:rPr>
              <a:t>Etiquetado</a:t>
            </a:r>
            <a:r>
              <a:rPr lang="en-US" sz="2800" b="1" dirty="0" smtClean="0">
                <a:solidFill>
                  <a:srgbClr val="070000"/>
                </a:solidFill>
                <a:cs typeface="Times New Roman" pitchFamily="18" charset="0"/>
              </a:rPr>
              <a:t>. </a:t>
            </a:r>
            <a:r>
              <a:rPr lang="en-US" sz="2800" b="1" dirty="0" err="1">
                <a:solidFill>
                  <a:srgbClr val="070000"/>
                </a:solidFill>
                <a:cs typeface="Times New Roman" pitchFamily="18" charset="0"/>
              </a:rPr>
              <a:t>Contar</a:t>
            </a:r>
            <a:r>
              <a:rPr lang="en-US" sz="2800" b="1" dirty="0">
                <a:solidFill>
                  <a:srgbClr val="070000"/>
                </a:solidFill>
                <a:cs typeface="Times New Roman" pitchFamily="18" charset="0"/>
              </a:rPr>
              <a:t> el </a:t>
            </a:r>
            <a:r>
              <a:rPr lang="en-US" sz="2800" b="1" dirty="0" err="1">
                <a:solidFill>
                  <a:srgbClr val="070000"/>
                </a:solidFill>
                <a:cs typeface="Times New Roman" pitchFamily="18" charset="0"/>
              </a:rPr>
              <a:t>número</a:t>
            </a:r>
            <a:r>
              <a:rPr lang="en-US" sz="2800" b="1" dirty="0">
                <a:solidFill>
                  <a:srgbClr val="070000"/>
                </a:solidFill>
                <a:cs typeface="Times New Roman" pitchFamily="18" charset="0"/>
              </a:rPr>
              <a:t> de </a:t>
            </a:r>
            <a:r>
              <a:rPr lang="en-US" sz="2800" b="1" dirty="0" err="1">
                <a:solidFill>
                  <a:srgbClr val="070000"/>
                </a:solidFill>
                <a:cs typeface="Times New Roman" pitchFamily="18" charset="0"/>
              </a:rPr>
              <a:t>agujeros</a:t>
            </a:r>
            <a:endParaRPr lang="en-US" sz="2800" b="1" dirty="0">
              <a:solidFill>
                <a:srgbClr val="070000"/>
              </a:solidFill>
              <a:cs typeface="Times New Roman" pitchFamily="18" charset="0"/>
            </a:endParaRPr>
          </a:p>
        </p:txBody>
      </p:sp>
      <p:pic>
        <p:nvPicPr>
          <p:cNvPr id="51206" name="Picture 7" descr="estrella1B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25" y="3505200"/>
            <a:ext cx="394652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Rectangle 8"/>
          <p:cNvSpPr>
            <a:spLocks noChangeArrowheads="1"/>
          </p:cNvSpPr>
          <p:nvPr/>
        </p:nvSpPr>
        <p:spPr bwMode="auto">
          <a:xfrm>
            <a:off x="0" y="249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51208" name="Rectangle 10"/>
          <p:cNvSpPr>
            <a:spLocks noChangeArrowheads="1"/>
          </p:cNvSpPr>
          <p:nvPr/>
        </p:nvSpPr>
        <p:spPr bwMode="auto">
          <a:xfrm>
            <a:off x="0" y="249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Tree>
    <p:extLst>
      <p:ext uri="{BB962C8B-B14F-4D97-AF65-F5344CB8AC3E}">
        <p14:creationId xmlns:p14="http://schemas.microsoft.com/office/powerpoint/2010/main" val="10089285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52227" name="Rectangle 2"/>
          <p:cNvSpPr>
            <a:spLocks noGrp="1" noChangeArrowheads="1"/>
          </p:cNvSpPr>
          <p:nvPr>
            <p:ph type="title"/>
          </p:nvPr>
        </p:nvSpPr>
        <p:spPr/>
        <p:txBody>
          <a:bodyPr/>
          <a:lstStyle/>
          <a:p>
            <a:pPr eaLnBrk="1" hangingPunct="1"/>
            <a:r>
              <a:rPr lang="en-US" sz="1800" smtClean="0"/>
              <a:t>                                        </a:t>
            </a:r>
            <a:r>
              <a:rPr lang="en-US" sz="1800" b="0" u="sng" smtClean="0"/>
              <a:t/>
            </a:r>
            <a:br>
              <a:rPr lang="en-US" sz="1800" b="0" u="sng" smtClean="0"/>
            </a:br>
            <a:r>
              <a:rPr lang="en-US" sz="1800" b="0" u="sng" smtClean="0"/>
              <a:t/>
            </a:r>
            <a:br>
              <a:rPr lang="en-US" sz="1800" b="0" u="sng" smtClean="0"/>
            </a:br>
            <a:r>
              <a:rPr lang="en-US" sz="1800" b="0" u="sng" smtClean="0"/>
              <a:t> </a:t>
            </a:r>
            <a:br>
              <a:rPr lang="en-US" sz="1800" b="0" u="sng" smtClean="0"/>
            </a:br>
            <a:r>
              <a:rPr lang="en-US" sz="1800" b="0" u="sng" smtClean="0"/>
              <a:t>   </a:t>
            </a:r>
          </a:p>
        </p:txBody>
      </p:sp>
      <p:sp>
        <p:nvSpPr>
          <p:cNvPr id="52228" name="Rectangle 3"/>
          <p:cNvSpPr>
            <a:spLocks noChangeArrowheads="1"/>
          </p:cNvSpPr>
          <p:nvPr/>
        </p:nvSpPr>
        <p:spPr bwMode="auto">
          <a:xfrm>
            <a:off x="777875" y="1076325"/>
            <a:ext cx="75914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solidFill>
                  <a:srgbClr val="070000"/>
                </a:solidFill>
              </a:rPr>
              <a:t>Los nuevos objetos serán ahora los agujeros. Además se etiquetará también el fondo de la escena como un objeto al estar en blanco. Por tanto se tiene que el número de agujeros del objeto será inferior en una unidad al número de etiquetas obtenidas.  </a:t>
            </a:r>
            <a:endParaRPr lang="es-ES" b="1">
              <a:solidFill>
                <a:srgbClr val="070000"/>
              </a:solidFill>
            </a:endParaRPr>
          </a:p>
          <a:p>
            <a:r>
              <a:rPr lang="es-ES" b="1">
                <a:solidFill>
                  <a:srgbClr val="070000"/>
                </a:solidFill>
              </a:rPr>
              <a:t>numAgujeros = numEtiquetasImgInversa – 1</a:t>
            </a:r>
            <a:endParaRPr lang="es-ES">
              <a:solidFill>
                <a:srgbClr val="070000"/>
              </a:solidFill>
            </a:endParaRPr>
          </a:p>
        </p:txBody>
      </p:sp>
      <p:sp>
        <p:nvSpPr>
          <p:cNvPr id="52229" name="Text Box 4"/>
          <p:cNvSpPr txBox="1">
            <a:spLocks noChangeArrowheads="1"/>
          </p:cNvSpPr>
          <p:nvPr/>
        </p:nvSpPr>
        <p:spPr bwMode="auto">
          <a:xfrm>
            <a:off x="398463" y="165100"/>
            <a:ext cx="8423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algn="ctr" eaLnBrk="1" hangingPunct="1">
              <a:spcBef>
                <a:spcPct val="50000"/>
              </a:spcBef>
              <a:buClrTx/>
              <a:buFontTx/>
              <a:buNone/>
            </a:pPr>
            <a:r>
              <a:rPr lang="en-US" sz="2800" b="1" dirty="0" smtClean="0">
                <a:solidFill>
                  <a:srgbClr val="070000"/>
                </a:solidFill>
                <a:cs typeface="Times New Roman" pitchFamily="18" charset="0"/>
              </a:rPr>
              <a:t>3. </a:t>
            </a:r>
            <a:r>
              <a:rPr lang="en-US" sz="2800" b="1" dirty="0" err="1" smtClean="0">
                <a:solidFill>
                  <a:srgbClr val="070000"/>
                </a:solidFill>
                <a:cs typeface="Times New Roman" pitchFamily="18" charset="0"/>
              </a:rPr>
              <a:t>Etiquetado</a:t>
            </a:r>
            <a:r>
              <a:rPr lang="en-US" sz="2800" b="1" dirty="0" smtClean="0">
                <a:solidFill>
                  <a:srgbClr val="070000"/>
                </a:solidFill>
                <a:cs typeface="Times New Roman" pitchFamily="18" charset="0"/>
              </a:rPr>
              <a:t>. </a:t>
            </a:r>
            <a:r>
              <a:rPr lang="en-US" sz="2800" b="1" dirty="0" err="1">
                <a:solidFill>
                  <a:srgbClr val="070000"/>
                </a:solidFill>
                <a:cs typeface="Times New Roman" pitchFamily="18" charset="0"/>
              </a:rPr>
              <a:t>Contar</a:t>
            </a:r>
            <a:r>
              <a:rPr lang="en-US" sz="2800" b="1" dirty="0">
                <a:solidFill>
                  <a:srgbClr val="070000"/>
                </a:solidFill>
                <a:cs typeface="Times New Roman" pitchFamily="18" charset="0"/>
              </a:rPr>
              <a:t> el </a:t>
            </a:r>
            <a:r>
              <a:rPr lang="en-US" sz="2800" b="1" dirty="0" err="1">
                <a:solidFill>
                  <a:srgbClr val="070000"/>
                </a:solidFill>
                <a:cs typeface="Times New Roman" pitchFamily="18" charset="0"/>
              </a:rPr>
              <a:t>número</a:t>
            </a:r>
            <a:r>
              <a:rPr lang="en-US" sz="2800" b="1" dirty="0">
                <a:solidFill>
                  <a:srgbClr val="070000"/>
                </a:solidFill>
                <a:cs typeface="Times New Roman" pitchFamily="18" charset="0"/>
              </a:rPr>
              <a:t> de </a:t>
            </a:r>
            <a:r>
              <a:rPr lang="en-US" sz="2800" b="1" dirty="0" err="1">
                <a:solidFill>
                  <a:srgbClr val="070000"/>
                </a:solidFill>
                <a:cs typeface="Times New Roman" pitchFamily="18" charset="0"/>
              </a:rPr>
              <a:t>agujeros</a:t>
            </a:r>
            <a:endParaRPr lang="en-US" sz="2800" b="1" dirty="0">
              <a:solidFill>
                <a:srgbClr val="070000"/>
              </a:solidFill>
              <a:cs typeface="Times New Roman" pitchFamily="18" charset="0"/>
            </a:endParaRPr>
          </a:p>
        </p:txBody>
      </p:sp>
      <p:pic>
        <p:nvPicPr>
          <p:cNvPr id="52230" name="Picture 6" descr="estrella1BinEtiqAgujer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25" y="3429000"/>
            <a:ext cx="3870325"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7"/>
          <p:cNvSpPr>
            <a:spLocks noChangeArrowheads="1"/>
          </p:cNvSpPr>
          <p:nvPr/>
        </p:nvSpPr>
        <p:spPr bwMode="auto">
          <a:xfrm>
            <a:off x="0" y="249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52232" name="Rectangle 8"/>
          <p:cNvSpPr>
            <a:spLocks noChangeArrowheads="1"/>
          </p:cNvSpPr>
          <p:nvPr/>
        </p:nvSpPr>
        <p:spPr bwMode="auto">
          <a:xfrm>
            <a:off x="0" y="249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Tree>
    <p:extLst>
      <p:ext uri="{BB962C8B-B14F-4D97-AF65-F5344CB8AC3E}">
        <p14:creationId xmlns:p14="http://schemas.microsoft.com/office/powerpoint/2010/main" val="2587520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53251" name="Rectangle 2"/>
          <p:cNvSpPr>
            <a:spLocks noGrp="1" noChangeArrowheads="1"/>
          </p:cNvSpPr>
          <p:nvPr>
            <p:ph type="title"/>
          </p:nvPr>
        </p:nvSpPr>
        <p:spPr/>
        <p:txBody>
          <a:bodyPr/>
          <a:lstStyle/>
          <a:p>
            <a:pPr eaLnBrk="1" hangingPunct="1"/>
            <a:r>
              <a:rPr lang="en-US" sz="1800" smtClean="0"/>
              <a:t>                                        </a:t>
            </a:r>
            <a:r>
              <a:rPr lang="en-US" sz="1800" b="0" u="sng" smtClean="0"/>
              <a:t/>
            </a:r>
            <a:br>
              <a:rPr lang="en-US" sz="1800" b="0" u="sng" smtClean="0"/>
            </a:br>
            <a:r>
              <a:rPr lang="en-US" sz="1800" b="0" u="sng" smtClean="0"/>
              <a:t/>
            </a:r>
            <a:br>
              <a:rPr lang="en-US" sz="1800" b="0" u="sng" smtClean="0"/>
            </a:br>
            <a:r>
              <a:rPr lang="en-US" sz="1800" b="0" u="sng" smtClean="0"/>
              <a:t> </a:t>
            </a:r>
            <a:br>
              <a:rPr lang="en-US" sz="1800" b="0" u="sng" smtClean="0"/>
            </a:br>
            <a:r>
              <a:rPr lang="en-US" sz="1800" b="0" u="sng" smtClean="0"/>
              <a:t>   </a:t>
            </a:r>
          </a:p>
        </p:txBody>
      </p:sp>
      <p:sp>
        <p:nvSpPr>
          <p:cNvPr id="53252" name="Rectangle 3"/>
          <p:cNvSpPr>
            <a:spLocks noChangeArrowheads="1"/>
          </p:cNvSpPr>
          <p:nvPr/>
        </p:nvSpPr>
        <p:spPr bwMode="auto">
          <a:xfrm>
            <a:off x="777875" y="1076325"/>
            <a:ext cx="759142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dirty="0">
                <a:solidFill>
                  <a:srgbClr val="070000"/>
                </a:solidFill>
              </a:rPr>
              <a:t>Si tenemos </a:t>
            </a:r>
            <a:r>
              <a:rPr lang="es-ES" b="1" dirty="0">
                <a:solidFill>
                  <a:srgbClr val="070000"/>
                </a:solidFill>
              </a:rPr>
              <a:t>imágenes con varios objetos </a:t>
            </a:r>
            <a:r>
              <a:rPr lang="es-ES" dirty="0">
                <a:solidFill>
                  <a:srgbClr val="070000"/>
                </a:solidFill>
              </a:rPr>
              <a:t>es importante indicar que para contabilizar el número de agujeros de un objeto la imagen invertir debe contener sólo ese objeto. Si no contabilizaremos el número total de agujeros que hay en la imagen. </a:t>
            </a:r>
          </a:p>
          <a:p>
            <a:r>
              <a:rPr lang="es-ES" dirty="0">
                <a:solidFill>
                  <a:srgbClr val="070000"/>
                </a:solidFill>
              </a:rPr>
              <a:t>Para </a:t>
            </a:r>
            <a:r>
              <a:rPr lang="es-ES" dirty="0" smtClean="0">
                <a:solidFill>
                  <a:srgbClr val="070000"/>
                </a:solidFill>
              </a:rPr>
              <a:t>ello, </a:t>
            </a:r>
            <a:r>
              <a:rPr lang="es-ES" dirty="0">
                <a:solidFill>
                  <a:srgbClr val="070000"/>
                </a:solidFill>
              </a:rPr>
              <a:t>a partir del etiquetado de la imagen original será </a:t>
            </a:r>
            <a:r>
              <a:rPr lang="es-ES" dirty="0" smtClean="0">
                <a:solidFill>
                  <a:srgbClr val="070000"/>
                </a:solidFill>
              </a:rPr>
              <a:t>preciso, </a:t>
            </a:r>
            <a:r>
              <a:rPr lang="es-ES" dirty="0">
                <a:solidFill>
                  <a:srgbClr val="070000"/>
                </a:solidFill>
              </a:rPr>
              <a:t>para cada </a:t>
            </a:r>
            <a:r>
              <a:rPr lang="es-ES" dirty="0" smtClean="0">
                <a:solidFill>
                  <a:srgbClr val="070000"/>
                </a:solidFill>
              </a:rPr>
              <a:t>etiqueta, </a:t>
            </a:r>
            <a:r>
              <a:rPr lang="es-ES" dirty="0">
                <a:solidFill>
                  <a:srgbClr val="070000"/>
                </a:solidFill>
              </a:rPr>
              <a:t>crear una imagen intermedia donde sólo figure cada objeto y sobre cada una de ellas se realizará el análisis del número de agujeros.</a:t>
            </a:r>
          </a:p>
        </p:txBody>
      </p:sp>
      <p:sp>
        <p:nvSpPr>
          <p:cNvPr id="53253" name="Text Box 4"/>
          <p:cNvSpPr txBox="1">
            <a:spLocks noChangeArrowheads="1"/>
          </p:cNvSpPr>
          <p:nvPr/>
        </p:nvSpPr>
        <p:spPr bwMode="auto">
          <a:xfrm>
            <a:off x="398463" y="165100"/>
            <a:ext cx="8423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algn="ctr" eaLnBrk="1" hangingPunct="1">
              <a:spcBef>
                <a:spcPct val="50000"/>
              </a:spcBef>
              <a:buClrTx/>
              <a:buFontTx/>
              <a:buNone/>
            </a:pPr>
            <a:r>
              <a:rPr lang="en-US" sz="2800" b="1" dirty="0" smtClean="0">
                <a:solidFill>
                  <a:srgbClr val="070000"/>
                </a:solidFill>
                <a:cs typeface="Times New Roman" pitchFamily="18" charset="0"/>
              </a:rPr>
              <a:t>3. </a:t>
            </a:r>
            <a:r>
              <a:rPr lang="en-US" sz="2800" b="1" dirty="0" err="1" smtClean="0">
                <a:solidFill>
                  <a:srgbClr val="070000"/>
                </a:solidFill>
                <a:cs typeface="Times New Roman" pitchFamily="18" charset="0"/>
              </a:rPr>
              <a:t>Etiquetado</a:t>
            </a:r>
            <a:r>
              <a:rPr lang="en-US" sz="2800" b="1" dirty="0" smtClean="0">
                <a:solidFill>
                  <a:srgbClr val="070000"/>
                </a:solidFill>
                <a:cs typeface="Times New Roman" pitchFamily="18" charset="0"/>
              </a:rPr>
              <a:t>. </a:t>
            </a:r>
            <a:r>
              <a:rPr lang="en-US" sz="2800" b="1" dirty="0" err="1">
                <a:solidFill>
                  <a:srgbClr val="070000"/>
                </a:solidFill>
                <a:cs typeface="Times New Roman" pitchFamily="18" charset="0"/>
              </a:rPr>
              <a:t>Contar</a:t>
            </a:r>
            <a:r>
              <a:rPr lang="en-US" sz="2800" b="1" dirty="0">
                <a:solidFill>
                  <a:srgbClr val="070000"/>
                </a:solidFill>
                <a:cs typeface="Times New Roman" pitchFamily="18" charset="0"/>
              </a:rPr>
              <a:t> el </a:t>
            </a:r>
            <a:r>
              <a:rPr lang="en-US" sz="2800" b="1" dirty="0" err="1">
                <a:solidFill>
                  <a:srgbClr val="070000"/>
                </a:solidFill>
                <a:cs typeface="Times New Roman" pitchFamily="18" charset="0"/>
              </a:rPr>
              <a:t>número</a:t>
            </a:r>
            <a:r>
              <a:rPr lang="en-US" sz="2800" b="1" dirty="0">
                <a:solidFill>
                  <a:srgbClr val="070000"/>
                </a:solidFill>
                <a:cs typeface="Times New Roman" pitchFamily="18" charset="0"/>
              </a:rPr>
              <a:t> de </a:t>
            </a:r>
            <a:r>
              <a:rPr lang="en-US" sz="2800" b="1" dirty="0" err="1">
                <a:solidFill>
                  <a:srgbClr val="070000"/>
                </a:solidFill>
                <a:cs typeface="Times New Roman" pitchFamily="18" charset="0"/>
              </a:rPr>
              <a:t>agujeros</a:t>
            </a:r>
            <a:endParaRPr lang="en-US" sz="2800" b="1" dirty="0">
              <a:solidFill>
                <a:srgbClr val="070000"/>
              </a:solidFill>
              <a:cs typeface="Times New Roman" pitchFamily="18" charset="0"/>
            </a:endParaRPr>
          </a:p>
        </p:txBody>
      </p:sp>
    </p:spTree>
    <p:extLst>
      <p:ext uri="{BB962C8B-B14F-4D97-AF65-F5344CB8AC3E}">
        <p14:creationId xmlns:p14="http://schemas.microsoft.com/office/powerpoint/2010/main" val="34250150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19459" name="Rectangle 2"/>
          <p:cNvSpPr>
            <a:spLocks noGrp="1" noChangeArrowheads="1"/>
          </p:cNvSpPr>
          <p:nvPr>
            <p:ph type="title"/>
          </p:nvPr>
        </p:nvSpPr>
        <p:spPr/>
        <p:txBody>
          <a:bodyPr/>
          <a:lstStyle/>
          <a:p>
            <a:pPr eaLnBrk="1" hangingPunct="1"/>
            <a:r>
              <a:rPr lang="en-US" sz="1800" dirty="0" smtClean="0">
                <a:latin typeface="MS Shell Dlg" charset="0"/>
              </a:rPr>
              <a:t>	                       </a:t>
            </a:r>
            <a:br>
              <a:rPr lang="en-US" sz="1800" dirty="0" smtClean="0">
                <a:latin typeface="MS Shell Dlg" charset="0"/>
              </a:rPr>
            </a:br>
            <a:r>
              <a:rPr lang="en-US" sz="1800" dirty="0" smtClean="0">
                <a:latin typeface="MS Shell Dlg" charset="0"/>
              </a:rPr>
              <a:t>        </a:t>
            </a:r>
            <a:r>
              <a:rPr lang="en-US" sz="1800" dirty="0" smtClean="0"/>
              <a:t> </a:t>
            </a:r>
            <a:br>
              <a:rPr lang="en-US" sz="1800" dirty="0" smtClean="0"/>
            </a:br>
            <a:r>
              <a:rPr lang="en-US" sz="1800" dirty="0" smtClean="0"/>
              <a:t/>
            </a:r>
            <a:br>
              <a:rPr lang="en-US" sz="1800" dirty="0" smtClean="0"/>
            </a:br>
            <a:endParaRPr lang="en-US" sz="1800" dirty="0" smtClean="0"/>
          </a:p>
        </p:txBody>
      </p:sp>
      <p:sp>
        <p:nvSpPr>
          <p:cNvPr id="19460" name="Rectangle 3"/>
          <p:cNvSpPr>
            <a:spLocks noChangeArrowheads="1"/>
          </p:cNvSpPr>
          <p:nvPr/>
        </p:nvSpPr>
        <p:spPr bwMode="auto">
          <a:xfrm>
            <a:off x="473075" y="165100"/>
            <a:ext cx="82724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4. Seguimiento de </a:t>
            </a:r>
            <a:r>
              <a:rPr lang="es-ES_tradnl" sz="2800" b="1" dirty="0">
                <a:solidFill>
                  <a:srgbClr val="000000"/>
                </a:solidFill>
              </a:rPr>
              <a:t>Contornos en </a:t>
            </a:r>
            <a:r>
              <a:rPr lang="es-ES_tradnl" sz="2800" b="1" dirty="0" err="1">
                <a:solidFill>
                  <a:srgbClr val="000000"/>
                </a:solidFill>
              </a:rPr>
              <a:t>Img</a:t>
            </a:r>
            <a:r>
              <a:rPr lang="es-ES_tradnl" sz="2800" b="1" dirty="0">
                <a:solidFill>
                  <a:srgbClr val="000000"/>
                </a:solidFill>
              </a:rPr>
              <a:t>. Binarias. </a:t>
            </a:r>
          </a:p>
        </p:txBody>
      </p:sp>
      <p:sp>
        <p:nvSpPr>
          <p:cNvPr id="19461" name="Rectangle 4" descr="Rectangle: Click to edit Master text styles&#10;Second level&#10;Third level&#10;Fourth level&#10;Fifth level"/>
          <p:cNvSpPr>
            <a:spLocks noGrp="1" noChangeArrowheads="1"/>
          </p:cNvSpPr>
          <p:nvPr>
            <p:ph type="body" idx="1"/>
          </p:nvPr>
        </p:nvSpPr>
        <p:spPr>
          <a:xfrm>
            <a:off x="322263" y="1758950"/>
            <a:ext cx="7910512" cy="4794250"/>
          </a:xfrm>
        </p:spPr>
        <p:txBody>
          <a:bodyPr/>
          <a:lstStyle/>
          <a:p>
            <a:pPr indent="-46038" eaLnBrk="1" hangingPunct="1">
              <a:buFontTx/>
              <a:buNone/>
            </a:pPr>
            <a:r>
              <a:rPr lang="es-ES" sz="2400" smtClean="0">
                <a:latin typeface="Arial" pitchFamily="34" charset="0"/>
              </a:rPr>
              <a:t>Los </a:t>
            </a:r>
            <a:r>
              <a:rPr lang="es-ES" sz="2400" b="1" smtClean="0">
                <a:latin typeface="Arial" pitchFamily="34" charset="0"/>
              </a:rPr>
              <a:t>contornos</a:t>
            </a:r>
            <a:r>
              <a:rPr lang="es-ES" sz="2400" smtClean="0">
                <a:latin typeface="Arial" pitchFamily="34" charset="0"/>
              </a:rPr>
              <a:t> contienen mucha información pues proporcionan la figura de los objetos. </a:t>
            </a:r>
          </a:p>
          <a:p>
            <a:pPr indent="-46038" eaLnBrk="1" hangingPunct="1">
              <a:buFontTx/>
              <a:buNone/>
            </a:pPr>
            <a:r>
              <a:rPr lang="es-ES" sz="2400" smtClean="0">
                <a:latin typeface="Arial" pitchFamily="34" charset="0"/>
              </a:rPr>
              <a:t>Para extraer el contorno de un objeto en una imagen binaria se utiliza un sencillo algoritmo conocido como </a:t>
            </a:r>
            <a:r>
              <a:rPr lang="es-ES" sz="2400" i="1" smtClean="0">
                <a:latin typeface="Arial" pitchFamily="34" charset="0"/>
              </a:rPr>
              <a:t>Tortuga de Papert</a:t>
            </a:r>
            <a:r>
              <a:rPr lang="es-ES" sz="2400" smtClean="0">
                <a:latin typeface="Arial" pitchFamily="34" charset="0"/>
              </a:rPr>
              <a:t>. </a:t>
            </a:r>
          </a:p>
        </p:txBody>
      </p:sp>
      <p:sp>
        <p:nvSpPr>
          <p:cNvPr id="1946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Tree>
    <p:extLst>
      <p:ext uri="{BB962C8B-B14F-4D97-AF65-F5344CB8AC3E}">
        <p14:creationId xmlns:p14="http://schemas.microsoft.com/office/powerpoint/2010/main" val="36846027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20483" name="Rectangle 2"/>
          <p:cNvSpPr>
            <a:spLocks noGrp="1" noChangeArrowheads="1"/>
          </p:cNvSpPr>
          <p:nvPr>
            <p:ph type="title"/>
          </p:nvPr>
        </p:nvSpPr>
        <p:spPr/>
        <p:txBody>
          <a:bodyPr/>
          <a:lstStyle/>
          <a:p>
            <a:pPr eaLnBrk="1" hangingPunct="1"/>
            <a:r>
              <a:rPr lang="en-US" sz="1800" smtClean="0">
                <a:latin typeface="MS Shell Dlg" charset="0"/>
              </a:rPr>
              <a:t>	                       </a:t>
            </a:r>
            <a:br>
              <a:rPr lang="en-US" sz="1800" smtClean="0">
                <a:latin typeface="MS Shell Dlg" charset="0"/>
              </a:rPr>
            </a:br>
            <a:r>
              <a:rPr lang="en-US" sz="1800" smtClean="0">
                <a:latin typeface="MS Shell Dlg" charset="0"/>
              </a:rPr>
              <a:t>        </a:t>
            </a:r>
            <a:r>
              <a:rPr lang="en-US" sz="1800" smtClean="0"/>
              <a:t> </a:t>
            </a:r>
            <a:br>
              <a:rPr lang="en-US" sz="1800" smtClean="0"/>
            </a:br>
            <a:r>
              <a:rPr lang="en-US" sz="1800" smtClean="0"/>
              <a:t/>
            </a:r>
            <a:br>
              <a:rPr lang="en-US" sz="1800" smtClean="0"/>
            </a:br>
            <a:endParaRPr lang="en-US" sz="1800" smtClean="0"/>
          </a:p>
        </p:txBody>
      </p:sp>
      <p:sp>
        <p:nvSpPr>
          <p:cNvPr id="20484" name="Rectangle 3"/>
          <p:cNvSpPr>
            <a:spLocks noChangeArrowheads="1"/>
          </p:cNvSpPr>
          <p:nvPr/>
        </p:nvSpPr>
        <p:spPr bwMode="auto">
          <a:xfrm>
            <a:off x="473075" y="165100"/>
            <a:ext cx="86709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4. </a:t>
            </a:r>
            <a:r>
              <a:rPr lang="es-ES_tradnl" sz="2800" b="1" dirty="0">
                <a:solidFill>
                  <a:srgbClr val="000000"/>
                </a:solidFill>
              </a:rPr>
              <a:t>Contornos. Algoritmo de la Tortuga de </a:t>
            </a:r>
            <a:r>
              <a:rPr lang="es-ES_tradnl" sz="2800" b="1" dirty="0" err="1">
                <a:solidFill>
                  <a:srgbClr val="000000"/>
                </a:solidFill>
              </a:rPr>
              <a:t>Papert</a:t>
            </a:r>
            <a:r>
              <a:rPr lang="es-ES_tradnl" sz="2800" b="1" dirty="0">
                <a:solidFill>
                  <a:srgbClr val="000000"/>
                </a:solidFill>
              </a:rPr>
              <a:t>.</a:t>
            </a:r>
          </a:p>
        </p:txBody>
      </p:sp>
      <p:sp>
        <p:nvSpPr>
          <p:cNvPr id="20485" name="Rectangle 4" descr="Rectangle: Click to edit Master text styles&#10;Second level&#10;Third level&#10;Fourth level&#10;Fifth level"/>
          <p:cNvSpPr>
            <a:spLocks noGrp="1" noChangeArrowheads="1"/>
          </p:cNvSpPr>
          <p:nvPr>
            <p:ph type="body" idx="1"/>
          </p:nvPr>
        </p:nvSpPr>
        <p:spPr>
          <a:xfrm>
            <a:off x="835025" y="1379538"/>
            <a:ext cx="7910513" cy="4794250"/>
          </a:xfrm>
        </p:spPr>
        <p:txBody>
          <a:bodyPr/>
          <a:lstStyle/>
          <a:p>
            <a:pPr eaLnBrk="1" hangingPunct="1"/>
            <a:r>
              <a:rPr lang="es-ES" sz="2000" smtClean="0">
                <a:solidFill>
                  <a:schemeClr val="tx1"/>
                </a:solidFill>
                <a:latin typeface="Arial" pitchFamily="34" charset="0"/>
              </a:rPr>
              <a:t>Buscar un píxel que pertenezca al contorno de R y marcarle como </a:t>
            </a:r>
            <a:r>
              <a:rPr lang="es-ES" sz="2000" i="1" smtClean="0">
                <a:solidFill>
                  <a:schemeClr val="tx1"/>
                </a:solidFill>
                <a:latin typeface="Arial" pitchFamily="34" charset="0"/>
              </a:rPr>
              <a:t>inicio</a:t>
            </a:r>
            <a:r>
              <a:rPr lang="es-ES" sz="2000" smtClean="0">
                <a:solidFill>
                  <a:schemeClr val="tx1"/>
                </a:solidFill>
                <a:latin typeface="Arial" pitchFamily="34" charset="0"/>
              </a:rPr>
              <a:t>.</a:t>
            </a:r>
          </a:p>
          <a:p>
            <a:pPr eaLnBrk="1" hangingPunct="1"/>
            <a:r>
              <a:rPr lang="es-ES" sz="2000" smtClean="0">
                <a:solidFill>
                  <a:schemeClr val="tx1"/>
                </a:solidFill>
                <a:latin typeface="Arial" pitchFamily="34" charset="0"/>
              </a:rPr>
              <a:t>Posicionarse en el píxel de su izquierda.</a:t>
            </a:r>
          </a:p>
          <a:p>
            <a:pPr eaLnBrk="1" hangingPunct="1"/>
            <a:r>
              <a:rPr lang="es-ES" sz="2000" smtClean="0">
                <a:solidFill>
                  <a:schemeClr val="tx1"/>
                </a:solidFill>
                <a:latin typeface="Arial" pitchFamily="34" charset="0"/>
              </a:rPr>
              <a:t>Mientras no se alcance el píxel </a:t>
            </a:r>
            <a:r>
              <a:rPr lang="es-ES" sz="2000" i="1" smtClean="0">
                <a:solidFill>
                  <a:schemeClr val="tx1"/>
                </a:solidFill>
                <a:latin typeface="Arial" pitchFamily="34" charset="0"/>
              </a:rPr>
              <a:t>inicio.</a:t>
            </a:r>
            <a:endParaRPr lang="es-ES" sz="2000" smtClean="0">
              <a:solidFill>
                <a:schemeClr val="tx1"/>
              </a:solidFill>
              <a:latin typeface="Arial" pitchFamily="34" charset="0"/>
            </a:endParaRPr>
          </a:p>
          <a:p>
            <a:pPr eaLnBrk="1" hangingPunct="1"/>
            <a:r>
              <a:rPr lang="es-ES" sz="2000" smtClean="0">
                <a:solidFill>
                  <a:schemeClr val="tx1"/>
                </a:solidFill>
                <a:latin typeface="Arial" pitchFamily="34" charset="0"/>
              </a:rPr>
              <a:t>¿El píxel sobre el que estoy pertenece a R?</a:t>
            </a:r>
            <a:endParaRPr lang="es-ES" sz="2000" b="1" smtClean="0">
              <a:solidFill>
                <a:schemeClr val="tx1"/>
              </a:solidFill>
              <a:latin typeface="Arial" pitchFamily="34" charset="0"/>
            </a:endParaRPr>
          </a:p>
          <a:p>
            <a:pPr lvl="1" eaLnBrk="1" hangingPunct="1"/>
            <a:r>
              <a:rPr lang="es-ES" sz="2000" b="1" smtClean="0">
                <a:latin typeface="Arial" pitchFamily="34" charset="0"/>
              </a:rPr>
              <a:t>SI</a:t>
            </a:r>
            <a:r>
              <a:rPr lang="es-ES" sz="2000" smtClean="0">
                <a:latin typeface="Arial" pitchFamily="34" charset="0"/>
              </a:rPr>
              <a:t>:  Guardarle como píxel de contorno y posicionarse a su izquierda.</a:t>
            </a:r>
            <a:endParaRPr lang="es-ES" sz="2000" b="1" smtClean="0">
              <a:latin typeface="Arial" pitchFamily="34" charset="0"/>
            </a:endParaRPr>
          </a:p>
          <a:p>
            <a:pPr lvl="1" eaLnBrk="1" hangingPunct="1"/>
            <a:r>
              <a:rPr lang="es-ES" sz="2000" b="1" smtClean="0">
                <a:latin typeface="Arial" pitchFamily="34" charset="0"/>
              </a:rPr>
              <a:t>NO</a:t>
            </a:r>
            <a:r>
              <a:rPr lang="es-ES" sz="2000" smtClean="0">
                <a:latin typeface="Arial" pitchFamily="34" charset="0"/>
              </a:rPr>
              <a:t>:  Posicionarse a su derecha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graphicFrame>
        <p:nvGraphicFramePr>
          <p:cNvPr id="717826" name="Group 2"/>
          <p:cNvGraphicFramePr>
            <a:graphicFrameLocks noGrp="1"/>
          </p:cNvGraphicFramePr>
          <p:nvPr>
            <p:ph/>
          </p:nvPr>
        </p:nvGraphicFramePr>
        <p:xfrm>
          <a:off x="701675" y="1331913"/>
          <a:ext cx="5999163" cy="4752977"/>
        </p:xfrm>
        <a:graphic>
          <a:graphicData uri="http://schemas.openxmlformats.org/drawingml/2006/table">
            <a:tbl>
              <a:tblPr/>
              <a:tblGrid>
                <a:gridCol w="461963"/>
                <a:gridCol w="463550"/>
                <a:gridCol w="460375"/>
                <a:gridCol w="458787"/>
                <a:gridCol w="461963"/>
                <a:gridCol w="461962"/>
                <a:gridCol w="461963"/>
                <a:gridCol w="461962"/>
                <a:gridCol w="458788"/>
                <a:gridCol w="461962"/>
                <a:gridCol w="460375"/>
                <a:gridCol w="463550"/>
                <a:gridCol w="461963"/>
              </a:tblGrid>
              <a:tr h="473075">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3">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000000"/>
                        </a:buClr>
                        <a:buSzTx/>
                        <a:buFontTx/>
                        <a:buNone/>
                        <a:tabLst/>
                      </a:pPr>
                      <a:endParaRPr kumimoji="0" lang="es-ES" sz="2400" b="0" i="0" u="none" strike="noStrike" cap="none" normalizeH="0" baseline="0" smtClean="0">
                        <a:ln>
                          <a:noFill/>
                        </a:ln>
                        <a:solidFill>
                          <a:srgbClr val="000000"/>
                        </a:solidFill>
                        <a:effectLst/>
                        <a:latin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8039" name="Rectangle 215"/>
          <p:cNvSpPr>
            <a:spLocks noChangeArrowheads="1"/>
          </p:cNvSpPr>
          <p:nvPr/>
        </p:nvSpPr>
        <p:spPr bwMode="auto">
          <a:xfrm>
            <a:off x="5330825" y="2741613"/>
            <a:ext cx="455613" cy="4603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18040" name="Rectangle 216"/>
          <p:cNvSpPr>
            <a:spLocks noChangeArrowheads="1"/>
          </p:cNvSpPr>
          <p:nvPr/>
        </p:nvSpPr>
        <p:spPr bwMode="auto">
          <a:xfrm>
            <a:off x="5330825" y="2290763"/>
            <a:ext cx="455613" cy="4603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18041" name="Rectangle 217"/>
          <p:cNvSpPr>
            <a:spLocks noChangeArrowheads="1"/>
          </p:cNvSpPr>
          <p:nvPr/>
        </p:nvSpPr>
        <p:spPr bwMode="auto">
          <a:xfrm>
            <a:off x="4875213" y="2286000"/>
            <a:ext cx="455612" cy="4603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1704" name="Rectangle 218"/>
          <p:cNvSpPr>
            <a:spLocks noChangeArrowheads="1"/>
          </p:cNvSpPr>
          <p:nvPr/>
        </p:nvSpPr>
        <p:spPr bwMode="auto">
          <a:xfrm>
            <a:off x="0" y="2809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1705" name="Rectangle 219"/>
          <p:cNvSpPr>
            <a:spLocks noChangeArrowheads="1"/>
          </p:cNvSpPr>
          <p:nvPr/>
        </p:nvSpPr>
        <p:spPr bwMode="auto">
          <a:xfrm>
            <a:off x="0" y="2795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1706" name="Text Box 220"/>
          <p:cNvSpPr txBox="1">
            <a:spLocks noChangeArrowheads="1"/>
          </p:cNvSpPr>
          <p:nvPr/>
        </p:nvSpPr>
        <p:spPr bwMode="auto">
          <a:xfrm>
            <a:off x="1295400" y="17526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spcBef>
                <a:spcPct val="50000"/>
              </a:spcBef>
              <a:buClrTx/>
            </a:pPr>
            <a:endParaRPr lang="es-ES" sz="1800" b="1">
              <a:solidFill>
                <a:srgbClr val="141414"/>
              </a:solidFill>
              <a:cs typeface="Arial" pitchFamily="34" charset="0"/>
            </a:endParaRPr>
          </a:p>
        </p:txBody>
      </p:sp>
      <p:sp>
        <p:nvSpPr>
          <p:cNvPr id="21707" name="Rectangle 221"/>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1708" name="Rectangle 222"/>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1709" name="Rectangle 223"/>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buClrTx/>
              <a:buFontTx/>
              <a:buNone/>
            </a:pPr>
            <a:endParaRPr lang="es-ES" sz="1800">
              <a:solidFill>
                <a:srgbClr val="141414"/>
              </a:solidFill>
              <a:cs typeface="Arial" pitchFamily="34" charset="0"/>
            </a:endParaRPr>
          </a:p>
        </p:txBody>
      </p:sp>
      <p:sp>
        <p:nvSpPr>
          <p:cNvPr id="21710" name="Rectangle 224"/>
          <p:cNvSpPr>
            <a:spLocks noChangeArrowheads="1"/>
          </p:cNvSpPr>
          <p:nvPr/>
        </p:nvSpPr>
        <p:spPr bwMode="auto">
          <a:xfrm>
            <a:off x="0" y="3028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1711" name="Rectangle 225"/>
          <p:cNvSpPr>
            <a:spLocks noChangeArrowheads="1"/>
          </p:cNvSpPr>
          <p:nvPr/>
        </p:nvSpPr>
        <p:spPr bwMode="auto">
          <a:xfrm>
            <a:off x="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1712" name="Rectangle 226"/>
          <p:cNvSpPr>
            <a:spLocks noChangeArrowheads="1"/>
          </p:cNvSpPr>
          <p:nvPr/>
        </p:nvSpPr>
        <p:spPr bwMode="auto">
          <a:xfrm>
            <a:off x="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1713" name="Rectangle 227"/>
          <p:cNvSpPr>
            <a:spLocks noChangeArrowheads="1"/>
          </p:cNvSpPr>
          <p:nvPr/>
        </p:nvSpPr>
        <p:spPr bwMode="auto">
          <a:xfrm>
            <a:off x="0" y="3000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1714" name="Rectangle 228"/>
          <p:cNvSpPr>
            <a:spLocks noChangeArrowheads="1"/>
          </p:cNvSpPr>
          <p:nvPr/>
        </p:nvSpPr>
        <p:spPr bwMode="auto">
          <a:xfrm>
            <a:off x="0" y="3000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1715" name="Rectangle 229"/>
          <p:cNvSpPr>
            <a:spLocks noChangeArrowheads="1"/>
          </p:cNvSpPr>
          <p:nvPr/>
        </p:nvSpPr>
        <p:spPr bwMode="auto">
          <a:xfrm>
            <a:off x="0" y="2924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1716" name="Rectangle 230"/>
          <p:cNvSpPr>
            <a:spLocks noChangeArrowheads="1"/>
          </p:cNvSpPr>
          <p:nvPr/>
        </p:nvSpPr>
        <p:spPr bwMode="auto">
          <a:xfrm>
            <a:off x="0" y="2924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1717" name="Rectangle 23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1718" name="Rectangle 232"/>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1719" name="Rectangle 233"/>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1720" name="Text Box 234"/>
          <p:cNvSpPr txBox="1">
            <a:spLocks noChangeArrowheads="1"/>
          </p:cNvSpPr>
          <p:nvPr/>
        </p:nvSpPr>
        <p:spPr bwMode="auto">
          <a:xfrm>
            <a:off x="6629400" y="9144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spcBef>
                <a:spcPct val="50000"/>
              </a:spcBef>
              <a:buClrTx/>
              <a:buFontTx/>
              <a:buNone/>
            </a:pPr>
            <a:r>
              <a:rPr lang="en-US" sz="2400" b="1">
                <a:cs typeface="Arial" pitchFamily="34" charset="0"/>
              </a:rPr>
              <a:t>Y</a:t>
            </a:r>
          </a:p>
        </p:txBody>
      </p:sp>
      <p:sp>
        <p:nvSpPr>
          <p:cNvPr id="21721" name="Text Box 235"/>
          <p:cNvSpPr txBox="1">
            <a:spLocks noChangeArrowheads="1"/>
          </p:cNvSpPr>
          <p:nvPr/>
        </p:nvSpPr>
        <p:spPr bwMode="auto">
          <a:xfrm>
            <a:off x="1600200" y="5638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spcBef>
                <a:spcPct val="50000"/>
              </a:spcBef>
              <a:buClrTx/>
              <a:buFontTx/>
              <a:buNone/>
            </a:pPr>
            <a:r>
              <a:rPr lang="en-US" sz="2400" b="1">
                <a:cs typeface="Arial" pitchFamily="34" charset="0"/>
              </a:rPr>
              <a:t>X</a:t>
            </a:r>
          </a:p>
        </p:txBody>
      </p:sp>
      <p:sp>
        <p:nvSpPr>
          <p:cNvPr id="718060" name="Line 236"/>
          <p:cNvSpPr>
            <a:spLocks noChangeShapeType="1"/>
          </p:cNvSpPr>
          <p:nvPr/>
        </p:nvSpPr>
        <p:spPr bwMode="auto">
          <a:xfrm>
            <a:off x="4572000" y="1981200"/>
            <a:ext cx="4572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18061" name="Line 237"/>
          <p:cNvSpPr>
            <a:spLocks noChangeShapeType="1"/>
          </p:cNvSpPr>
          <p:nvPr/>
        </p:nvSpPr>
        <p:spPr bwMode="auto">
          <a:xfrm>
            <a:off x="5029200" y="1981200"/>
            <a:ext cx="0" cy="4572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18062" name="Line 238"/>
          <p:cNvSpPr>
            <a:spLocks noChangeShapeType="1"/>
          </p:cNvSpPr>
          <p:nvPr/>
        </p:nvSpPr>
        <p:spPr bwMode="auto">
          <a:xfrm>
            <a:off x="5029200" y="2438400"/>
            <a:ext cx="4572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18063" name="Line 239"/>
          <p:cNvSpPr>
            <a:spLocks noChangeShapeType="1"/>
          </p:cNvSpPr>
          <p:nvPr/>
        </p:nvSpPr>
        <p:spPr bwMode="auto">
          <a:xfrm>
            <a:off x="5867400" y="1600200"/>
            <a:ext cx="4572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18064" name="Line 240"/>
          <p:cNvSpPr>
            <a:spLocks noChangeShapeType="1"/>
          </p:cNvSpPr>
          <p:nvPr/>
        </p:nvSpPr>
        <p:spPr bwMode="auto">
          <a:xfrm>
            <a:off x="5867400" y="1981200"/>
            <a:ext cx="4572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18065" name="Rectangle 241"/>
          <p:cNvSpPr>
            <a:spLocks noChangeArrowheads="1"/>
          </p:cNvSpPr>
          <p:nvPr/>
        </p:nvSpPr>
        <p:spPr bwMode="auto">
          <a:xfrm>
            <a:off x="4419600" y="2290763"/>
            <a:ext cx="455613" cy="4556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18066" name="Line 242"/>
          <p:cNvSpPr>
            <a:spLocks noChangeShapeType="1"/>
          </p:cNvSpPr>
          <p:nvPr/>
        </p:nvSpPr>
        <p:spPr bwMode="auto">
          <a:xfrm>
            <a:off x="4114800" y="2438400"/>
            <a:ext cx="4572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18067" name="Line 243"/>
          <p:cNvSpPr>
            <a:spLocks noChangeShapeType="1"/>
          </p:cNvSpPr>
          <p:nvPr/>
        </p:nvSpPr>
        <p:spPr bwMode="auto">
          <a:xfrm flipV="1">
            <a:off x="4572000" y="1981200"/>
            <a:ext cx="0" cy="4572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18068" name="Line 244"/>
          <p:cNvSpPr>
            <a:spLocks noChangeShapeType="1"/>
          </p:cNvSpPr>
          <p:nvPr/>
        </p:nvSpPr>
        <p:spPr bwMode="auto">
          <a:xfrm flipV="1">
            <a:off x="5557838" y="1987550"/>
            <a:ext cx="0" cy="4572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18069" name="Line 245"/>
          <p:cNvSpPr>
            <a:spLocks noChangeShapeType="1"/>
          </p:cNvSpPr>
          <p:nvPr/>
        </p:nvSpPr>
        <p:spPr bwMode="auto">
          <a:xfrm>
            <a:off x="5557838" y="1987550"/>
            <a:ext cx="4572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18070" name="Line 246"/>
          <p:cNvSpPr>
            <a:spLocks noChangeShapeType="1"/>
          </p:cNvSpPr>
          <p:nvPr/>
        </p:nvSpPr>
        <p:spPr bwMode="auto">
          <a:xfrm>
            <a:off x="6013450" y="1987550"/>
            <a:ext cx="0" cy="4572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18071" name="Line 247"/>
          <p:cNvSpPr>
            <a:spLocks noChangeShapeType="1"/>
          </p:cNvSpPr>
          <p:nvPr/>
        </p:nvSpPr>
        <p:spPr bwMode="auto">
          <a:xfrm flipH="1">
            <a:off x="5557838" y="2443163"/>
            <a:ext cx="4572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18072" name="Line 248"/>
          <p:cNvSpPr>
            <a:spLocks noChangeShapeType="1"/>
          </p:cNvSpPr>
          <p:nvPr/>
        </p:nvSpPr>
        <p:spPr bwMode="auto">
          <a:xfrm>
            <a:off x="5557838" y="2517775"/>
            <a:ext cx="0" cy="4572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1735" name="Rectangle 250"/>
          <p:cNvSpPr>
            <a:spLocks noChangeArrowheads="1"/>
          </p:cNvSpPr>
          <p:nvPr/>
        </p:nvSpPr>
        <p:spPr bwMode="auto">
          <a:xfrm>
            <a:off x="473075" y="165100"/>
            <a:ext cx="86709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4. </a:t>
            </a:r>
            <a:r>
              <a:rPr lang="es-ES_tradnl" sz="2800" b="1" dirty="0">
                <a:solidFill>
                  <a:srgbClr val="000000"/>
                </a:solidFill>
              </a:rPr>
              <a:t>Contornos. Algoritmo de la Tortuga de </a:t>
            </a:r>
            <a:r>
              <a:rPr lang="es-ES_tradnl" sz="2800" b="1" dirty="0" err="1">
                <a:solidFill>
                  <a:srgbClr val="000000"/>
                </a:solidFill>
              </a:rPr>
              <a:t>Papert</a:t>
            </a:r>
            <a:r>
              <a:rPr lang="es-ES_tradnl" sz="2800" b="1" dirty="0">
                <a:solidFill>
                  <a:srgbClr val="0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063"/>
                                        </p:tgtEl>
                                        <p:attrNameLst>
                                          <p:attrName>style.visibility</p:attrName>
                                        </p:attrNameLst>
                                      </p:cBhvr>
                                      <p:to>
                                        <p:strVal val="visible"/>
                                      </p:to>
                                    </p:set>
                                    <p:anim calcmode="lin" valueType="num">
                                      <p:cBhvr additive="base">
                                        <p:cTn id="7" dur="500" fill="hold"/>
                                        <p:tgtEl>
                                          <p:spTgt spid="718063"/>
                                        </p:tgtEl>
                                        <p:attrNameLst>
                                          <p:attrName>ppt_x</p:attrName>
                                        </p:attrNameLst>
                                      </p:cBhvr>
                                      <p:tavLst>
                                        <p:tav tm="0">
                                          <p:val>
                                            <p:strVal val="0-#ppt_w/2"/>
                                          </p:val>
                                        </p:tav>
                                        <p:tav tm="100000">
                                          <p:val>
                                            <p:strVal val="#ppt_x"/>
                                          </p:val>
                                        </p:tav>
                                      </p:tavLst>
                                    </p:anim>
                                    <p:anim calcmode="lin" valueType="num">
                                      <p:cBhvr additive="base">
                                        <p:cTn id="8" dur="500" fill="hold"/>
                                        <p:tgtEl>
                                          <p:spTgt spid="71806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xit" presetSubtype="0" fill="hold" grpId="1" nodeType="afterEffect">
                                  <p:stCondLst>
                                    <p:cond delay="0"/>
                                  </p:stCondLst>
                                  <p:childTnLst>
                                    <p:set>
                                      <p:cBhvr>
                                        <p:cTn id="11" dur="1" fill="hold">
                                          <p:stCondLst>
                                            <p:cond delay="0"/>
                                          </p:stCondLst>
                                        </p:cTn>
                                        <p:tgtEl>
                                          <p:spTgt spid="718063"/>
                                        </p:tgtEl>
                                        <p:attrNameLst>
                                          <p:attrName>style.visibility</p:attrName>
                                        </p:attrNameLst>
                                      </p:cBhvr>
                                      <p:to>
                                        <p:strVal val="hidden"/>
                                      </p:to>
                                    </p:set>
                                  </p:childTnLst>
                                </p:cTn>
                              </p:par>
                            </p:childTnLst>
                          </p:cTn>
                        </p:par>
                        <p:par>
                          <p:cTn id="12" fill="hold" nodeType="afterGroup">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718064"/>
                                        </p:tgtEl>
                                        <p:attrNameLst>
                                          <p:attrName>style.visibility</p:attrName>
                                        </p:attrNameLst>
                                      </p:cBhvr>
                                      <p:to>
                                        <p:strVal val="visible"/>
                                      </p:to>
                                    </p:set>
                                    <p:anim calcmode="lin" valueType="num">
                                      <p:cBhvr additive="base">
                                        <p:cTn id="15" dur="500" fill="hold"/>
                                        <p:tgtEl>
                                          <p:spTgt spid="718064"/>
                                        </p:tgtEl>
                                        <p:attrNameLst>
                                          <p:attrName>ppt_x</p:attrName>
                                        </p:attrNameLst>
                                      </p:cBhvr>
                                      <p:tavLst>
                                        <p:tav tm="0">
                                          <p:val>
                                            <p:strVal val="0-#ppt_w/2"/>
                                          </p:val>
                                        </p:tav>
                                        <p:tav tm="100000">
                                          <p:val>
                                            <p:strVal val="#ppt_x"/>
                                          </p:val>
                                        </p:tav>
                                      </p:tavLst>
                                    </p:anim>
                                    <p:anim calcmode="lin" valueType="num">
                                      <p:cBhvr additive="base">
                                        <p:cTn id="16" dur="500" fill="hold"/>
                                        <p:tgtEl>
                                          <p:spTgt spid="718064"/>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000"/>
                            </p:stCondLst>
                            <p:childTnLst>
                              <p:par>
                                <p:cTn id="18" presetID="1" presetClass="exit" presetSubtype="0" fill="hold" grpId="1" nodeType="afterEffect">
                                  <p:stCondLst>
                                    <p:cond delay="0"/>
                                  </p:stCondLst>
                                  <p:childTnLst>
                                    <p:set>
                                      <p:cBhvr>
                                        <p:cTn id="19" dur="1" fill="hold">
                                          <p:stCondLst>
                                            <p:cond delay="0"/>
                                          </p:stCondLst>
                                        </p:cTn>
                                        <p:tgtEl>
                                          <p:spTgt spid="718064"/>
                                        </p:tgtEl>
                                        <p:attrNameLst>
                                          <p:attrName>style.visibility</p:attrName>
                                        </p:attrNameLst>
                                      </p:cBhvr>
                                      <p:to>
                                        <p:strVal val="hidden"/>
                                      </p:to>
                                    </p:set>
                                  </p:childTnLst>
                                </p:cTn>
                              </p:par>
                            </p:childTnLst>
                          </p:cTn>
                        </p:par>
                        <p:par>
                          <p:cTn id="20" fill="hold" nodeType="afterGroup">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718066"/>
                                        </p:tgtEl>
                                        <p:attrNameLst>
                                          <p:attrName>style.visibility</p:attrName>
                                        </p:attrNameLst>
                                      </p:cBhvr>
                                      <p:to>
                                        <p:strVal val="visible"/>
                                      </p:to>
                                    </p:set>
                                    <p:anim calcmode="lin" valueType="num">
                                      <p:cBhvr additive="base">
                                        <p:cTn id="23" dur="500" fill="hold"/>
                                        <p:tgtEl>
                                          <p:spTgt spid="718066"/>
                                        </p:tgtEl>
                                        <p:attrNameLst>
                                          <p:attrName>ppt_x</p:attrName>
                                        </p:attrNameLst>
                                      </p:cBhvr>
                                      <p:tavLst>
                                        <p:tav tm="0">
                                          <p:val>
                                            <p:strVal val="0-#ppt_w/2"/>
                                          </p:val>
                                        </p:tav>
                                        <p:tav tm="100000">
                                          <p:val>
                                            <p:strVal val="#ppt_x"/>
                                          </p:val>
                                        </p:tav>
                                      </p:tavLst>
                                    </p:anim>
                                    <p:anim calcmode="lin" valueType="num">
                                      <p:cBhvr additive="base">
                                        <p:cTn id="24" dur="500" fill="hold"/>
                                        <p:tgtEl>
                                          <p:spTgt spid="718066"/>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18065"/>
                                        </p:tgtEl>
                                        <p:attrNameLst>
                                          <p:attrName>style.visibility</p:attrName>
                                        </p:attrNameLst>
                                      </p:cBhvr>
                                      <p:to>
                                        <p:strVal val="visible"/>
                                      </p:to>
                                    </p:set>
                                    <p:animEffect transition="in" filter="blinds(horizontal)">
                                      <p:cBhvr>
                                        <p:cTn id="29" dur="500"/>
                                        <p:tgtEl>
                                          <p:spTgt spid="718065"/>
                                        </p:tgtEl>
                                      </p:cBhvr>
                                    </p:animEffect>
                                  </p:childTnLst>
                                </p:cTn>
                              </p:par>
                            </p:childTnLst>
                          </p:cTn>
                        </p:par>
                        <p:par>
                          <p:cTn id="30" fill="hold" nodeType="afterGroup">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718067"/>
                                        </p:tgtEl>
                                        <p:attrNameLst>
                                          <p:attrName>style.visibility</p:attrName>
                                        </p:attrNameLst>
                                      </p:cBhvr>
                                      <p:to>
                                        <p:strVal val="visible"/>
                                      </p:to>
                                    </p:set>
                                    <p:animEffect transition="in" filter="slide(fromBottom)">
                                      <p:cBhvr>
                                        <p:cTn id="33" dur="500"/>
                                        <p:tgtEl>
                                          <p:spTgt spid="718067"/>
                                        </p:tgtEl>
                                      </p:cBhvr>
                                    </p:animEffect>
                                  </p:childTnLst>
                                </p:cTn>
                              </p:par>
                            </p:childTnLst>
                          </p:cTn>
                        </p:par>
                        <p:par>
                          <p:cTn id="34" fill="hold" nodeType="afterGroup">
                            <p:stCondLst>
                              <p:cond delay="1000"/>
                            </p:stCondLst>
                            <p:childTnLst>
                              <p:par>
                                <p:cTn id="35" presetID="1" presetClass="exit" presetSubtype="0" fill="hold" grpId="1" nodeType="afterEffect">
                                  <p:stCondLst>
                                    <p:cond delay="0"/>
                                  </p:stCondLst>
                                  <p:childTnLst>
                                    <p:set>
                                      <p:cBhvr>
                                        <p:cTn id="36" dur="1" fill="hold">
                                          <p:stCondLst>
                                            <p:cond delay="0"/>
                                          </p:stCondLst>
                                        </p:cTn>
                                        <p:tgtEl>
                                          <p:spTgt spid="718066"/>
                                        </p:tgtEl>
                                        <p:attrNameLst>
                                          <p:attrName>style.visibility</p:attrName>
                                        </p:attrNameLst>
                                      </p:cBhvr>
                                      <p:to>
                                        <p:strVal val="hidden"/>
                                      </p:to>
                                    </p:set>
                                  </p:childTnLst>
                                </p:cTn>
                              </p:par>
                            </p:childTnLst>
                          </p:cTn>
                        </p:par>
                        <p:par>
                          <p:cTn id="37" fill="hold" nodeType="afterGroup">
                            <p:stCondLst>
                              <p:cond delay="1000"/>
                            </p:stCondLst>
                            <p:childTnLst>
                              <p:par>
                                <p:cTn id="38" presetID="17" presetClass="entr" presetSubtype="10" fill="hold" grpId="0" nodeType="afterEffect">
                                  <p:stCondLst>
                                    <p:cond delay="0"/>
                                  </p:stCondLst>
                                  <p:childTnLst>
                                    <p:set>
                                      <p:cBhvr>
                                        <p:cTn id="39" dur="1" fill="hold">
                                          <p:stCondLst>
                                            <p:cond delay="0"/>
                                          </p:stCondLst>
                                        </p:cTn>
                                        <p:tgtEl>
                                          <p:spTgt spid="718060"/>
                                        </p:tgtEl>
                                        <p:attrNameLst>
                                          <p:attrName>style.visibility</p:attrName>
                                        </p:attrNameLst>
                                      </p:cBhvr>
                                      <p:to>
                                        <p:strVal val="visible"/>
                                      </p:to>
                                    </p:set>
                                    <p:anim calcmode="lin" valueType="num">
                                      <p:cBhvr>
                                        <p:cTn id="40" dur="500" fill="hold"/>
                                        <p:tgtEl>
                                          <p:spTgt spid="718060"/>
                                        </p:tgtEl>
                                        <p:attrNameLst>
                                          <p:attrName>ppt_w</p:attrName>
                                        </p:attrNameLst>
                                      </p:cBhvr>
                                      <p:tavLst>
                                        <p:tav tm="0">
                                          <p:val>
                                            <p:fltVal val="0"/>
                                          </p:val>
                                        </p:tav>
                                        <p:tav tm="100000">
                                          <p:val>
                                            <p:strVal val="#ppt_w"/>
                                          </p:val>
                                        </p:tav>
                                      </p:tavLst>
                                    </p:anim>
                                    <p:anim calcmode="lin" valueType="num">
                                      <p:cBhvr>
                                        <p:cTn id="41" dur="500" fill="hold"/>
                                        <p:tgtEl>
                                          <p:spTgt spid="718060"/>
                                        </p:tgtEl>
                                        <p:attrNameLst>
                                          <p:attrName>ppt_h</p:attrName>
                                        </p:attrNameLst>
                                      </p:cBhvr>
                                      <p:tavLst>
                                        <p:tav tm="0">
                                          <p:val>
                                            <p:strVal val="#ppt_h"/>
                                          </p:val>
                                        </p:tav>
                                        <p:tav tm="100000">
                                          <p:val>
                                            <p:strVal val="#ppt_h"/>
                                          </p:val>
                                        </p:tav>
                                      </p:tavLst>
                                    </p:anim>
                                  </p:childTnLst>
                                </p:cTn>
                              </p:par>
                            </p:childTnLst>
                          </p:cTn>
                        </p:par>
                        <p:par>
                          <p:cTn id="42" fill="hold" nodeType="afterGroup">
                            <p:stCondLst>
                              <p:cond delay="1500"/>
                            </p:stCondLst>
                            <p:childTnLst>
                              <p:par>
                                <p:cTn id="43" presetID="1" presetClass="exit" presetSubtype="0" fill="hold" grpId="1" nodeType="afterEffect">
                                  <p:stCondLst>
                                    <p:cond delay="0"/>
                                  </p:stCondLst>
                                  <p:childTnLst>
                                    <p:set>
                                      <p:cBhvr>
                                        <p:cTn id="44" dur="1" fill="hold">
                                          <p:stCondLst>
                                            <p:cond delay="0"/>
                                          </p:stCondLst>
                                        </p:cTn>
                                        <p:tgtEl>
                                          <p:spTgt spid="718067"/>
                                        </p:tgtEl>
                                        <p:attrNameLst>
                                          <p:attrName>style.visibility</p:attrName>
                                        </p:attrNameLst>
                                      </p:cBhvr>
                                      <p:to>
                                        <p:strVal val="hidden"/>
                                      </p:to>
                                    </p:set>
                                  </p:childTnLst>
                                </p:cTn>
                              </p:par>
                            </p:childTnLst>
                          </p:cTn>
                        </p:par>
                        <p:par>
                          <p:cTn id="45" fill="hold" nodeType="afterGroup">
                            <p:stCondLst>
                              <p:cond delay="1500"/>
                            </p:stCondLst>
                            <p:childTnLst>
                              <p:par>
                                <p:cTn id="46" presetID="47" presetClass="entr" presetSubtype="0" fill="hold" grpId="0" nodeType="afterEffect">
                                  <p:stCondLst>
                                    <p:cond delay="0"/>
                                  </p:stCondLst>
                                  <p:childTnLst>
                                    <p:set>
                                      <p:cBhvr>
                                        <p:cTn id="47" dur="1" fill="hold">
                                          <p:stCondLst>
                                            <p:cond delay="0"/>
                                          </p:stCondLst>
                                        </p:cTn>
                                        <p:tgtEl>
                                          <p:spTgt spid="718061"/>
                                        </p:tgtEl>
                                        <p:attrNameLst>
                                          <p:attrName>style.visibility</p:attrName>
                                        </p:attrNameLst>
                                      </p:cBhvr>
                                      <p:to>
                                        <p:strVal val="visible"/>
                                      </p:to>
                                    </p:set>
                                    <p:animEffect transition="in" filter="fade">
                                      <p:cBhvr>
                                        <p:cTn id="48" dur="1000"/>
                                        <p:tgtEl>
                                          <p:spTgt spid="718061"/>
                                        </p:tgtEl>
                                      </p:cBhvr>
                                    </p:animEffect>
                                    <p:anim calcmode="lin" valueType="num">
                                      <p:cBhvr>
                                        <p:cTn id="49" dur="1000" fill="hold"/>
                                        <p:tgtEl>
                                          <p:spTgt spid="718061"/>
                                        </p:tgtEl>
                                        <p:attrNameLst>
                                          <p:attrName>ppt_x</p:attrName>
                                        </p:attrNameLst>
                                      </p:cBhvr>
                                      <p:tavLst>
                                        <p:tav tm="0">
                                          <p:val>
                                            <p:strVal val="#ppt_x"/>
                                          </p:val>
                                        </p:tav>
                                        <p:tav tm="100000">
                                          <p:val>
                                            <p:strVal val="#ppt_x"/>
                                          </p:val>
                                        </p:tav>
                                      </p:tavLst>
                                    </p:anim>
                                    <p:anim calcmode="lin" valueType="num">
                                      <p:cBhvr>
                                        <p:cTn id="50" dur="1000" fill="hold"/>
                                        <p:tgtEl>
                                          <p:spTgt spid="718061"/>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2500"/>
                            </p:stCondLst>
                            <p:childTnLst>
                              <p:par>
                                <p:cTn id="52" presetID="1" presetClass="exit" presetSubtype="0" fill="hold" grpId="1" nodeType="afterEffect">
                                  <p:stCondLst>
                                    <p:cond delay="0"/>
                                  </p:stCondLst>
                                  <p:childTnLst>
                                    <p:set>
                                      <p:cBhvr>
                                        <p:cTn id="53" dur="1" fill="hold">
                                          <p:stCondLst>
                                            <p:cond delay="0"/>
                                          </p:stCondLst>
                                        </p:cTn>
                                        <p:tgtEl>
                                          <p:spTgt spid="718060"/>
                                        </p:tgtEl>
                                        <p:attrNameLst>
                                          <p:attrName>style.visibility</p:attrName>
                                        </p:attrNameLst>
                                      </p:cBhvr>
                                      <p:to>
                                        <p:strVal val="hidden"/>
                                      </p:to>
                                    </p:set>
                                  </p:childTnLst>
                                </p:cTn>
                              </p:par>
                              <p:par>
                                <p:cTn id="54" presetID="3" presetClass="entr" presetSubtype="10" fill="hold" grpId="0" nodeType="withEffect">
                                  <p:stCondLst>
                                    <p:cond delay="0"/>
                                  </p:stCondLst>
                                  <p:childTnLst>
                                    <p:set>
                                      <p:cBhvr>
                                        <p:cTn id="55" dur="1" fill="hold">
                                          <p:stCondLst>
                                            <p:cond delay="0"/>
                                          </p:stCondLst>
                                        </p:cTn>
                                        <p:tgtEl>
                                          <p:spTgt spid="718041"/>
                                        </p:tgtEl>
                                        <p:attrNameLst>
                                          <p:attrName>style.visibility</p:attrName>
                                        </p:attrNameLst>
                                      </p:cBhvr>
                                      <p:to>
                                        <p:strVal val="visible"/>
                                      </p:to>
                                    </p:set>
                                    <p:animEffect transition="in" filter="blinds(horizontal)">
                                      <p:cBhvr>
                                        <p:cTn id="56" dur="500"/>
                                        <p:tgtEl>
                                          <p:spTgt spid="718041"/>
                                        </p:tgtEl>
                                      </p:cBhvr>
                                    </p:animEffect>
                                  </p:childTnLst>
                                </p:cTn>
                              </p:par>
                            </p:childTnLst>
                          </p:cTn>
                        </p:par>
                        <p:par>
                          <p:cTn id="57" fill="hold" nodeType="afterGroup">
                            <p:stCondLst>
                              <p:cond delay="3000"/>
                            </p:stCondLst>
                            <p:childTnLst>
                              <p:par>
                                <p:cTn id="58" presetID="17" presetClass="entr" presetSubtype="10" fill="hold" grpId="0" nodeType="afterEffect">
                                  <p:stCondLst>
                                    <p:cond delay="0"/>
                                  </p:stCondLst>
                                  <p:childTnLst>
                                    <p:set>
                                      <p:cBhvr>
                                        <p:cTn id="59" dur="1" fill="hold">
                                          <p:stCondLst>
                                            <p:cond delay="0"/>
                                          </p:stCondLst>
                                        </p:cTn>
                                        <p:tgtEl>
                                          <p:spTgt spid="718062"/>
                                        </p:tgtEl>
                                        <p:attrNameLst>
                                          <p:attrName>style.visibility</p:attrName>
                                        </p:attrNameLst>
                                      </p:cBhvr>
                                      <p:to>
                                        <p:strVal val="visible"/>
                                      </p:to>
                                    </p:set>
                                    <p:anim calcmode="lin" valueType="num">
                                      <p:cBhvr>
                                        <p:cTn id="60" dur="500" fill="hold"/>
                                        <p:tgtEl>
                                          <p:spTgt spid="718062"/>
                                        </p:tgtEl>
                                        <p:attrNameLst>
                                          <p:attrName>ppt_w</p:attrName>
                                        </p:attrNameLst>
                                      </p:cBhvr>
                                      <p:tavLst>
                                        <p:tav tm="0">
                                          <p:val>
                                            <p:fltVal val="0"/>
                                          </p:val>
                                        </p:tav>
                                        <p:tav tm="100000">
                                          <p:val>
                                            <p:strVal val="#ppt_w"/>
                                          </p:val>
                                        </p:tav>
                                      </p:tavLst>
                                    </p:anim>
                                    <p:anim calcmode="lin" valueType="num">
                                      <p:cBhvr>
                                        <p:cTn id="61" dur="500" fill="hold"/>
                                        <p:tgtEl>
                                          <p:spTgt spid="718062"/>
                                        </p:tgtEl>
                                        <p:attrNameLst>
                                          <p:attrName>ppt_h</p:attrName>
                                        </p:attrNameLst>
                                      </p:cBhvr>
                                      <p:tavLst>
                                        <p:tav tm="0">
                                          <p:val>
                                            <p:strVal val="#ppt_h"/>
                                          </p:val>
                                        </p:tav>
                                        <p:tav tm="100000">
                                          <p:val>
                                            <p:strVal val="#ppt_h"/>
                                          </p:val>
                                        </p:tav>
                                      </p:tavLst>
                                    </p:anim>
                                  </p:childTnLst>
                                </p:cTn>
                              </p:par>
                              <p:par>
                                <p:cTn id="62" presetID="3" presetClass="entr" presetSubtype="10" fill="hold" grpId="0" nodeType="withEffect">
                                  <p:stCondLst>
                                    <p:cond delay="0"/>
                                  </p:stCondLst>
                                  <p:childTnLst>
                                    <p:set>
                                      <p:cBhvr>
                                        <p:cTn id="63" dur="1" fill="hold">
                                          <p:stCondLst>
                                            <p:cond delay="0"/>
                                          </p:stCondLst>
                                        </p:cTn>
                                        <p:tgtEl>
                                          <p:spTgt spid="718040"/>
                                        </p:tgtEl>
                                        <p:attrNameLst>
                                          <p:attrName>style.visibility</p:attrName>
                                        </p:attrNameLst>
                                      </p:cBhvr>
                                      <p:to>
                                        <p:strVal val="visible"/>
                                      </p:to>
                                    </p:set>
                                    <p:animEffect transition="in" filter="blinds(horizontal)">
                                      <p:cBhvr>
                                        <p:cTn id="64" dur="500"/>
                                        <p:tgtEl>
                                          <p:spTgt spid="718040"/>
                                        </p:tgtEl>
                                      </p:cBhvr>
                                    </p:animEffect>
                                  </p:childTnLst>
                                </p:cTn>
                              </p:par>
                            </p:childTnLst>
                          </p:cTn>
                        </p:par>
                        <p:par>
                          <p:cTn id="65" fill="hold" nodeType="afterGroup">
                            <p:stCondLst>
                              <p:cond delay="3500"/>
                            </p:stCondLst>
                            <p:childTnLst>
                              <p:par>
                                <p:cTn id="66" presetID="12" presetClass="entr" presetSubtype="4" fill="hold" grpId="0" nodeType="afterEffect">
                                  <p:stCondLst>
                                    <p:cond delay="0"/>
                                  </p:stCondLst>
                                  <p:childTnLst>
                                    <p:set>
                                      <p:cBhvr>
                                        <p:cTn id="67" dur="1" fill="hold">
                                          <p:stCondLst>
                                            <p:cond delay="0"/>
                                          </p:stCondLst>
                                        </p:cTn>
                                        <p:tgtEl>
                                          <p:spTgt spid="718068"/>
                                        </p:tgtEl>
                                        <p:attrNameLst>
                                          <p:attrName>style.visibility</p:attrName>
                                        </p:attrNameLst>
                                      </p:cBhvr>
                                      <p:to>
                                        <p:strVal val="visible"/>
                                      </p:to>
                                    </p:set>
                                    <p:animEffect transition="in" filter="slide(fromBottom)">
                                      <p:cBhvr>
                                        <p:cTn id="68" dur="500"/>
                                        <p:tgtEl>
                                          <p:spTgt spid="718068"/>
                                        </p:tgtEl>
                                      </p:cBhvr>
                                    </p:animEffect>
                                  </p:childTnLst>
                                </p:cTn>
                              </p:par>
                            </p:childTnLst>
                          </p:cTn>
                        </p:par>
                        <p:par>
                          <p:cTn id="69" fill="hold" nodeType="afterGroup">
                            <p:stCondLst>
                              <p:cond delay="4000"/>
                            </p:stCondLst>
                            <p:childTnLst>
                              <p:par>
                                <p:cTn id="70" presetID="17" presetClass="entr" presetSubtype="10" fill="hold" grpId="0" nodeType="afterEffect">
                                  <p:stCondLst>
                                    <p:cond delay="0"/>
                                  </p:stCondLst>
                                  <p:childTnLst>
                                    <p:set>
                                      <p:cBhvr>
                                        <p:cTn id="71" dur="1" fill="hold">
                                          <p:stCondLst>
                                            <p:cond delay="0"/>
                                          </p:stCondLst>
                                        </p:cTn>
                                        <p:tgtEl>
                                          <p:spTgt spid="718069"/>
                                        </p:tgtEl>
                                        <p:attrNameLst>
                                          <p:attrName>style.visibility</p:attrName>
                                        </p:attrNameLst>
                                      </p:cBhvr>
                                      <p:to>
                                        <p:strVal val="visible"/>
                                      </p:to>
                                    </p:set>
                                    <p:anim calcmode="lin" valueType="num">
                                      <p:cBhvr>
                                        <p:cTn id="72" dur="500" fill="hold"/>
                                        <p:tgtEl>
                                          <p:spTgt spid="718069"/>
                                        </p:tgtEl>
                                        <p:attrNameLst>
                                          <p:attrName>ppt_w</p:attrName>
                                        </p:attrNameLst>
                                      </p:cBhvr>
                                      <p:tavLst>
                                        <p:tav tm="0">
                                          <p:val>
                                            <p:fltVal val="0"/>
                                          </p:val>
                                        </p:tav>
                                        <p:tav tm="100000">
                                          <p:val>
                                            <p:strVal val="#ppt_w"/>
                                          </p:val>
                                        </p:tav>
                                      </p:tavLst>
                                    </p:anim>
                                    <p:anim calcmode="lin" valueType="num">
                                      <p:cBhvr>
                                        <p:cTn id="73" dur="500" fill="hold"/>
                                        <p:tgtEl>
                                          <p:spTgt spid="718069"/>
                                        </p:tgtEl>
                                        <p:attrNameLst>
                                          <p:attrName>ppt_h</p:attrName>
                                        </p:attrNameLst>
                                      </p:cBhvr>
                                      <p:tavLst>
                                        <p:tav tm="0">
                                          <p:val>
                                            <p:strVal val="#ppt_h"/>
                                          </p:val>
                                        </p:tav>
                                        <p:tav tm="100000">
                                          <p:val>
                                            <p:strVal val="#ppt_h"/>
                                          </p:val>
                                        </p:tav>
                                      </p:tavLst>
                                    </p:anim>
                                  </p:childTnLst>
                                </p:cTn>
                              </p:par>
                            </p:childTnLst>
                          </p:cTn>
                        </p:par>
                        <p:par>
                          <p:cTn id="74" fill="hold" nodeType="afterGroup">
                            <p:stCondLst>
                              <p:cond delay="4500"/>
                            </p:stCondLst>
                            <p:childTnLst>
                              <p:par>
                                <p:cTn id="75" presetID="47" presetClass="entr" presetSubtype="0" fill="hold" grpId="0" nodeType="afterEffect">
                                  <p:stCondLst>
                                    <p:cond delay="0"/>
                                  </p:stCondLst>
                                  <p:childTnLst>
                                    <p:set>
                                      <p:cBhvr>
                                        <p:cTn id="76" dur="1" fill="hold">
                                          <p:stCondLst>
                                            <p:cond delay="0"/>
                                          </p:stCondLst>
                                        </p:cTn>
                                        <p:tgtEl>
                                          <p:spTgt spid="718070"/>
                                        </p:tgtEl>
                                        <p:attrNameLst>
                                          <p:attrName>style.visibility</p:attrName>
                                        </p:attrNameLst>
                                      </p:cBhvr>
                                      <p:to>
                                        <p:strVal val="visible"/>
                                      </p:to>
                                    </p:set>
                                    <p:animEffect transition="in" filter="fade">
                                      <p:cBhvr>
                                        <p:cTn id="77" dur="1000"/>
                                        <p:tgtEl>
                                          <p:spTgt spid="718070"/>
                                        </p:tgtEl>
                                      </p:cBhvr>
                                    </p:animEffect>
                                    <p:anim calcmode="lin" valueType="num">
                                      <p:cBhvr>
                                        <p:cTn id="78" dur="1000" fill="hold"/>
                                        <p:tgtEl>
                                          <p:spTgt spid="718070"/>
                                        </p:tgtEl>
                                        <p:attrNameLst>
                                          <p:attrName>ppt_x</p:attrName>
                                        </p:attrNameLst>
                                      </p:cBhvr>
                                      <p:tavLst>
                                        <p:tav tm="0">
                                          <p:val>
                                            <p:strVal val="#ppt_x"/>
                                          </p:val>
                                        </p:tav>
                                        <p:tav tm="100000">
                                          <p:val>
                                            <p:strVal val="#ppt_x"/>
                                          </p:val>
                                        </p:tav>
                                      </p:tavLst>
                                    </p:anim>
                                    <p:anim calcmode="lin" valueType="num">
                                      <p:cBhvr>
                                        <p:cTn id="79" dur="1000" fill="hold"/>
                                        <p:tgtEl>
                                          <p:spTgt spid="718070"/>
                                        </p:tgtEl>
                                        <p:attrNameLst>
                                          <p:attrName>ppt_y</p:attrName>
                                        </p:attrNameLst>
                                      </p:cBhvr>
                                      <p:tavLst>
                                        <p:tav tm="0">
                                          <p:val>
                                            <p:strVal val="#ppt_y-.1"/>
                                          </p:val>
                                        </p:tav>
                                        <p:tav tm="100000">
                                          <p:val>
                                            <p:strVal val="#ppt_y"/>
                                          </p:val>
                                        </p:tav>
                                      </p:tavLst>
                                    </p:anim>
                                  </p:childTnLst>
                                </p:cTn>
                              </p:par>
                            </p:childTnLst>
                          </p:cTn>
                        </p:par>
                        <p:par>
                          <p:cTn id="80" fill="hold" nodeType="afterGroup">
                            <p:stCondLst>
                              <p:cond delay="5500"/>
                            </p:stCondLst>
                            <p:childTnLst>
                              <p:par>
                                <p:cTn id="81" presetID="17" presetClass="entr" presetSubtype="10" fill="hold" grpId="0" nodeType="afterEffect">
                                  <p:stCondLst>
                                    <p:cond delay="0"/>
                                  </p:stCondLst>
                                  <p:childTnLst>
                                    <p:set>
                                      <p:cBhvr>
                                        <p:cTn id="82" dur="1" fill="hold">
                                          <p:stCondLst>
                                            <p:cond delay="0"/>
                                          </p:stCondLst>
                                        </p:cTn>
                                        <p:tgtEl>
                                          <p:spTgt spid="718071"/>
                                        </p:tgtEl>
                                        <p:attrNameLst>
                                          <p:attrName>style.visibility</p:attrName>
                                        </p:attrNameLst>
                                      </p:cBhvr>
                                      <p:to>
                                        <p:strVal val="visible"/>
                                      </p:to>
                                    </p:set>
                                    <p:anim calcmode="lin" valueType="num">
                                      <p:cBhvr>
                                        <p:cTn id="83" dur="500" fill="hold"/>
                                        <p:tgtEl>
                                          <p:spTgt spid="718071"/>
                                        </p:tgtEl>
                                        <p:attrNameLst>
                                          <p:attrName>ppt_w</p:attrName>
                                        </p:attrNameLst>
                                      </p:cBhvr>
                                      <p:tavLst>
                                        <p:tav tm="0">
                                          <p:val>
                                            <p:fltVal val="0"/>
                                          </p:val>
                                        </p:tav>
                                        <p:tav tm="100000">
                                          <p:val>
                                            <p:strVal val="#ppt_w"/>
                                          </p:val>
                                        </p:tav>
                                      </p:tavLst>
                                    </p:anim>
                                    <p:anim calcmode="lin" valueType="num">
                                      <p:cBhvr>
                                        <p:cTn id="84" dur="500" fill="hold"/>
                                        <p:tgtEl>
                                          <p:spTgt spid="718071"/>
                                        </p:tgtEl>
                                        <p:attrNameLst>
                                          <p:attrName>ppt_h</p:attrName>
                                        </p:attrNameLst>
                                      </p:cBhvr>
                                      <p:tavLst>
                                        <p:tav tm="0">
                                          <p:val>
                                            <p:strVal val="#ppt_h"/>
                                          </p:val>
                                        </p:tav>
                                        <p:tav tm="100000">
                                          <p:val>
                                            <p:strVal val="#ppt_h"/>
                                          </p:val>
                                        </p:tav>
                                      </p:tavLst>
                                    </p:anim>
                                  </p:childTnLst>
                                </p:cTn>
                              </p:par>
                            </p:childTnLst>
                          </p:cTn>
                        </p:par>
                        <p:par>
                          <p:cTn id="85" fill="hold" nodeType="afterGroup">
                            <p:stCondLst>
                              <p:cond delay="6000"/>
                            </p:stCondLst>
                            <p:childTnLst>
                              <p:par>
                                <p:cTn id="86" presetID="47" presetClass="entr" presetSubtype="0" fill="hold" grpId="0" nodeType="afterEffect">
                                  <p:stCondLst>
                                    <p:cond delay="0"/>
                                  </p:stCondLst>
                                  <p:childTnLst>
                                    <p:set>
                                      <p:cBhvr>
                                        <p:cTn id="87" dur="1" fill="hold">
                                          <p:stCondLst>
                                            <p:cond delay="0"/>
                                          </p:stCondLst>
                                        </p:cTn>
                                        <p:tgtEl>
                                          <p:spTgt spid="718072"/>
                                        </p:tgtEl>
                                        <p:attrNameLst>
                                          <p:attrName>style.visibility</p:attrName>
                                        </p:attrNameLst>
                                      </p:cBhvr>
                                      <p:to>
                                        <p:strVal val="visible"/>
                                      </p:to>
                                    </p:set>
                                    <p:animEffect transition="in" filter="fade">
                                      <p:cBhvr>
                                        <p:cTn id="88" dur="1000"/>
                                        <p:tgtEl>
                                          <p:spTgt spid="718072"/>
                                        </p:tgtEl>
                                      </p:cBhvr>
                                    </p:animEffect>
                                    <p:anim calcmode="lin" valueType="num">
                                      <p:cBhvr>
                                        <p:cTn id="89" dur="1000" fill="hold"/>
                                        <p:tgtEl>
                                          <p:spTgt spid="718072"/>
                                        </p:tgtEl>
                                        <p:attrNameLst>
                                          <p:attrName>ppt_x</p:attrName>
                                        </p:attrNameLst>
                                      </p:cBhvr>
                                      <p:tavLst>
                                        <p:tav tm="0">
                                          <p:val>
                                            <p:strVal val="#ppt_x"/>
                                          </p:val>
                                        </p:tav>
                                        <p:tav tm="100000">
                                          <p:val>
                                            <p:strVal val="#ppt_x"/>
                                          </p:val>
                                        </p:tav>
                                      </p:tavLst>
                                    </p:anim>
                                    <p:anim calcmode="lin" valueType="num">
                                      <p:cBhvr>
                                        <p:cTn id="90" dur="1000" fill="hold"/>
                                        <p:tgtEl>
                                          <p:spTgt spid="718072"/>
                                        </p:tgtEl>
                                        <p:attrNameLst>
                                          <p:attrName>ppt_y</p:attrName>
                                        </p:attrNameLst>
                                      </p:cBhvr>
                                      <p:tavLst>
                                        <p:tav tm="0">
                                          <p:val>
                                            <p:strVal val="#ppt_y-.1"/>
                                          </p:val>
                                        </p:tav>
                                        <p:tav tm="100000">
                                          <p:val>
                                            <p:strVal val="#ppt_y"/>
                                          </p:val>
                                        </p:tav>
                                      </p:tavLst>
                                    </p:anim>
                                  </p:childTnLst>
                                </p:cTn>
                              </p:par>
                              <p:par>
                                <p:cTn id="91" presetID="3" presetClass="entr" presetSubtype="10" fill="hold" grpId="0" nodeType="withEffect">
                                  <p:stCondLst>
                                    <p:cond delay="0"/>
                                  </p:stCondLst>
                                  <p:childTnLst>
                                    <p:set>
                                      <p:cBhvr>
                                        <p:cTn id="92" dur="1" fill="hold">
                                          <p:stCondLst>
                                            <p:cond delay="0"/>
                                          </p:stCondLst>
                                        </p:cTn>
                                        <p:tgtEl>
                                          <p:spTgt spid="718039"/>
                                        </p:tgtEl>
                                        <p:attrNameLst>
                                          <p:attrName>style.visibility</p:attrName>
                                        </p:attrNameLst>
                                      </p:cBhvr>
                                      <p:to>
                                        <p:strVal val="visible"/>
                                      </p:to>
                                    </p:set>
                                    <p:animEffect transition="in" filter="blinds(horizontal)">
                                      <p:cBhvr>
                                        <p:cTn id="93" dur="500"/>
                                        <p:tgtEl>
                                          <p:spTgt spid="718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39" grpId="0" animBg="1"/>
      <p:bldP spid="718040" grpId="0" animBg="1"/>
      <p:bldP spid="718041" grpId="0" animBg="1"/>
      <p:bldP spid="718060" grpId="0" animBg="1"/>
      <p:bldP spid="718060" grpId="1" animBg="1"/>
      <p:bldP spid="718061" grpId="0" animBg="1"/>
      <p:bldP spid="718062" grpId="0" animBg="1"/>
      <p:bldP spid="718063" grpId="0" animBg="1"/>
      <p:bldP spid="718063" grpId="1" animBg="1"/>
      <p:bldP spid="718064" grpId="0" animBg="1"/>
      <p:bldP spid="718064" grpId="1" animBg="1"/>
      <p:bldP spid="718065" grpId="0" animBg="1"/>
      <p:bldP spid="718066" grpId="0" animBg="1"/>
      <p:bldP spid="718066" grpId="1" animBg="1"/>
      <p:bldP spid="718067" grpId="0" animBg="1"/>
      <p:bldP spid="718067" grpId="1" animBg="1"/>
      <p:bldP spid="718068" grpId="0" animBg="1"/>
      <p:bldP spid="718069" grpId="0" animBg="1"/>
      <p:bldP spid="718070" grpId="0" animBg="1"/>
      <p:bldP spid="718071" grpId="0" animBg="1"/>
      <p:bldP spid="71807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22531" name="Rectangle 2"/>
          <p:cNvSpPr>
            <a:spLocks noChangeArrowheads="1"/>
          </p:cNvSpPr>
          <p:nvPr/>
        </p:nvSpPr>
        <p:spPr bwMode="auto">
          <a:xfrm>
            <a:off x="0" y="2809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2532" name="Rectangle 3"/>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2533" name="Rectangle 4"/>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2534" name="Rectangle 5"/>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buClrTx/>
              <a:buFontTx/>
              <a:buNone/>
            </a:pPr>
            <a:endParaRPr lang="es-ES" sz="1800">
              <a:solidFill>
                <a:srgbClr val="141414"/>
              </a:solidFill>
              <a:cs typeface="Arial" pitchFamily="34" charset="0"/>
            </a:endParaRPr>
          </a:p>
        </p:txBody>
      </p:sp>
      <p:sp>
        <p:nvSpPr>
          <p:cNvPr id="22535" name="Rectangle 6"/>
          <p:cNvSpPr>
            <a:spLocks noChangeArrowheads="1"/>
          </p:cNvSpPr>
          <p:nvPr/>
        </p:nvSpPr>
        <p:spPr bwMode="auto">
          <a:xfrm>
            <a:off x="0" y="3028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2536" name="Rectangle 7"/>
          <p:cNvSpPr>
            <a:spLocks noChangeArrowheads="1"/>
          </p:cNvSpPr>
          <p:nvPr/>
        </p:nvSpPr>
        <p:spPr bwMode="auto">
          <a:xfrm>
            <a:off x="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2537" name="Rectangle 8"/>
          <p:cNvSpPr>
            <a:spLocks noChangeArrowheads="1"/>
          </p:cNvSpPr>
          <p:nvPr/>
        </p:nvSpPr>
        <p:spPr bwMode="auto">
          <a:xfrm>
            <a:off x="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2538" name="Rectangle 9"/>
          <p:cNvSpPr>
            <a:spLocks noChangeArrowheads="1"/>
          </p:cNvSpPr>
          <p:nvPr/>
        </p:nvSpPr>
        <p:spPr bwMode="auto">
          <a:xfrm>
            <a:off x="0" y="3000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2539" name="Rectangle 10"/>
          <p:cNvSpPr>
            <a:spLocks noChangeArrowheads="1"/>
          </p:cNvSpPr>
          <p:nvPr/>
        </p:nvSpPr>
        <p:spPr bwMode="auto">
          <a:xfrm>
            <a:off x="0" y="3000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2540" name="Rectangle 11"/>
          <p:cNvSpPr>
            <a:spLocks noChangeArrowheads="1"/>
          </p:cNvSpPr>
          <p:nvPr/>
        </p:nvSpPr>
        <p:spPr bwMode="auto">
          <a:xfrm>
            <a:off x="0" y="2924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2541" name="Rectangle 12"/>
          <p:cNvSpPr>
            <a:spLocks noChangeArrowheads="1"/>
          </p:cNvSpPr>
          <p:nvPr/>
        </p:nvSpPr>
        <p:spPr bwMode="auto">
          <a:xfrm>
            <a:off x="0" y="2924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254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2543" name="Rectangle 14"/>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2544" name="Rectangle 15"/>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2545" name="Rectangle 16"/>
          <p:cNvSpPr>
            <a:spLocks noChangeArrowheads="1"/>
          </p:cNvSpPr>
          <p:nvPr/>
        </p:nvSpPr>
        <p:spPr bwMode="auto">
          <a:xfrm>
            <a:off x="0" y="1862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ClrTx/>
              <a:buFontTx/>
              <a:buNone/>
            </a:pPr>
            <a:endParaRPr lang="es-ES" sz="2400">
              <a:latin typeface="Times New Roman" pitchFamily="18" charset="0"/>
            </a:endParaRPr>
          </a:p>
        </p:txBody>
      </p:sp>
      <p:pic>
        <p:nvPicPr>
          <p:cNvPr id="22546" name="Picture 17" descr="imagenPezPapertIn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2138363"/>
            <a:ext cx="402272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18" descr="imagenPezContornoIn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413" y="2138363"/>
            <a:ext cx="402272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8" name="Rectangle 19"/>
          <p:cNvSpPr>
            <a:spLocks noChangeArrowheads="1"/>
          </p:cNvSpPr>
          <p:nvPr/>
        </p:nvSpPr>
        <p:spPr bwMode="auto">
          <a:xfrm>
            <a:off x="-4491038" y="25908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ClrTx/>
              <a:buFontTx/>
              <a:buNone/>
            </a:pPr>
            <a:endParaRPr lang="es-ES" sz="2400">
              <a:latin typeface="Times New Roman" pitchFamily="18" charset="0"/>
            </a:endParaRPr>
          </a:p>
        </p:txBody>
      </p:sp>
      <p:sp>
        <p:nvSpPr>
          <p:cNvPr id="22549" name="Rectangle 20"/>
          <p:cNvSpPr>
            <a:spLocks noChangeArrowheads="1"/>
          </p:cNvSpPr>
          <p:nvPr/>
        </p:nvSpPr>
        <p:spPr bwMode="auto">
          <a:xfrm>
            <a:off x="-4491038" y="2590800"/>
            <a:ext cx="18811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22550" name="Rectangle 21"/>
          <p:cNvSpPr>
            <a:spLocks noChangeArrowheads="1"/>
          </p:cNvSpPr>
          <p:nvPr/>
        </p:nvSpPr>
        <p:spPr bwMode="auto">
          <a:xfrm>
            <a:off x="-4491038" y="2590800"/>
            <a:ext cx="28051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22551" name="Rectangle 23"/>
          <p:cNvSpPr>
            <a:spLocks noChangeArrowheads="1"/>
          </p:cNvSpPr>
          <p:nvPr/>
        </p:nvSpPr>
        <p:spPr bwMode="auto">
          <a:xfrm>
            <a:off x="473075" y="165100"/>
            <a:ext cx="86709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4. </a:t>
            </a:r>
            <a:r>
              <a:rPr lang="es-ES_tradnl" sz="2800" b="1" dirty="0">
                <a:solidFill>
                  <a:srgbClr val="000000"/>
                </a:solidFill>
              </a:rPr>
              <a:t>Contornos. Algoritmo de la Tortuga de </a:t>
            </a:r>
            <a:r>
              <a:rPr lang="es-ES_tradnl" sz="2800" b="1" dirty="0" err="1">
                <a:solidFill>
                  <a:srgbClr val="000000"/>
                </a:solidFill>
              </a:rPr>
              <a:t>Papert</a:t>
            </a:r>
            <a:r>
              <a:rPr lang="es-ES_tradnl" sz="2800" b="1" dirty="0">
                <a:solidFill>
                  <a:srgbClr val="000000"/>
                </a:solidFill>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23555" name="Rectangle 2"/>
          <p:cNvSpPr>
            <a:spLocks noChangeArrowheads="1"/>
          </p:cNvSpPr>
          <p:nvPr/>
        </p:nvSpPr>
        <p:spPr bwMode="auto">
          <a:xfrm>
            <a:off x="0" y="2809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3556" name="Rectangle 3"/>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3557" name="Rectangle 4"/>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3558" name="Rectangle 5"/>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buClrTx/>
              <a:buFontTx/>
              <a:buNone/>
            </a:pPr>
            <a:endParaRPr lang="es-ES" sz="1800">
              <a:solidFill>
                <a:srgbClr val="141414"/>
              </a:solidFill>
              <a:cs typeface="Arial" pitchFamily="34" charset="0"/>
            </a:endParaRPr>
          </a:p>
        </p:txBody>
      </p:sp>
      <p:sp>
        <p:nvSpPr>
          <p:cNvPr id="23559" name="Rectangle 6"/>
          <p:cNvSpPr>
            <a:spLocks noChangeArrowheads="1"/>
          </p:cNvSpPr>
          <p:nvPr/>
        </p:nvSpPr>
        <p:spPr bwMode="auto">
          <a:xfrm>
            <a:off x="0" y="3028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3560" name="Rectangle 7"/>
          <p:cNvSpPr>
            <a:spLocks noChangeArrowheads="1"/>
          </p:cNvSpPr>
          <p:nvPr/>
        </p:nvSpPr>
        <p:spPr bwMode="auto">
          <a:xfrm>
            <a:off x="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3561" name="Rectangle 8"/>
          <p:cNvSpPr>
            <a:spLocks noChangeArrowheads="1"/>
          </p:cNvSpPr>
          <p:nvPr/>
        </p:nvSpPr>
        <p:spPr bwMode="auto">
          <a:xfrm>
            <a:off x="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3562" name="Rectangle 9"/>
          <p:cNvSpPr>
            <a:spLocks noChangeArrowheads="1"/>
          </p:cNvSpPr>
          <p:nvPr/>
        </p:nvSpPr>
        <p:spPr bwMode="auto">
          <a:xfrm>
            <a:off x="0" y="3000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3563" name="Rectangle 10"/>
          <p:cNvSpPr>
            <a:spLocks noChangeArrowheads="1"/>
          </p:cNvSpPr>
          <p:nvPr/>
        </p:nvSpPr>
        <p:spPr bwMode="auto">
          <a:xfrm>
            <a:off x="0" y="3000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3564" name="Rectangle 11"/>
          <p:cNvSpPr>
            <a:spLocks noChangeArrowheads="1"/>
          </p:cNvSpPr>
          <p:nvPr/>
        </p:nvSpPr>
        <p:spPr bwMode="auto">
          <a:xfrm>
            <a:off x="0" y="2924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3565" name="Rectangle 12"/>
          <p:cNvSpPr>
            <a:spLocks noChangeArrowheads="1"/>
          </p:cNvSpPr>
          <p:nvPr/>
        </p:nvSpPr>
        <p:spPr bwMode="auto">
          <a:xfrm>
            <a:off x="0" y="2924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356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3567" name="Rectangle 14"/>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3568" name="Rectangle 15"/>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3569" name="Rectangle 16"/>
          <p:cNvSpPr>
            <a:spLocks noChangeArrowheads="1"/>
          </p:cNvSpPr>
          <p:nvPr/>
        </p:nvSpPr>
        <p:spPr bwMode="auto">
          <a:xfrm>
            <a:off x="0" y="1862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ClrTx/>
              <a:buFontTx/>
              <a:buNone/>
            </a:pPr>
            <a:endParaRPr lang="es-ES" sz="2400">
              <a:latin typeface="Times New Roman" pitchFamily="18" charset="0"/>
            </a:endParaRPr>
          </a:p>
        </p:txBody>
      </p:sp>
      <p:pic>
        <p:nvPicPr>
          <p:cNvPr id="23570" name="Picture 17" descr="codSegC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1303338"/>
            <a:ext cx="1744663"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18" descr="imagenPezContornoIn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0" y="1379538"/>
            <a:ext cx="26193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2" name="Rectangle 19"/>
          <p:cNvSpPr>
            <a:spLocks noChangeArrowheads="1"/>
          </p:cNvSpPr>
          <p:nvPr/>
        </p:nvSpPr>
        <p:spPr bwMode="auto">
          <a:xfrm>
            <a:off x="-4491038" y="2590800"/>
            <a:ext cx="18811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23573" name="Rectangle 20"/>
          <p:cNvSpPr>
            <a:spLocks noChangeArrowheads="1"/>
          </p:cNvSpPr>
          <p:nvPr/>
        </p:nvSpPr>
        <p:spPr bwMode="auto">
          <a:xfrm>
            <a:off x="-4491038" y="2590800"/>
            <a:ext cx="28051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23574" name="Rectangle 21"/>
          <p:cNvSpPr>
            <a:spLocks noChangeArrowheads="1"/>
          </p:cNvSpPr>
          <p:nvPr/>
        </p:nvSpPr>
        <p:spPr bwMode="auto">
          <a:xfrm>
            <a:off x="1004888" y="3263076"/>
            <a:ext cx="720883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49263" algn="ctr">
              <a:buClrTx/>
              <a:buFontTx/>
              <a:buNone/>
            </a:pPr>
            <a:r>
              <a:rPr lang="es-ES_tradnl" b="1" dirty="0">
                <a:solidFill>
                  <a:srgbClr val="000080"/>
                </a:solidFill>
                <a:ea typeface="Times New Roman" pitchFamily="18" charset="0"/>
                <a:cs typeface="Arial" pitchFamily="34" charset="0"/>
              </a:rPr>
              <a:t>(3,9)</a:t>
            </a:r>
            <a:r>
              <a:rPr lang="es-ES_tradnl" dirty="0">
                <a:solidFill>
                  <a:srgbClr val="000080"/>
                </a:solidFill>
                <a:ea typeface="Times New Roman" pitchFamily="18" charset="0"/>
                <a:cs typeface="Arial" pitchFamily="34" charset="0"/>
              </a:rPr>
              <a:t>,2,3,3,2,4,2,1,2,2,0,0,2,4,4,4,5,…</a:t>
            </a:r>
          </a:p>
          <a:p>
            <a:pPr indent="449263" algn="ctr">
              <a:buClrTx/>
              <a:buFontTx/>
              <a:buNone/>
            </a:pPr>
            <a:endParaRPr lang="es-ES" dirty="0">
              <a:ea typeface="Times New Roman" pitchFamily="18" charset="0"/>
              <a:cs typeface="Arial" pitchFamily="34" charset="0"/>
            </a:endParaRPr>
          </a:p>
          <a:p>
            <a:pPr indent="449263">
              <a:buClrTx/>
              <a:buFontTx/>
              <a:buNone/>
            </a:pPr>
            <a:r>
              <a:rPr lang="es-ES_tradnl" i="1" dirty="0">
                <a:solidFill>
                  <a:srgbClr val="000080"/>
                </a:solidFill>
                <a:ea typeface="Times New Roman" pitchFamily="18" charset="0"/>
                <a:cs typeface="Arial" pitchFamily="34" charset="0"/>
              </a:rPr>
              <a:t>Representación del contorno utilizando los códigos </a:t>
            </a:r>
            <a:r>
              <a:rPr lang="es-ES_tradnl" i="1" dirty="0" smtClean="0">
                <a:solidFill>
                  <a:srgbClr val="000080"/>
                </a:solidFill>
                <a:ea typeface="Times New Roman" pitchFamily="18" charset="0"/>
                <a:cs typeface="Arial" pitchFamily="34" charset="0"/>
              </a:rPr>
              <a:t>de </a:t>
            </a:r>
            <a:r>
              <a:rPr lang="es-ES_tradnl" i="1" dirty="0" err="1" smtClean="0">
                <a:solidFill>
                  <a:srgbClr val="000080"/>
                </a:solidFill>
                <a:ea typeface="Times New Roman" pitchFamily="18" charset="0"/>
                <a:cs typeface="Arial" pitchFamily="34" charset="0"/>
              </a:rPr>
              <a:t>Freeman</a:t>
            </a:r>
            <a:r>
              <a:rPr lang="es-ES_tradnl" i="1" dirty="0" smtClean="0">
                <a:solidFill>
                  <a:srgbClr val="000080"/>
                </a:solidFill>
                <a:ea typeface="Times New Roman" pitchFamily="18" charset="0"/>
                <a:cs typeface="Arial" pitchFamily="34" charset="0"/>
              </a:rPr>
              <a:t>. </a:t>
            </a:r>
            <a:r>
              <a:rPr lang="es-ES_tradnl" i="1" dirty="0">
                <a:solidFill>
                  <a:srgbClr val="000080"/>
                </a:solidFill>
                <a:ea typeface="Times New Roman" pitchFamily="18" charset="0"/>
                <a:cs typeface="Arial" pitchFamily="34" charset="0"/>
              </a:rPr>
              <a:t>En primer lugar figuran las coordenadas del píxel de inicio del contorno que aparece marcado con un aspa en la figura. A continuación se apunta cada píxel de contorno con un único dígito entre 0 y 7 dependiendo de la posición que ocupen respecto al píxel anterior.</a:t>
            </a:r>
            <a:endParaRPr lang="es-ES" dirty="0">
              <a:ea typeface="Times New Roman" pitchFamily="18" charset="0"/>
              <a:cs typeface="Arial" pitchFamily="34" charset="0"/>
            </a:endParaRPr>
          </a:p>
          <a:p>
            <a:pPr indent="449263" eaLnBrk="0" hangingPunct="0">
              <a:buClrTx/>
              <a:buFontTx/>
              <a:buNone/>
            </a:pPr>
            <a:endParaRPr lang="es-ES" dirty="0">
              <a:latin typeface="Times New Roman" pitchFamily="18" charset="0"/>
              <a:ea typeface="Times New Roman" pitchFamily="18" charset="0"/>
              <a:cs typeface="Arial" pitchFamily="34" charset="0"/>
            </a:endParaRPr>
          </a:p>
        </p:txBody>
      </p:sp>
      <p:sp>
        <p:nvSpPr>
          <p:cNvPr id="23575" name="Rectangle 22"/>
          <p:cNvSpPr>
            <a:spLocks noChangeArrowheads="1"/>
          </p:cNvSpPr>
          <p:nvPr/>
        </p:nvSpPr>
        <p:spPr bwMode="auto">
          <a:xfrm>
            <a:off x="473075" y="165100"/>
            <a:ext cx="82724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4. </a:t>
            </a:r>
            <a:r>
              <a:rPr lang="es-ES_tradnl" sz="2800" b="1" dirty="0">
                <a:solidFill>
                  <a:srgbClr val="000000"/>
                </a:solidFill>
              </a:rPr>
              <a:t>Contornos. Representación.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24579" name="Rectangle 2"/>
          <p:cNvSpPr>
            <a:spLocks noGrp="1" noChangeArrowheads="1"/>
          </p:cNvSpPr>
          <p:nvPr>
            <p:ph type="title"/>
          </p:nvPr>
        </p:nvSpPr>
        <p:spPr/>
        <p:txBody>
          <a:bodyPr/>
          <a:lstStyle/>
          <a:p>
            <a:pPr eaLnBrk="1" hangingPunct="1"/>
            <a:r>
              <a:rPr lang="en-US" sz="1800" smtClean="0"/>
              <a:t>            </a:t>
            </a:r>
            <a:br>
              <a:rPr lang="en-US" sz="1800" smtClean="0"/>
            </a:br>
            <a:r>
              <a:rPr lang="en-US" sz="1800" smtClean="0"/>
              <a:t>               </a:t>
            </a:r>
            <a:br>
              <a:rPr lang="en-US" sz="1800" smtClean="0"/>
            </a:br>
            <a:r>
              <a:rPr lang="en-US" sz="1800" smtClean="0"/>
              <a:t>  	                                          </a:t>
            </a:r>
          </a:p>
        </p:txBody>
      </p:sp>
      <p:sp>
        <p:nvSpPr>
          <p:cNvPr id="24580" name="Rectangle 3" descr="Rectangle: Click to edit Master text styles&#10;Second level&#10;Third level&#10;Fourth level&#10;Fifth level"/>
          <p:cNvSpPr>
            <a:spLocks noGrp="1" noChangeArrowheads="1"/>
          </p:cNvSpPr>
          <p:nvPr>
            <p:ph type="body" idx="1"/>
          </p:nvPr>
        </p:nvSpPr>
        <p:spPr>
          <a:xfrm>
            <a:off x="685800" y="1139825"/>
            <a:ext cx="7772400" cy="4868863"/>
          </a:xfrm>
        </p:spPr>
        <p:txBody>
          <a:bodyPr/>
          <a:lstStyle/>
          <a:p>
            <a:pPr marL="0" indent="0" eaLnBrk="1" hangingPunct="1">
              <a:lnSpc>
                <a:spcPct val="80000"/>
              </a:lnSpc>
              <a:buFontTx/>
              <a:buNone/>
            </a:pPr>
            <a:r>
              <a:rPr lang="en-US" sz="2000" smtClean="0">
                <a:latin typeface="Arial" pitchFamily="34" charset="0"/>
              </a:rPr>
              <a:t>Las propiedades geométricas de las figuras que aparecen en una imagen permiten localizar los elementos de interés. </a:t>
            </a:r>
          </a:p>
          <a:p>
            <a:pPr marL="0" indent="0" eaLnBrk="1" hangingPunct="1">
              <a:lnSpc>
                <a:spcPct val="80000"/>
              </a:lnSpc>
              <a:buFontTx/>
              <a:buNone/>
            </a:pPr>
            <a:endParaRPr lang="es-ES" sz="2000" smtClean="0">
              <a:latin typeface="Arial" pitchFamily="34" charset="0"/>
            </a:endParaRPr>
          </a:p>
          <a:p>
            <a:pPr marL="0" indent="0" eaLnBrk="1" hangingPunct="1">
              <a:lnSpc>
                <a:spcPct val="80000"/>
              </a:lnSpc>
              <a:buFontTx/>
              <a:buNone/>
            </a:pPr>
            <a:r>
              <a:rPr lang="es-ES" sz="2000" smtClean="0">
                <a:latin typeface="Arial" pitchFamily="34" charset="0"/>
              </a:rPr>
              <a:t>A la hora de elegir las características más adecuadas es preciso tener en cuenta ciertos factores como:</a:t>
            </a:r>
          </a:p>
          <a:p>
            <a:pPr marL="1250950" lvl="1" indent="-533400" eaLnBrk="1" hangingPunct="1">
              <a:lnSpc>
                <a:spcPct val="80000"/>
              </a:lnSpc>
            </a:pPr>
            <a:r>
              <a:rPr lang="es-ES" sz="2000" smtClean="0">
                <a:solidFill>
                  <a:srgbClr val="070000"/>
                </a:solidFill>
                <a:latin typeface="Arial" pitchFamily="34" charset="0"/>
              </a:rPr>
              <a:t>Capacidad discriminante. </a:t>
            </a:r>
          </a:p>
          <a:p>
            <a:pPr marL="1250950" lvl="1" indent="-533400" eaLnBrk="1" hangingPunct="1">
              <a:lnSpc>
                <a:spcPct val="80000"/>
              </a:lnSpc>
            </a:pPr>
            <a:r>
              <a:rPr lang="es-ES" sz="2000" smtClean="0">
                <a:solidFill>
                  <a:srgbClr val="070000"/>
                </a:solidFill>
                <a:latin typeface="Arial" pitchFamily="34" charset="0"/>
              </a:rPr>
              <a:t>Estabilidad. </a:t>
            </a:r>
          </a:p>
          <a:p>
            <a:pPr marL="1250950" lvl="1" indent="-533400" eaLnBrk="1" hangingPunct="1">
              <a:lnSpc>
                <a:spcPct val="80000"/>
              </a:lnSpc>
            </a:pPr>
            <a:r>
              <a:rPr lang="es-ES" sz="2000" smtClean="0">
                <a:solidFill>
                  <a:srgbClr val="070000"/>
                </a:solidFill>
                <a:latin typeface="Arial" pitchFamily="34" charset="0"/>
              </a:rPr>
              <a:t>Fácilmente evaluables.</a:t>
            </a:r>
            <a:r>
              <a:rPr lang="es-ES" sz="2000" smtClean="0">
                <a:latin typeface="Arial" pitchFamily="34" charset="0"/>
              </a:rPr>
              <a:t> </a:t>
            </a:r>
          </a:p>
          <a:p>
            <a:pPr marL="0" indent="0" eaLnBrk="1" hangingPunct="1">
              <a:lnSpc>
                <a:spcPct val="80000"/>
              </a:lnSpc>
              <a:buFontTx/>
              <a:buNone/>
            </a:pPr>
            <a:endParaRPr lang="en-US" sz="2000" smtClean="0">
              <a:latin typeface="Arial" pitchFamily="34" charset="0"/>
            </a:endParaRPr>
          </a:p>
          <a:p>
            <a:pPr marL="0" indent="0" eaLnBrk="1" hangingPunct="1">
              <a:lnSpc>
                <a:spcPct val="80000"/>
              </a:lnSpc>
              <a:buFontTx/>
              <a:buNone/>
            </a:pPr>
            <a:r>
              <a:rPr lang="en-US" sz="2000" smtClean="0">
                <a:latin typeface="Arial" pitchFamily="34" charset="0"/>
              </a:rPr>
              <a:t>Las características más utilizadas para localizar objetos son:</a:t>
            </a:r>
          </a:p>
          <a:p>
            <a:pPr marL="1250950" lvl="1" indent="-533400" eaLnBrk="1" hangingPunct="1">
              <a:lnSpc>
                <a:spcPct val="80000"/>
              </a:lnSpc>
              <a:buFontTx/>
              <a:buChar char="•"/>
            </a:pPr>
            <a:r>
              <a:rPr lang="en-US" sz="2000" smtClean="0">
                <a:solidFill>
                  <a:srgbClr val="070000"/>
                </a:solidFill>
                <a:latin typeface="Arial" pitchFamily="34" charset="0"/>
              </a:rPr>
              <a:t>Tamaño.</a:t>
            </a:r>
          </a:p>
          <a:p>
            <a:pPr marL="1250950" lvl="1" indent="-533400" eaLnBrk="1" hangingPunct="1">
              <a:lnSpc>
                <a:spcPct val="80000"/>
              </a:lnSpc>
              <a:buFontTx/>
              <a:buChar char="•"/>
            </a:pPr>
            <a:r>
              <a:rPr lang="en-US" sz="2000" smtClean="0">
                <a:solidFill>
                  <a:srgbClr val="070000"/>
                </a:solidFill>
                <a:latin typeface="Arial" pitchFamily="34" charset="0"/>
              </a:rPr>
              <a:t>Posición.</a:t>
            </a:r>
          </a:p>
          <a:p>
            <a:pPr marL="1250950" lvl="1" indent="-533400" eaLnBrk="1" hangingPunct="1">
              <a:lnSpc>
                <a:spcPct val="80000"/>
              </a:lnSpc>
              <a:buFontTx/>
              <a:buChar char="•"/>
            </a:pPr>
            <a:r>
              <a:rPr lang="en-US" sz="2000" smtClean="0">
                <a:solidFill>
                  <a:srgbClr val="070000"/>
                </a:solidFill>
                <a:latin typeface="Arial" pitchFamily="34" charset="0"/>
              </a:rPr>
              <a:t>Orientación.</a:t>
            </a:r>
          </a:p>
          <a:p>
            <a:pPr marL="1250950" lvl="1" indent="-533400" eaLnBrk="1" hangingPunct="1">
              <a:lnSpc>
                <a:spcPct val="80000"/>
              </a:lnSpc>
              <a:buFontTx/>
              <a:buChar char="•"/>
            </a:pPr>
            <a:r>
              <a:rPr lang="en-US" sz="2000" smtClean="0">
                <a:solidFill>
                  <a:srgbClr val="070000"/>
                </a:solidFill>
                <a:latin typeface="Arial" pitchFamily="34" charset="0"/>
              </a:rPr>
              <a:t>Circularidad</a:t>
            </a:r>
          </a:p>
          <a:p>
            <a:pPr marL="1250950" lvl="1" indent="-533400" eaLnBrk="1" hangingPunct="1">
              <a:lnSpc>
                <a:spcPct val="80000"/>
              </a:lnSpc>
              <a:buFontTx/>
              <a:buChar char="•"/>
            </a:pPr>
            <a:r>
              <a:rPr lang="en-US" sz="2000" smtClean="0">
                <a:solidFill>
                  <a:srgbClr val="070000"/>
                </a:solidFill>
                <a:latin typeface="Arial" pitchFamily="34" charset="0"/>
              </a:rPr>
              <a:t>Número de agujetos</a:t>
            </a:r>
          </a:p>
          <a:p>
            <a:pPr marL="0" indent="0" eaLnBrk="1" hangingPunct="1">
              <a:lnSpc>
                <a:spcPct val="80000"/>
              </a:lnSpc>
              <a:buFontTx/>
              <a:buNone/>
            </a:pPr>
            <a:endParaRPr lang="en-US" sz="2000" smtClean="0">
              <a:solidFill>
                <a:srgbClr val="070000"/>
              </a:solidFill>
              <a:latin typeface="Arial" pitchFamily="34" charset="0"/>
            </a:endParaRPr>
          </a:p>
        </p:txBody>
      </p:sp>
      <p:sp>
        <p:nvSpPr>
          <p:cNvPr id="24581" name="Rectangle 4"/>
          <p:cNvSpPr>
            <a:spLocks noChangeArrowheads="1"/>
          </p:cNvSpPr>
          <p:nvPr/>
        </p:nvSpPr>
        <p:spPr bwMode="auto">
          <a:xfrm>
            <a:off x="473075" y="1651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5. </a:t>
            </a:r>
            <a:r>
              <a:rPr lang="es-ES_tradnl" sz="2800" b="1" dirty="0">
                <a:solidFill>
                  <a:srgbClr val="000000"/>
                </a:solidFill>
              </a:rPr>
              <a:t>Extracción de características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mc:AlternateContent xmlns:mc="http://schemas.openxmlformats.org/markup-compatibility/2006">
        <mc:Choice xmlns:a14="http://schemas.microsoft.com/office/drawing/2010/main" Requires="a14">
          <p:sp>
            <p:nvSpPr>
              <p:cNvPr id="25603" name="Rectangle 2"/>
              <p:cNvSpPr>
                <a:spLocks noGrp="1" noChangeArrowheads="1"/>
              </p:cNvSpPr>
              <p:nvPr>
                <p:ph type="title" idx="4294967295"/>
              </p:nvPr>
            </p:nvSpPr>
            <p:spPr>
              <a:xfrm>
                <a:off x="473075" y="1608138"/>
                <a:ext cx="8077200" cy="3425825"/>
              </a:xfrm>
            </p:spPr>
            <p:txBody>
              <a:bodyPr/>
              <a:lstStyle/>
              <a:p>
                <a:pPr eaLnBrk="1" hangingPunct="1"/>
                <a:r>
                  <a:rPr lang="en-US" sz="2000" b="0" dirty="0" smtClean="0">
                    <a:latin typeface="Arial" pitchFamily="34" charset="0"/>
                  </a:rPr>
                  <a:t>El </a:t>
                </a:r>
                <a:r>
                  <a:rPr lang="en-US" sz="2000" dirty="0" err="1" smtClean="0">
                    <a:solidFill>
                      <a:srgbClr val="070000"/>
                    </a:solidFill>
                    <a:latin typeface="Arial" pitchFamily="34" charset="0"/>
                  </a:rPr>
                  <a:t>tamaño</a:t>
                </a:r>
                <a:r>
                  <a:rPr lang="en-US" sz="2000" dirty="0" smtClean="0">
                    <a:solidFill>
                      <a:srgbClr val="070000"/>
                    </a:solidFill>
                    <a:latin typeface="Arial" pitchFamily="34" charset="0"/>
                  </a:rPr>
                  <a:t> o </a:t>
                </a:r>
                <a:r>
                  <a:rPr lang="en-US" sz="2000" dirty="0" err="1" smtClean="0">
                    <a:solidFill>
                      <a:srgbClr val="070000"/>
                    </a:solidFill>
                    <a:latin typeface="Arial" pitchFamily="34" charset="0"/>
                  </a:rPr>
                  <a:t>área</a:t>
                </a:r>
                <a:r>
                  <a:rPr lang="en-US" sz="2000" b="0" dirty="0" smtClean="0">
                    <a:latin typeface="Arial" pitchFamily="34" charset="0"/>
                  </a:rPr>
                  <a:t> de un </a:t>
                </a:r>
                <a:r>
                  <a:rPr lang="en-US" sz="2000" b="0" dirty="0" err="1" smtClean="0">
                    <a:latin typeface="Arial" pitchFamily="34" charset="0"/>
                  </a:rPr>
                  <a:t>objeto</a:t>
                </a:r>
                <a:r>
                  <a:rPr lang="en-US" sz="2000" b="0" dirty="0" smtClean="0">
                    <a:latin typeface="Arial" pitchFamily="34" charset="0"/>
                  </a:rPr>
                  <a:t> en la </a:t>
                </a:r>
                <a:r>
                  <a:rPr lang="en-US" sz="2000" b="0" dirty="0" err="1" smtClean="0">
                    <a:latin typeface="Arial" pitchFamily="34" charset="0"/>
                  </a:rPr>
                  <a:t>imagen</a:t>
                </a:r>
                <a:r>
                  <a:rPr lang="en-US" sz="2000" b="0" dirty="0" smtClean="0">
                    <a:latin typeface="Arial" pitchFamily="34" charset="0"/>
                  </a:rPr>
                  <a:t> </a:t>
                </a:r>
                <a:r>
                  <a:rPr lang="en-US" sz="2000" b="0" dirty="0" err="1" smtClean="0">
                    <a:latin typeface="Arial" pitchFamily="34" charset="0"/>
                  </a:rPr>
                  <a:t>vendrá</a:t>
                </a:r>
                <a:r>
                  <a:rPr lang="en-US" sz="2000" b="0" dirty="0" smtClean="0">
                    <a:latin typeface="Arial" pitchFamily="34" charset="0"/>
                  </a:rPr>
                  <a:t> dado </a:t>
                </a:r>
                <a:r>
                  <a:rPr lang="en-US" sz="2000" b="0" dirty="0" err="1" smtClean="0">
                    <a:latin typeface="Arial" pitchFamily="34" charset="0"/>
                  </a:rPr>
                  <a:t>por</a:t>
                </a:r>
                <a:r>
                  <a:rPr lang="en-US" sz="2000" b="0" dirty="0" smtClean="0">
                    <a:latin typeface="Arial" pitchFamily="34" charset="0"/>
                  </a:rPr>
                  <a:t> el </a:t>
                </a:r>
                <a:r>
                  <a:rPr lang="en-US" sz="2000" b="0" dirty="0" err="1" smtClean="0">
                    <a:latin typeface="Arial" pitchFamily="34" charset="0"/>
                  </a:rPr>
                  <a:t>número</a:t>
                </a:r>
                <a:r>
                  <a:rPr lang="en-US" sz="2000" b="0" dirty="0" smtClean="0">
                    <a:latin typeface="Arial" pitchFamily="34" charset="0"/>
                  </a:rPr>
                  <a:t> de </a:t>
                </a:r>
                <a:r>
                  <a:rPr lang="en-US" sz="2000" b="0" dirty="0" err="1" smtClean="0">
                    <a:latin typeface="Arial" pitchFamily="34" charset="0"/>
                  </a:rPr>
                  <a:t>píxeles</a:t>
                </a:r>
                <a:r>
                  <a:rPr lang="en-US" sz="2000" b="0" dirty="0" smtClean="0">
                    <a:latin typeface="Arial" pitchFamily="34" charset="0"/>
                  </a:rPr>
                  <a:t> </a:t>
                </a:r>
                <a:r>
                  <a:rPr lang="en-US" sz="2000" b="0" dirty="0" err="1" smtClean="0">
                    <a:latin typeface="Arial" pitchFamily="34" charset="0"/>
                  </a:rPr>
                  <a:t>que</a:t>
                </a:r>
                <a:r>
                  <a:rPr lang="en-US" sz="2000" b="0" dirty="0" smtClean="0">
                    <a:latin typeface="Arial" pitchFamily="34" charset="0"/>
                  </a:rPr>
                  <a:t> </a:t>
                </a:r>
                <a:r>
                  <a:rPr lang="en-US" sz="2000" b="0" dirty="0" err="1" smtClean="0">
                    <a:latin typeface="Arial" pitchFamily="34" charset="0"/>
                  </a:rPr>
                  <a:t>constituyen</a:t>
                </a:r>
                <a:r>
                  <a:rPr lang="en-US" sz="2000" b="0" dirty="0" smtClean="0">
                    <a:latin typeface="Arial" pitchFamily="34" charset="0"/>
                  </a:rPr>
                  <a:t> </a:t>
                </a:r>
                <a:r>
                  <a:rPr lang="en-US" sz="2000" b="0" dirty="0" err="1" smtClean="0">
                    <a:latin typeface="Arial" pitchFamily="34" charset="0"/>
                  </a:rPr>
                  <a:t>ese</a:t>
                </a:r>
                <a:r>
                  <a:rPr lang="en-US" sz="2000" b="0" dirty="0" smtClean="0">
                    <a:latin typeface="Arial" pitchFamily="34" charset="0"/>
                  </a:rPr>
                  <a:t> </a:t>
                </a:r>
                <a:r>
                  <a:rPr lang="en-US" sz="2000" b="0" dirty="0" err="1" smtClean="0">
                    <a:latin typeface="Arial" pitchFamily="34" charset="0"/>
                  </a:rPr>
                  <a:t>objeto</a:t>
                </a:r>
                <a:r>
                  <a:rPr lang="en-US" sz="2000" b="0" dirty="0" smtClean="0">
                    <a:latin typeface="Arial" pitchFamily="34" charset="0"/>
                  </a:rPr>
                  <a:t>. </a:t>
                </a:r>
                <a:br>
                  <a:rPr lang="en-US" sz="2000" b="0" dirty="0" smtClean="0">
                    <a:latin typeface="Arial" pitchFamily="34" charset="0"/>
                  </a:rPr>
                </a:br>
                <a:r>
                  <a:rPr lang="en-US" sz="2000" b="0" dirty="0" smtClean="0">
                    <a:latin typeface="Arial" pitchFamily="34" charset="0"/>
                  </a:rPr>
                  <a:t/>
                </a:r>
                <a:br>
                  <a:rPr lang="en-US" sz="2000" b="0" dirty="0" smtClean="0">
                    <a:latin typeface="Arial" pitchFamily="34" charset="0"/>
                  </a:rPr>
                </a:br>
                <a:r>
                  <a:rPr lang="en-US" sz="2000" b="0" dirty="0" smtClean="0">
                    <a:latin typeface="Arial" pitchFamily="34" charset="0"/>
                  </a:rPr>
                  <a:t>El </a:t>
                </a:r>
                <a:r>
                  <a:rPr lang="en-US" sz="2000" b="0" dirty="0" err="1" smtClean="0">
                    <a:latin typeface="Arial" pitchFamily="34" charset="0"/>
                  </a:rPr>
                  <a:t>ára</a:t>
                </a:r>
                <a:r>
                  <a:rPr lang="en-US" sz="2000" b="0" dirty="0" smtClean="0">
                    <a:latin typeface="Arial" pitchFamily="34" charset="0"/>
                  </a:rPr>
                  <a:t> se </a:t>
                </a:r>
                <a:r>
                  <a:rPr lang="en-US" sz="2000" b="0" dirty="0" err="1" smtClean="0">
                    <a:latin typeface="Arial" pitchFamily="34" charset="0"/>
                  </a:rPr>
                  <a:t>obtiene</a:t>
                </a:r>
                <a:r>
                  <a:rPr lang="en-US" sz="2000" b="0" dirty="0" smtClean="0">
                    <a:latin typeface="Arial" pitchFamily="34" charset="0"/>
                  </a:rPr>
                  <a:t> </a:t>
                </a:r>
                <a:r>
                  <a:rPr lang="en-US" sz="2000" b="0" dirty="0" err="1" smtClean="0">
                    <a:latin typeface="Arial" pitchFamily="34" charset="0"/>
                  </a:rPr>
                  <a:t>fácilmente</a:t>
                </a:r>
                <a:r>
                  <a:rPr lang="en-US" sz="2000" b="0" dirty="0" smtClean="0">
                    <a:latin typeface="Arial" pitchFamily="34" charset="0"/>
                  </a:rPr>
                  <a:t> </a:t>
                </a:r>
                <a:r>
                  <a:rPr lang="en-US" sz="2000" b="0" dirty="0" err="1" smtClean="0">
                    <a:latin typeface="Arial" pitchFamily="34" charset="0"/>
                  </a:rPr>
                  <a:t>como</a:t>
                </a:r>
                <a:r>
                  <a:rPr lang="en-US" sz="2000" b="0" dirty="0" smtClean="0">
                    <a:latin typeface="Arial" pitchFamily="34" charset="0"/>
                  </a:rPr>
                  <a:t>:</a:t>
                </a:r>
                <a:r>
                  <a:rPr lang="en-US" sz="2000" b="0" dirty="0" smtClean="0">
                    <a:latin typeface="Arial" pitchFamily="34" charset="0"/>
                  </a:rPr>
                  <a:t/>
                </a:r>
                <a:br>
                  <a:rPr lang="en-US" sz="2000" b="0" dirty="0" smtClean="0">
                    <a:latin typeface="Arial" pitchFamily="34" charset="0"/>
                  </a:rPr>
                </a:br>
                <a:r>
                  <a:rPr lang="en-US" sz="2000" b="0" dirty="0" smtClean="0">
                    <a:latin typeface="Arial" pitchFamily="34" charset="0"/>
                  </a:rPr>
                  <a:t/>
                </a:r>
                <a:br>
                  <a:rPr lang="en-US" sz="2000" b="0" dirty="0" smtClean="0">
                    <a:latin typeface="Arial" pitchFamily="34" charset="0"/>
                  </a:rPr>
                </a:br>
                <a14:m>
                  <m:oMathPara xmlns:m="http://schemas.openxmlformats.org/officeDocument/2006/math">
                    <m:oMathParaPr>
                      <m:jc m:val="centerGroup"/>
                    </m:oMathParaPr>
                    <m:oMath xmlns:m="http://schemas.openxmlformats.org/officeDocument/2006/math">
                      <m:r>
                        <a:rPr lang="es-ES" sz="2000" i="1"/>
                        <m:t> </m:t>
                      </m:r>
                      <m:r>
                        <a:rPr lang="es-ES" sz="2000" i="1"/>
                        <m:t>𝐴𝑟𝑒𝑎</m:t>
                      </m:r>
                      <m:r>
                        <a:rPr lang="es-ES" sz="2000" i="1"/>
                        <m:t>=</m:t>
                      </m:r>
                      <m:nary>
                        <m:naryPr>
                          <m:chr m:val="∑"/>
                          <m:limLoc m:val="undOvr"/>
                          <m:ctrlPr>
                            <a:rPr lang="es-ES" sz="2000" i="1"/>
                          </m:ctrlPr>
                        </m:naryPr>
                        <m:sub>
                          <m:r>
                            <a:rPr lang="es-ES" sz="2000" i="1"/>
                            <m:t>𝑥</m:t>
                          </m:r>
                          <m:r>
                            <a:rPr lang="es-ES" sz="2000" i="1"/>
                            <m:t>=1</m:t>
                          </m:r>
                        </m:sub>
                        <m:sup>
                          <m:r>
                            <a:rPr lang="es-ES" sz="2000" i="1"/>
                            <m:t>𝑓𝑖𝑙𝑎𝑠</m:t>
                          </m:r>
                        </m:sup>
                        <m:e>
                          <m:nary>
                            <m:naryPr>
                              <m:chr m:val="∑"/>
                              <m:limLoc m:val="undOvr"/>
                              <m:ctrlPr>
                                <a:rPr lang="es-ES" sz="2000" i="1"/>
                              </m:ctrlPr>
                            </m:naryPr>
                            <m:sub>
                              <m:r>
                                <a:rPr lang="es-ES" sz="2000" i="1"/>
                                <m:t>𝑦</m:t>
                              </m:r>
                              <m:r>
                                <a:rPr lang="es-ES" sz="2000" i="1"/>
                                <m:t>=1</m:t>
                              </m:r>
                            </m:sub>
                            <m:sup>
                              <m:r>
                                <a:rPr lang="es-ES" sz="2000" i="1"/>
                                <m:t>𝑐𝑜𝑙𝑢𝑚𝑛𝑎𝑠</m:t>
                              </m:r>
                            </m:sup>
                            <m:e>
                              <m:r>
                                <a:rPr lang="es-ES" sz="2000" i="1"/>
                                <m:t>𝐵</m:t>
                              </m:r>
                              <m:r>
                                <a:rPr lang="es-ES" sz="2000" i="1"/>
                                <m:t>(</m:t>
                              </m:r>
                              <m:r>
                                <a:rPr lang="es-ES" sz="2000" i="1"/>
                                <m:t>𝑥</m:t>
                              </m:r>
                              <m:r>
                                <a:rPr lang="es-ES" sz="2000" i="1"/>
                                <m:t>,</m:t>
                              </m:r>
                              <m:r>
                                <a:rPr lang="es-ES" sz="2000" i="1"/>
                                <m:t>𝑦</m:t>
                              </m:r>
                              <m:r>
                                <a:rPr lang="es-ES" sz="2000" i="1"/>
                                <m:t>)</m:t>
                              </m:r>
                            </m:e>
                          </m:nary>
                        </m:e>
                      </m:nary>
                    </m:oMath>
                  </m:oMathPara>
                </a14:m>
                <a:r>
                  <a:rPr lang="en-US" sz="2000" b="0" dirty="0" smtClean="0">
                    <a:latin typeface="Arial" pitchFamily="34" charset="0"/>
                  </a:rPr>
                  <a:t/>
                </a:r>
                <a:br>
                  <a:rPr lang="en-US" sz="2000" b="0" dirty="0" smtClean="0">
                    <a:latin typeface="Arial" pitchFamily="34" charset="0"/>
                  </a:rPr>
                </a:br>
                <a:r>
                  <a:rPr lang="en-US" sz="2000" b="0" dirty="0" smtClean="0">
                    <a:latin typeface="Arial" pitchFamily="34" charset="0"/>
                  </a:rPr>
                  <a:t/>
                </a:r>
                <a:br>
                  <a:rPr lang="en-US" sz="2000" b="0" dirty="0" smtClean="0">
                    <a:latin typeface="Arial" pitchFamily="34" charset="0"/>
                  </a:rPr>
                </a:br>
                <a:r>
                  <a:rPr lang="en-US" sz="2000" b="0" dirty="0" smtClean="0">
                    <a:latin typeface="Arial" pitchFamily="34" charset="0"/>
                  </a:rPr>
                  <a:t>A </a:t>
                </a:r>
                <a:r>
                  <a:rPr lang="en-US" sz="2000" b="0" dirty="0" err="1" smtClean="0">
                    <a:latin typeface="Arial" pitchFamily="34" charset="0"/>
                  </a:rPr>
                  <a:t>este</a:t>
                </a:r>
                <a:r>
                  <a:rPr lang="en-US" sz="2000" b="0" dirty="0" smtClean="0">
                    <a:latin typeface="Arial" pitchFamily="34" charset="0"/>
                  </a:rPr>
                  <a:t> </a:t>
                </a:r>
                <a:r>
                  <a:rPr lang="en-US" sz="2000" b="0" dirty="0" err="1" smtClean="0">
                    <a:latin typeface="Arial" pitchFamily="34" charset="0"/>
                  </a:rPr>
                  <a:t>parámetro</a:t>
                </a:r>
                <a:r>
                  <a:rPr lang="en-US" sz="2000" b="0" dirty="0" smtClean="0">
                    <a:latin typeface="Arial" pitchFamily="34" charset="0"/>
                  </a:rPr>
                  <a:t> </a:t>
                </a:r>
                <a:r>
                  <a:rPr lang="en-US" sz="2000" b="0" dirty="0" err="1" smtClean="0">
                    <a:latin typeface="Arial" pitchFamily="34" charset="0"/>
                  </a:rPr>
                  <a:t>también</a:t>
                </a:r>
                <a:r>
                  <a:rPr lang="en-US" sz="2000" b="0" dirty="0" smtClean="0">
                    <a:latin typeface="Arial" pitchFamily="34" charset="0"/>
                  </a:rPr>
                  <a:t> se le </a:t>
                </a:r>
                <a:r>
                  <a:rPr lang="en-US" sz="2000" b="0" dirty="0" err="1" smtClean="0">
                    <a:latin typeface="Arial" pitchFamily="34" charset="0"/>
                  </a:rPr>
                  <a:t>denomina</a:t>
                </a:r>
                <a:r>
                  <a:rPr lang="en-US" sz="2000" b="0" dirty="0" smtClean="0">
                    <a:latin typeface="Arial" pitchFamily="34" charset="0"/>
                  </a:rPr>
                  <a:t> </a:t>
                </a:r>
                <a:r>
                  <a:rPr lang="en-US" sz="2000" b="0" dirty="0" err="1" smtClean="0">
                    <a:latin typeface="Arial" pitchFamily="34" charset="0"/>
                  </a:rPr>
                  <a:t>momento</a:t>
                </a:r>
                <a:r>
                  <a:rPr lang="en-US" sz="2000" b="0" dirty="0" smtClean="0">
                    <a:latin typeface="Arial" pitchFamily="34" charset="0"/>
                  </a:rPr>
                  <a:t> de </a:t>
                </a:r>
                <a:r>
                  <a:rPr lang="en-US" sz="2000" b="0" dirty="0" err="1" smtClean="0">
                    <a:latin typeface="Arial" pitchFamily="34" charset="0"/>
                  </a:rPr>
                  <a:t>orden</a:t>
                </a:r>
                <a:r>
                  <a:rPr lang="en-US" sz="2000" b="0" dirty="0" smtClean="0">
                    <a:latin typeface="Arial" pitchFamily="34" charset="0"/>
                  </a:rPr>
                  <a:t> cero.</a:t>
                </a:r>
                <a:br>
                  <a:rPr lang="en-US" sz="2000" b="0" dirty="0" smtClean="0">
                    <a:latin typeface="Arial" pitchFamily="34" charset="0"/>
                  </a:rPr>
                </a:br>
                <a:r>
                  <a:rPr lang="en-US" sz="2000" b="0" dirty="0" smtClean="0">
                    <a:latin typeface="Arial" pitchFamily="34" charset="0"/>
                  </a:rPr>
                  <a:t/>
                </a:r>
                <a:br>
                  <a:rPr lang="en-US" sz="2000" b="0" dirty="0" smtClean="0">
                    <a:latin typeface="Arial" pitchFamily="34" charset="0"/>
                  </a:rPr>
                </a:br>
                <a:r>
                  <a:rPr lang="en-US" sz="2000" b="0" dirty="0" smtClean="0">
                    <a:latin typeface="Arial" pitchFamily="34" charset="0"/>
                  </a:rPr>
                  <a:t> El </a:t>
                </a:r>
                <a:r>
                  <a:rPr lang="en-US" sz="2000" b="0" dirty="0" err="1" smtClean="0">
                    <a:latin typeface="Arial" pitchFamily="34" charset="0"/>
                  </a:rPr>
                  <a:t>tamaño</a:t>
                </a:r>
                <a:r>
                  <a:rPr lang="en-US" sz="2000" b="0" dirty="0" smtClean="0">
                    <a:latin typeface="Arial" pitchFamily="34" charset="0"/>
                  </a:rPr>
                  <a:t> </a:t>
                </a:r>
                <a:r>
                  <a:rPr lang="es-ES" sz="2000" b="0" dirty="0" smtClean="0">
                    <a:solidFill>
                      <a:srgbClr val="070000"/>
                    </a:solidFill>
                    <a:latin typeface="Arial" pitchFamily="34" charset="0"/>
                  </a:rPr>
                  <a:t>es una característica invariante a la </a:t>
                </a:r>
                <a:r>
                  <a:rPr lang="es-ES" sz="2000" b="0" dirty="0" smtClean="0">
                    <a:solidFill>
                      <a:srgbClr val="070000"/>
                    </a:solidFill>
                    <a:latin typeface="Arial" pitchFamily="34" charset="0"/>
                  </a:rPr>
                  <a:t>traslación y rotación.</a:t>
                </a:r>
                <a:r>
                  <a:rPr lang="es-ES" sz="2000" dirty="0" smtClean="0">
                    <a:latin typeface="Arial" pitchFamily="34" charset="0"/>
                  </a:rPr>
                  <a:t> </a:t>
                </a:r>
                <a:endParaRPr lang="en-US" sz="2000" dirty="0" smtClean="0">
                  <a:latin typeface="Arial" pitchFamily="34" charset="0"/>
                </a:endParaRPr>
              </a:p>
            </p:txBody>
          </p:sp>
        </mc:Choice>
        <mc:Fallback>
          <p:sp>
            <p:nvSpPr>
              <p:cNvPr id="25603" name="Rectangle 2"/>
              <p:cNvSpPr>
                <a:spLocks noGrp="1" noRot="1" noChangeAspect="1" noMove="1" noResize="1" noEditPoints="1" noAdjustHandles="1" noChangeArrowheads="1" noChangeShapeType="1" noTextEdit="1"/>
              </p:cNvSpPr>
              <p:nvPr>
                <p:ph type="title" idx="4294967295"/>
              </p:nvPr>
            </p:nvSpPr>
            <p:spPr>
              <a:xfrm>
                <a:off x="473075" y="1608138"/>
                <a:ext cx="8077200" cy="3425825"/>
              </a:xfrm>
              <a:blipFill rotWithShape="1">
                <a:blip r:embed="rId2"/>
                <a:stretch>
                  <a:fillRect l="-830" t="-9964" b="-3203"/>
                </a:stretch>
              </a:blipFill>
            </p:spPr>
            <p:txBody>
              <a:bodyPr/>
              <a:lstStyle/>
              <a:p>
                <a:r>
                  <a:rPr lang="es-ES">
                    <a:noFill/>
                  </a:rPr>
                  <a:t> </a:t>
                </a:r>
              </a:p>
            </p:txBody>
          </p:sp>
        </mc:Fallback>
      </mc:AlternateContent>
      <p:sp>
        <p:nvSpPr>
          <p:cNvPr id="25604" name="Rectangle 3"/>
          <p:cNvSpPr>
            <a:spLocks noChangeArrowheads="1"/>
          </p:cNvSpPr>
          <p:nvPr/>
        </p:nvSpPr>
        <p:spPr bwMode="auto">
          <a:xfrm>
            <a:off x="473075" y="1651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5. </a:t>
            </a:r>
            <a:r>
              <a:rPr lang="es-ES_tradnl" sz="2800" b="1" dirty="0">
                <a:solidFill>
                  <a:srgbClr val="000000"/>
                </a:solidFill>
              </a:rPr>
              <a:t>Ext. de Características. Tamaño.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pic>
        <p:nvPicPr>
          <p:cNvPr id="6147" name="Picture 5" descr="imagenPezB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88" y="4264025"/>
            <a:ext cx="27432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imagenPez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013" y="4264025"/>
            <a:ext cx="27336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6"/>
          <p:cNvSpPr>
            <a:spLocks noChangeArrowheads="1"/>
          </p:cNvSpPr>
          <p:nvPr/>
        </p:nvSpPr>
        <p:spPr bwMode="auto">
          <a:xfrm>
            <a:off x="-4619625" y="2595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ClrTx/>
              <a:buFontTx/>
              <a:buNone/>
            </a:pPr>
            <a:endParaRPr lang="es-ES" sz="2400">
              <a:latin typeface="Times New Roman" pitchFamily="18" charset="0"/>
            </a:endParaRPr>
          </a:p>
        </p:txBody>
      </p:sp>
      <p:sp>
        <p:nvSpPr>
          <p:cNvPr id="6150" name="Rectangle 7"/>
          <p:cNvSpPr>
            <a:spLocks noChangeArrowheads="1"/>
          </p:cNvSpPr>
          <p:nvPr/>
        </p:nvSpPr>
        <p:spPr bwMode="auto">
          <a:xfrm>
            <a:off x="-4619625" y="2595563"/>
            <a:ext cx="3092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6151" name="Rectangle 9"/>
          <p:cNvSpPr>
            <a:spLocks noChangeArrowheads="1"/>
          </p:cNvSpPr>
          <p:nvPr/>
        </p:nvSpPr>
        <p:spPr bwMode="auto">
          <a:xfrm>
            <a:off x="-4619625" y="2595563"/>
            <a:ext cx="3092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6152" name="Rectangle 21"/>
          <p:cNvSpPr>
            <a:spLocks noChangeArrowheads="1"/>
          </p:cNvSpPr>
          <p:nvPr/>
        </p:nvSpPr>
        <p:spPr bwMode="auto">
          <a:xfrm>
            <a:off x="701675" y="1076325"/>
            <a:ext cx="76644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ClrTx/>
              <a:buFontTx/>
              <a:buNone/>
            </a:pPr>
            <a:r>
              <a:rPr lang="es-ES">
                <a:solidFill>
                  <a:srgbClr val="070000"/>
                </a:solidFill>
              </a:rPr>
              <a:t>La binarización tiene muchísima utilidad en procesamiento automático de imagen pues </a:t>
            </a:r>
            <a:r>
              <a:rPr lang="es-ES" b="1">
                <a:solidFill>
                  <a:srgbClr val="070000"/>
                </a:solidFill>
              </a:rPr>
              <a:t>reduce enormemente la cantidad de datos.</a:t>
            </a:r>
          </a:p>
          <a:p>
            <a:pPr algn="just">
              <a:buClrTx/>
              <a:buFontTx/>
              <a:buNone/>
            </a:pPr>
            <a:r>
              <a:rPr lang="es-ES"/>
              <a:t> </a:t>
            </a:r>
          </a:p>
          <a:p>
            <a:pPr algn="just">
              <a:buClrTx/>
              <a:buFontTx/>
              <a:buNone/>
            </a:pPr>
            <a:r>
              <a:rPr lang="es-ES">
                <a:solidFill>
                  <a:srgbClr val="070000"/>
                </a:solidFill>
                <a:ea typeface="MS Mincho" pitchFamily="49" charset="-128"/>
                <a:cs typeface="Arial" pitchFamily="34" charset="0"/>
              </a:rPr>
              <a:t>Las imágenes binarias sólo están representadas por dos niveles de gris: el blanco y el negro. Internamente en la memoria del ordenador cada píxel estará codificado por un cero o un uno. Se reduce así la representación de la imagen y su posterior procesamiento al mínimo. </a:t>
            </a:r>
          </a:p>
        </p:txBody>
      </p:sp>
      <p:sp>
        <p:nvSpPr>
          <p:cNvPr id="6153" name="Rectangle 23"/>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a:solidFill>
                  <a:srgbClr val="070000"/>
                </a:solidFill>
              </a:rPr>
              <a:t>1. </a:t>
            </a:r>
            <a:r>
              <a:rPr lang="es-ES_tradnl" sz="2800" b="1" dirty="0" smtClean="0">
                <a:solidFill>
                  <a:srgbClr val="070000"/>
                </a:solidFill>
              </a:rPr>
              <a:t>Binarización</a:t>
            </a:r>
            <a:endParaRPr lang="es-ES_tradnl" sz="2800" b="1" dirty="0">
              <a:solidFill>
                <a:srgbClr val="07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pic>
        <p:nvPicPr>
          <p:cNvPr id="26627" name="Picture 6" descr="tornillos2_1In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963" y="1379538"/>
            <a:ext cx="16573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tornillos2_2In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1379538"/>
            <a:ext cx="16668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tornillos2_3In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3225" y="1379538"/>
            <a:ext cx="16002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7"/>
          <p:cNvSpPr>
            <a:spLocks noChangeArrowheads="1"/>
          </p:cNvSpPr>
          <p:nvPr/>
        </p:nvSpPr>
        <p:spPr bwMode="auto">
          <a:xfrm>
            <a:off x="-4613275" y="2705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ClrTx/>
              <a:buFontTx/>
              <a:buNone/>
            </a:pPr>
            <a:endParaRPr lang="es-ES" sz="2400">
              <a:latin typeface="Times New Roman" pitchFamily="18" charset="0"/>
            </a:endParaRPr>
          </a:p>
        </p:txBody>
      </p:sp>
      <p:sp>
        <p:nvSpPr>
          <p:cNvPr id="26631" name="Rectangle 8"/>
          <p:cNvSpPr>
            <a:spLocks noChangeArrowheads="1"/>
          </p:cNvSpPr>
          <p:nvPr/>
        </p:nvSpPr>
        <p:spPr bwMode="auto">
          <a:xfrm>
            <a:off x="-4613275" y="2705100"/>
            <a:ext cx="2057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26632" name="Rectangle 10"/>
          <p:cNvSpPr>
            <a:spLocks noChangeArrowheads="1"/>
          </p:cNvSpPr>
          <p:nvPr/>
        </p:nvSpPr>
        <p:spPr bwMode="auto">
          <a:xfrm>
            <a:off x="-4613275" y="2705100"/>
            <a:ext cx="20875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26633" name="Rectangle 12"/>
          <p:cNvSpPr>
            <a:spLocks noChangeArrowheads="1"/>
          </p:cNvSpPr>
          <p:nvPr/>
        </p:nvSpPr>
        <p:spPr bwMode="auto">
          <a:xfrm>
            <a:off x="-4613275" y="2705100"/>
            <a:ext cx="20891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26634" name="Rectangle 31"/>
          <p:cNvSpPr>
            <a:spLocks noChangeArrowheads="1"/>
          </p:cNvSpPr>
          <p:nvPr/>
        </p:nvSpPr>
        <p:spPr bwMode="auto">
          <a:xfrm>
            <a:off x="701675" y="3125788"/>
            <a:ext cx="77406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ClrTx/>
              <a:buFontTx/>
              <a:buNone/>
            </a:pPr>
            <a:r>
              <a:rPr lang="es-ES" i="1">
                <a:solidFill>
                  <a:srgbClr val="000080"/>
                </a:solidFill>
                <a:ea typeface="Times New Roman" pitchFamily="18" charset="0"/>
                <a:cs typeface="Arial" pitchFamily="34" charset="0"/>
              </a:rPr>
              <a:t>Aplicación de clasificación de tornillos por tamaño. Dos tipos de tornillos: unos pequeños con un área entorno a los 4000 píxeles en la imagen y otros grandes, con un área que supera los 8000 píxeles en la imagen. En estas circunstancias, el área o tamaño del objeto en la imagen es una característica discriminante que se puede utilizar para distinguir unos de otros. Por ejemplo, el área obtenida sobre cada una de estas imágenes ha sido 4015, 3995 y 8403 respectivamente. </a:t>
            </a:r>
            <a:endParaRPr lang="es-ES">
              <a:latin typeface="Times New Roman" pitchFamily="18" charset="0"/>
              <a:ea typeface="Times New Roman" pitchFamily="18" charset="0"/>
              <a:cs typeface="Arial" pitchFamily="34" charset="0"/>
            </a:endParaRPr>
          </a:p>
        </p:txBody>
      </p:sp>
      <p:sp>
        <p:nvSpPr>
          <p:cNvPr id="26635" name="Rectangle 33"/>
          <p:cNvSpPr>
            <a:spLocks noChangeArrowheads="1"/>
          </p:cNvSpPr>
          <p:nvPr/>
        </p:nvSpPr>
        <p:spPr bwMode="auto">
          <a:xfrm>
            <a:off x="473075" y="1651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5. </a:t>
            </a:r>
            <a:r>
              <a:rPr lang="es-ES_tradnl" sz="2800" b="1" dirty="0">
                <a:solidFill>
                  <a:srgbClr val="000000"/>
                </a:solidFill>
              </a:rPr>
              <a:t>Ext. de Características. Tamaño.</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27651" name="Rectangle 2"/>
          <p:cNvSpPr>
            <a:spLocks noGrp="1" noChangeArrowheads="1"/>
          </p:cNvSpPr>
          <p:nvPr>
            <p:ph type="title"/>
          </p:nvPr>
        </p:nvSpPr>
        <p:spPr/>
        <p:txBody>
          <a:bodyPr/>
          <a:lstStyle/>
          <a:p>
            <a:pPr eaLnBrk="1" hangingPunct="1"/>
            <a:r>
              <a:rPr lang="en-US" sz="1600" smtClean="0"/>
              <a:t/>
            </a:r>
            <a:br>
              <a:rPr lang="en-US" sz="1600" smtClean="0"/>
            </a:br>
            <a:r>
              <a:rPr lang="en-US" sz="1600" smtClean="0"/>
              <a:t>                </a:t>
            </a:r>
            <a:br>
              <a:rPr lang="en-US" sz="1600" smtClean="0"/>
            </a:br>
            <a:r>
              <a:rPr lang="en-US" sz="1800" b="0" u="sng" smtClean="0"/>
              <a:t/>
            </a:r>
            <a:br>
              <a:rPr lang="en-US" sz="1800" b="0" u="sng" smtClean="0"/>
            </a:br>
            <a:r>
              <a:rPr lang="en-US" sz="1800" b="0" u="sng" smtClean="0"/>
              <a:t>  </a:t>
            </a:r>
            <a:br>
              <a:rPr lang="en-US" sz="1800" b="0" u="sng" smtClean="0"/>
            </a:br>
            <a:endParaRPr lang="en-US" sz="1800" b="0" u="sng" smtClean="0"/>
          </a:p>
        </p:txBody>
      </p:sp>
      <p:sp>
        <p:nvSpPr>
          <p:cNvPr id="27652" name="Rectangle 3" descr="Rectangle: Click to edit Master text styles&#10;Second level&#10;Third level&#10;Fourth level&#10;Fifth level"/>
          <p:cNvSpPr>
            <a:spLocks noGrp="1" noChangeArrowheads="1"/>
          </p:cNvSpPr>
          <p:nvPr>
            <p:ph type="body" idx="1"/>
          </p:nvPr>
        </p:nvSpPr>
        <p:spPr>
          <a:xfrm>
            <a:off x="685800" y="923925"/>
            <a:ext cx="7772400" cy="1985963"/>
          </a:xfrm>
        </p:spPr>
        <p:txBody>
          <a:bodyPr/>
          <a:lstStyle/>
          <a:p>
            <a:pPr marL="182563" indent="0" eaLnBrk="1" hangingPunct="1">
              <a:lnSpc>
                <a:spcPct val="80000"/>
              </a:lnSpc>
              <a:buFontTx/>
              <a:buNone/>
            </a:pPr>
            <a:r>
              <a:rPr lang="en-US" sz="2000" smtClean="0">
                <a:latin typeface="Arial" pitchFamily="34" charset="0"/>
              </a:rPr>
              <a:t>A veces las imágenes binarias presentan ruido. El ruido puede generar regiones dispersas de pequeño tamaño comparado con las regiones de interés.  Empleando un filtro de tamaño es posible eliminar todos los componentes que no superen un determinado umbral de tamaño. Para extraer el tamaño en imágenes con varias regiones es precisa una etapa previa llamada etiquetado que se verá en breve.</a:t>
            </a:r>
          </a:p>
          <a:p>
            <a:pPr marL="182563" indent="0" eaLnBrk="1" hangingPunct="1">
              <a:lnSpc>
                <a:spcPct val="80000"/>
              </a:lnSpc>
              <a:buFontTx/>
              <a:buNone/>
            </a:pPr>
            <a:endParaRPr lang="en-US" sz="2000" smtClean="0">
              <a:latin typeface="Arial" pitchFamily="34" charset="0"/>
            </a:endParaRPr>
          </a:p>
          <a:p>
            <a:pPr marL="182563" indent="0" eaLnBrk="1" hangingPunct="1">
              <a:lnSpc>
                <a:spcPct val="80000"/>
              </a:lnSpc>
              <a:buFontTx/>
              <a:buNone/>
            </a:pPr>
            <a:endParaRPr lang="en-US" sz="2000" b="1" u="sng" smtClean="0">
              <a:latin typeface="Arial" pitchFamily="34" charset="0"/>
            </a:endParaRPr>
          </a:p>
          <a:p>
            <a:pPr marL="182563" indent="0" eaLnBrk="1" hangingPunct="1">
              <a:lnSpc>
                <a:spcPct val="80000"/>
              </a:lnSpc>
              <a:buFontTx/>
              <a:buNone/>
            </a:pPr>
            <a:endParaRPr lang="en-US" sz="2000" smtClean="0">
              <a:latin typeface="Arial" pitchFamily="34" charset="0"/>
            </a:endParaRPr>
          </a:p>
        </p:txBody>
      </p:sp>
      <p:pic>
        <p:nvPicPr>
          <p:cNvPr id="27653" name="Picture 5" descr="iLimp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425" y="2822575"/>
            <a:ext cx="2516188"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iSuc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700" y="2822575"/>
            <a:ext cx="25146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7"/>
          <p:cNvSpPr>
            <a:spLocks noChangeArrowheads="1"/>
          </p:cNvSpPr>
          <p:nvPr/>
        </p:nvSpPr>
        <p:spPr bwMode="auto">
          <a:xfrm>
            <a:off x="473075" y="1651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5. </a:t>
            </a:r>
            <a:r>
              <a:rPr lang="es-ES_tradnl" sz="2800" b="1" dirty="0">
                <a:solidFill>
                  <a:srgbClr val="000000"/>
                </a:solidFill>
              </a:rPr>
              <a:t>Ext. de Características. Filtro de tamaño.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28675" name="Rectangle 2"/>
          <p:cNvSpPr>
            <a:spLocks noGrp="1" noChangeArrowheads="1"/>
          </p:cNvSpPr>
          <p:nvPr>
            <p:ph type="title"/>
          </p:nvPr>
        </p:nvSpPr>
        <p:spPr/>
        <p:txBody>
          <a:bodyPr/>
          <a:lstStyle/>
          <a:p>
            <a:pPr eaLnBrk="1" hangingPunct="1"/>
            <a:r>
              <a:rPr lang="en-US" sz="1800" smtClean="0">
                <a:latin typeface="MS Shell Dlg" charset="0"/>
              </a:rPr>
              <a:t/>
            </a:r>
            <a:br>
              <a:rPr lang="en-US" sz="1800" smtClean="0">
                <a:latin typeface="MS Shell Dlg" charset="0"/>
              </a:rPr>
            </a:br>
            <a:r>
              <a:rPr lang="en-US" sz="1800" smtClean="0"/>
              <a:t/>
            </a:r>
            <a:br>
              <a:rPr lang="en-US" sz="1800" smtClean="0"/>
            </a:br>
            <a:r>
              <a:rPr lang="en-US" sz="1800" smtClean="0"/>
              <a:t>  	  </a:t>
            </a:r>
            <a:br>
              <a:rPr lang="en-US" sz="1800" smtClean="0"/>
            </a:br>
            <a:r>
              <a:rPr lang="en-US" sz="1800" smtClean="0"/>
              <a:t/>
            </a:r>
            <a:br>
              <a:rPr lang="en-US" sz="1800" smtClean="0"/>
            </a:br>
            <a:endParaRPr lang="en-US" sz="1800" smtClean="0"/>
          </a:p>
        </p:txBody>
      </p:sp>
      <p:sp>
        <p:nvSpPr>
          <p:cNvPr id="28676" name="Rectangle 3" descr="Rectangle: Click to edit Master text styles&#10;Second level&#10;Third level&#10;Fourth level&#10;Fifth level"/>
          <p:cNvSpPr>
            <a:spLocks noGrp="1" noChangeArrowheads="1"/>
          </p:cNvSpPr>
          <p:nvPr>
            <p:ph type="body" idx="1"/>
          </p:nvPr>
        </p:nvSpPr>
        <p:spPr>
          <a:xfrm>
            <a:off x="685800" y="1130300"/>
            <a:ext cx="7772400" cy="3665538"/>
          </a:xfrm>
        </p:spPr>
        <p:txBody>
          <a:bodyPr/>
          <a:lstStyle/>
          <a:p>
            <a:pPr marL="0" indent="0" eaLnBrk="1" hangingPunct="1">
              <a:lnSpc>
                <a:spcPct val="80000"/>
              </a:lnSpc>
              <a:buFontTx/>
              <a:buNone/>
            </a:pPr>
            <a:r>
              <a:rPr lang="en-US" sz="2400" smtClean="0">
                <a:latin typeface="Arial" pitchFamily="34" charset="0"/>
              </a:rPr>
              <a:t>La posición de un objeto en la imagen normalmente se calcula determinando la posición del </a:t>
            </a:r>
            <a:r>
              <a:rPr lang="en-US" sz="2400" b="1" smtClean="0">
                <a:latin typeface="Arial" pitchFamily="34" charset="0"/>
              </a:rPr>
              <a:t>centro de gravedad</a:t>
            </a:r>
            <a:r>
              <a:rPr lang="en-US" sz="2400" smtClean="0">
                <a:latin typeface="Arial" pitchFamily="34" charset="0"/>
              </a:rPr>
              <a:t> de los píxeles que integran el objeto. </a:t>
            </a:r>
          </a:p>
          <a:p>
            <a:pPr marL="0" indent="0" eaLnBrk="1" hangingPunct="1">
              <a:lnSpc>
                <a:spcPct val="80000"/>
              </a:lnSpc>
              <a:buFontTx/>
              <a:buNone/>
            </a:pPr>
            <a:r>
              <a:rPr lang="en-US" sz="2400" smtClean="0">
                <a:latin typeface="Arial" pitchFamily="34" charset="0"/>
              </a:rPr>
              <a:t>El centro de gravedad es </a:t>
            </a:r>
            <a:r>
              <a:rPr lang="en-US" sz="2400" b="1" smtClean="0">
                <a:latin typeface="Arial" pitchFamily="34" charset="0"/>
              </a:rPr>
              <a:t>poco sensible al ruido</a:t>
            </a:r>
            <a:r>
              <a:rPr lang="en-US" sz="2400" smtClean="0">
                <a:latin typeface="Arial" pitchFamily="34" charset="0"/>
              </a:rPr>
              <a:t> y resulta muy útil en la aprehensión de objetos con manipuladores.</a:t>
            </a:r>
          </a:p>
          <a:p>
            <a:pPr marL="0" indent="0" eaLnBrk="1" hangingPunct="1">
              <a:lnSpc>
                <a:spcPct val="80000"/>
              </a:lnSpc>
              <a:buFontTx/>
              <a:buNone/>
            </a:pPr>
            <a:r>
              <a:rPr lang="en-US" sz="2400" smtClean="0">
                <a:latin typeface="Arial" pitchFamily="34" charset="0"/>
              </a:rPr>
              <a:t>El cálculo del centro de gravedad del área en una imagen binaria es análogo  al cálculo del centro de masas, donde la intensidad en cada pixel es considerada como la masa en ese punto.</a:t>
            </a:r>
          </a:p>
          <a:p>
            <a:pPr marL="0" indent="0" eaLnBrk="1" hangingPunct="1">
              <a:lnSpc>
                <a:spcPct val="80000"/>
              </a:lnSpc>
              <a:buFontTx/>
              <a:buNone/>
            </a:pPr>
            <a:endParaRPr lang="en-US" sz="2400" smtClean="0">
              <a:latin typeface="Arial" pitchFamily="34" charset="0"/>
            </a:endParaRPr>
          </a:p>
          <a:p>
            <a:pPr marL="0" indent="0" eaLnBrk="1" hangingPunct="1">
              <a:lnSpc>
                <a:spcPct val="80000"/>
              </a:lnSpc>
              <a:buFontTx/>
              <a:buNone/>
            </a:pPr>
            <a:endParaRPr lang="en-US" sz="2400" smtClean="0">
              <a:latin typeface="Arial" pitchFamily="34" charset="0"/>
            </a:endParaRPr>
          </a:p>
          <a:p>
            <a:pPr marL="0" indent="0" eaLnBrk="1" hangingPunct="1">
              <a:lnSpc>
                <a:spcPct val="80000"/>
              </a:lnSpc>
              <a:buFontTx/>
              <a:buNone/>
            </a:pPr>
            <a:endParaRPr lang="en-US" sz="2400" smtClean="0">
              <a:latin typeface="Arial" pitchFamily="34" charset="0"/>
            </a:endParaRPr>
          </a:p>
        </p:txBody>
      </p:sp>
      <p:sp>
        <p:nvSpPr>
          <p:cNvPr id="28677" name="Rectangle 5"/>
          <p:cNvSpPr>
            <a:spLocks noChangeArrowheads="1"/>
          </p:cNvSpPr>
          <p:nvPr/>
        </p:nvSpPr>
        <p:spPr bwMode="auto">
          <a:xfrm>
            <a:off x="473075" y="1651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5. </a:t>
            </a:r>
            <a:r>
              <a:rPr lang="es-ES_tradnl" sz="2800" b="1" dirty="0">
                <a:solidFill>
                  <a:srgbClr val="000000"/>
                </a:solidFill>
              </a:rPr>
              <a:t>Ext. de Características. Posición.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30723" name="Rectangle 2"/>
          <p:cNvSpPr>
            <a:spLocks noGrp="1" noChangeArrowheads="1"/>
          </p:cNvSpPr>
          <p:nvPr>
            <p:ph type="title" idx="4294967295"/>
          </p:nvPr>
        </p:nvSpPr>
        <p:spPr>
          <a:xfrm>
            <a:off x="701675" y="2279650"/>
            <a:ext cx="7772400" cy="3881438"/>
          </a:xfrm>
        </p:spPr>
        <p:txBody>
          <a:bodyPr/>
          <a:lstStyle/>
          <a:p>
            <a:pPr eaLnBrk="1" hangingPunct="1"/>
            <a:r>
              <a:rPr lang="en-US" sz="2400" b="0" smtClean="0">
                <a:latin typeface="Arial" pitchFamily="34" charset="0"/>
              </a:rPr>
              <a:t/>
            </a:r>
            <a:br>
              <a:rPr lang="en-US" sz="2400" b="0" smtClean="0">
                <a:latin typeface="Arial" pitchFamily="34" charset="0"/>
              </a:rPr>
            </a:br>
            <a:r>
              <a:rPr lang="en-US" sz="2400" b="0" smtClean="0">
                <a:latin typeface="Arial" pitchFamily="34" charset="0"/>
              </a:rPr>
              <a:t>La posición del </a:t>
            </a:r>
            <a:r>
              <a:rPr lang="en-US" sz="2400" smtClean="0">
                <a:latin typeface="Arial" pitchFamily="34" charset="0"/>
              </a:rPr>
              <a:t>centro de gravedad</a:t>
            </a:r>
            <a:r>
              <a:rPr lang="en-US" sz="2400" b="0" smtClean="0">
                <a:latin typeface="Arial" pitchFamily="34" charset="0"/>
              </a:rPr>
              <a:t> de un objeto queda definida por sus coordenadas en la imagen </a:t>
            </a:r>
            <a:br>
              <a:rPr lang="en-US" sz="2400" b="0" smtClean="0">
                <a:latin typeface="Arial" pitchFamily="34" charset="0"/>
              </a:rPr>
            </a:br>
            <a:r>
              <a:rPr lang="en-US" sz="2400" b="0" smtClean="0">
                <a:latin typeface="Arial" pitchFamily="34" charset="0"/>
              </a:rPr>
              <a:t>C</a:t>
            </a:r>
            <a:r>
              <a:rPr lang="en-US" sz="2400" b="0" i="1" smtClean="0">
                <a:latin typeface="Arial" pitchFamily="34" charset="0"/>
              </a:rPr>
              <a:t>(C</a:t>
            </a:r>
            <a:r>
              <a:rPr lang="en-US" sz="1400" b="0" i="1" smtClean="0">
                <a:latin typeface="Arial" pitchFamily="34" charset="0"/>
              </a:rPr>
              <a:t>i</a:t>
            </a:r>
            <a:r>
              <a:rPr lang="en-US" sz="2400" b="0" i="1" smtClean="0">
                <a:latin typeface="Arial" pitchFamily="34" charset="0"/>
              </a:rPr>
              <a:t>, C</a:t>
            </a:r>
            <a:r>
              <a:rPr lang="en-US" sz="1400" b="0" i="1" smtClean="0">
                <a:latin typeface="Arial" pitchFamily="34" charset="0"/>
              </a:rPr>
              <a:t>j</a:t>
            </a:r>
            <a:r>
              <a:rPr lang="en-US" sz="2400" b="0" i="1" smtClean="0">
                <a:latin typeface="Arial" pitchFamily="34" charset="0"/>
              </a:rPr>
              <a:t>).</a:t>
            </a:r>
            <a:r>
              <a:rPr lang="en-US" sz="2400" b="0" smtClean="0">
                <a:latin typeface="Arial" pitchFamily="34" charset="0"/>
              </a:rPr>
              <a:t/>
            </a:r>
            <a:br>
              <a:rPr lang="en-US" sz="2400" b="0" smtClean="0">
                <a:latin typeface="Arial" pitchFamily="34" charset="0"/>
              </a:rPr>
            </a:br>
            <a:r>
              <a:rPr lang="en-US" sz="2400" b="0" smtClean="0">
                <a:latin typeface="Arial" pitchFamily="34" charset="0"/>
              </a:rPr>
              <a:t/>
            </a:r>
            <a:br>
              <a:rPr lang="en-US" sz="2400" b="0" smtClean="0">
                <a:latin typeface="Arial" pitchFamily="34" charset="0"/>
              </a:rPr>
            </a:br>
            <a:r>
              <a:rPr lang="en-US" sz="2400" b="0" smtClean="0">
                <a:latin typeface="Arial" pitchFamily="34" charset="0"/>
              </a:rPr>
              <a:t/>
            </a:r>
            <a:br>
              <a:rPr lang="en-US" sz="2400" b="0" smtClean="0">
                <a:latin typeface="Arial" pitchFamily="34" charset="0"/>
              </a:rPr>
            </a:br>
            <a:r>
              <a:rPr lang="en-US" sz="2400" b="0" smtClean="0">
                <a:latin typeface="Arial" pitchFamily="34" charset="0"/>
              </a:rPr>
              <a:t/>
            </a:r>
            <a:br>
              <a:rPr lang="en-US" sz="2400" b="0" smtClean="0">
                <a:latin typeface="Arial" pitchFamily="34" charset="0"/>
              </a:rPr>
            </a:br>
            <a:r>
              <a:rPr lang="en-US" sz="2400" b="0" smtClean="0">
                <a:latin typeface="Arial" pitchFamily="34" charset="0"/>
              </a:rPr>
              <a:t/>
            </a:r>
            <a:br>
              <a:rPr lang="en-US" sz="2400" b="0" smtClean="0">
                <a:latin typeface="Arial" pitchFamily="34" charset="0"/>
              </a:rPr>
            </a:br>
            <a:r>
              <a:rPr lang="en-US" sz="2400" b="0" smtClean="0">
                <a:latin typeface="Arial" pitchFamily="34" charset="0"/>
              </a:rPr>
              <a:t/>
            </a:r>
            <a:br>
              <a:rPr lang="en-US" sz="2400" b="0" smtClean="0">
                <a:latin typeface="Arial" pitchFamily="34" charset="0"/>
              </a:rPr>
            </a:br>
            <a:r>
              <a:rPr lang="en-US" sz="2400" b="0" smtClean="0">
                <a:latin typeface="Arial" pitchFamily="34" charset="0"/>
              </a:rPr>
              <a:t/>
            </a:r>
            <a:br>
              <a:rPr lang="en-US" sz="2400" b="0" smtClean="0">
                <a:latin typeface="Arial" pitchFamily="34" charset="0"/>
              </a:rPr>
            </a:br>
            <a:r>
              <a:rPr lang="en-US" sz="2400" b="0" smtClean="0">
                <a:latin typeface="Arial" pitchFamily="34" charset="0"/>
              </a:rPr>
              <a:t> </a:t>
            </a:r>
            <a:br>
              <a:rPr lang="en-US" sz="2400" b="0" smtClean="0">
                <a:latin typeface="Arial" pitchFamily="34" charset="0"/>
              </a:rPr>
            </a:br>
            <a:r>
              <a:rPr lang="en-US" sz="2400" b="0" smtClean="0">
                <a:latin typeface="Arial" pitchFamily="34" charset="0"/>
              </a:rPr>
              <a:t/>
            </a:r>
            <a:br>
              <a:rPr lang="en-US" sz="2400" b="0" smtClean="0">
                <a:latin typeface="Arial" pitchFamily="34" charset="0"/>
              </a:rPr>
            </a:br>
            <a:r>
              <a:rPr lang="en-US" sz="2400" b="0" smtClean="0">
                <a:latin typeface="Arial" pitchFamily="34" charset="0"/>
              </a:rPr>
              <a:t/>
            </a:r>
            <a:br>
              <a:rPr lang="en-US" sz="2400" b="0" smtClean="0">
                <a:latin typeface="Arial" pitchFamily="34" charset="0"/>
              </a:rPr>
            </a:br>
            <a:r>
              <a:rPr lang="en-US" sz="2400" b="0" smtClean="0">
                <a:latin typeface="Arial" pitchFamily="34" charset="0"/>
              </a:rPr>
              <a:t>Son los momentos de primer orden divididos por el área.  </a:t>
            </a:r>
          </a:p>
        </p:txBody>
      </p:sp>
      <p:graphicFrame>
        <p:nvGraphicFramePr>
          <p:cNvPr id="30724" name="Object 3"/>
          <p:cNvGraphicFramePr>
            <a:graphicFrameLocks noChangeAspect="1"/>
          </p:cNvGraphicFramePr>
          <p:nvPr/>
        </p:nvGraphicFramePr>
        <p:xfrm>
          <a:off x="1406525" y="2593975"/>
          <a:ext cx="2328863" cy="1163638"/>
        </p:xfrm>
        <a:graphic>
          <a:graphicData uri="http://schemas.openxmlformats.org/presentationml/2006/ole">
            <mc:AlternateContent xmlns:mc="http://schemas.openxmlformats.org/markup-compatibility/2006">
              <mc:Choice xmlns:v="urn:schemas-microsoft-com:vml" Requires="v">
                <p:oleObj spid="_x0000_s30755" name="Ecuación" r:id="rId3" imgW="1269720" imgH="634680" progId="Equation.3">
                  <p:embed/>
                </p:oleObj>
              </mc:Choice>
              <mc:Fallback>
                <p:oleObj name="Ecuación" r:id="rId3" imgW="1269720" imgH="6346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525" y="2593975"/>
                        <a:ext cx="2328863"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5" name="Object 4"/>
          <p:cNvGraphicFramePr>
            <a:graphicFrameLocks noChangeAspect="1"/>
          </p:cNvGraphicFramePr>
          <p:nvPr/>
        </p:nvGraphicFramePr>
        <p:xfrm>
          <a:off x="1338263" y="3884613"/>
          <a:ext cx="2398712" cy="1163637"/>
        </p:xfrm>
        <a:graphic>
          <a:graphicData uri="http://schemas.openxmlformats.org/presentationml/2006/ole">
            <mc:AlternateContent xmlns:mc="http://schemas.openxmlformats.org/markup-compatibility/2006">
              <mc:Choice xmlns:v="urn:schemas-microsoft-com:vml" Requires="v">
                <p:oleObj spid="_x0000_s30756" name="Ecuación" r:id="rId5" imgW="1307880" imgH="634680" progId="Equation.3">
                  <p:embed/>
                </p:oleObj>
              </mc:Choice>
              <mc:Fallback>
                <p:oleObj name="Ecuación" r:id="rId5" imgW="1307880" imgH="63468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8263" y="3884613"/>
                        <a:ext cx="2398712" cy="1163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6" name="Rectangle 7"/>
          <p:cNvSpPr>
            <a:spLocks noChangeArrowheads="1"/>
          </p:cNvSpPr>
          <p:nvPr/>
        </p:nvSpPr>
        <p:spPr bwMode="auto">
          <a:xfrm>
            <a:off x="0"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ClrTx/>
              <a:buFontTx/>
              <a:buNone/>
            </a:pPr>
            <a:endParaRPr lang="es-ES" sz="2400">
              <a:latin typeface="Times New Roman" pitchFamily="18" charset="0"/>
            </a:endParaRPr>
          </a:p>
        </p:txBody>
      </p:sp>
      <p:pic>
        <p:nvPicPr>
          <p:cNvPr id="30727" name="Picture 6" descr="tuercas01_1Ej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8425" y="2593975"/>
            <a:ext cx="2352675"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Rectangle 8"/>
          <p:cNvSpPr>
            <a:spLocks noChangeArrowheads="1"/>
          </p:cNvSpPr>
          <p:nvPr/>
        </p:nvSpPr>
        <p:spPr bwMode="auto">
          <a:xfrm>
            <a:off x="473075" y="1651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5. </a:t>
            </a:r>
            <a:r>
              <a:rPr lang="es-ES_tradnl" sz="2800" b="1" dirty="0">
                <a:solidFill>
                  <a:srgbClr val="000000"/>
                </a:solidFill>
              </a:rPr>
              <a:t>Ext. de Características. Posición.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31747" name="Rectangle 2"/>
          <p:cNvSpPr>
            <a:spLocks noGrp="1" noChangeArrowheads="1"/>
          </p:cNvSpPr>
          <p:nvPr>
            <p:ph type="title"/>
          </p:nvPr>
        </p:nvSpPr>
        <p:spPr/>
        <p:txBody>
          <a:bodyPr/>
          <a:lstStyle/>
          <a:p>
            <a:pPr eaLnBrk="1" hangingPunct="1"/>
            <a:r>
              <a:rPr lang="en-US" sz="1800" smtClean="0">
                <a:latin typeface="MS Shell Dlg" charset="0"/>
              </a:rPr>
              <a:t>	                       </a:t>
            </a:r>
            <a:br>
              <a:rPr lang="en-US" sz="1800" smtClean="0">
                <a:latin typeface="MS Shell Dlg" charset="0"/>
              </a:rPr>
            </a:br>
            <a:r>
              <a:rPr lang="en-US" sz="1800" smtClean="0">
                <a:latin typeface="MS Shell Dlg" charset="0"/>
              </a:rPr>
              <a:t>        </a:t>
            </a:r>
            <a:r>
              <a:rPr lang="en-US" sz="1800" smtClean="0"/>
              <a:t> </a:t>
            </a:r>
            <a:br>
              <a:rPr lang="en-US" sz="1800" smtClean="0"/>
            </a:br>
            <a:r>
              <a:rPr lang="en-US" sz="1800" smtClean="0"/>
              <a:t/>
            </a:r>
            <a:br>
              <a:rPr lang="en-US" sz="1800" smtClean="0"/>
            </a:br>
            <a:endParaRPr lang="en-US" sz="1800" smtClean="0"/>
          </a:p>
        </p:txBody>
      </p:sp>
      <p:sp>
        <p:nvSpPr>
          <p:cNvPr id="31748" name="Rectangle 3" descr="Rectangle: Click to edit Master text styles&#10;Second level&#10;Third level&#10;Fourth level&#10;Fifth level"/>
          <p:cNvSpPr>
            <a:spLocks noGrp="1" noChangeArrowheads="1"/>
          </p:cNvSpPr>
          <p:nvPr>
            <p:ph type="body" idx="1"/>
          </p:nvPr>
        </p:nvSpPr>
        <p:spPr>
          <a:xfrm>
            <a:off x="685800" y="1519238"/>
            <a:ext cx="8059738" cy="3427412"/>
          </a:xfrm>
        </p:spPr>
        <p:txBody>
          <a:bodyPr/>
          <a:lstStyle/>
          <a:p>
            <a:pPr marL="0" indent="0" eaLnBrk="1" hangingPunct="1">
              <a:lnSpc>
                <a:spcPct val="80000"/>
              </a:lnSpc>
              <a:buFontTx/>
              <a:buNone/>
            </a:pPr>
            <a:r>
              <a:rPr lang="en-US" sz="2400" smtClean="0">
                <a:latin typeface="Arial" pitchFamily="34" charset="0"/>
              </a:rPr>
              <a:t>La orientación del un objeto puede determinarse mediante el cálculo de su eje de elongación que no es otro sino el </a:t>
            </a:r>
            <a:r>
              <a:rPr lang="en-US" sz="2400" b="1" smtClean="0">
                <a:latin typeface="Arial" pitchFamily="34" charset="0"/>
              </a:rPr>
              <a:t>eje inercia de momento mínimo. </a:t>
            </a:r>
          </a:p>
          <a:p>
            <a:pPr marL="0" indent="0" eaLnBrk="1" hangingPunct="1">
              <a:lnSpc>
                <a:spcPct val="80000"/>
              </a:lnSpc>
              <a:buFontTx/>
              <a:buNone/>
            </a:pPr>
            <a:endParaRPr lang="en-US" sz="2400" b="1" smtClean="0">
              <a:latin typeface="Arial" pitchFamily="34" charset="0"/>
            </a:endParaRPr>
          </a:p>
          <a:p>
            <a:pPr marL="0" indent="0" eaLnBrk="1" hangingPunct="1">
              <a:lnSpc>
                <a:spcPct val="80000"/>
              </a:lnSpc>
              <a:buFontTx/>
              <a:buNone/>
            </a:pPr>
            <a:r>
              <a:rPr lang="en-US" sz="2400" smtClean="0">
                <a:latin typeface="Arial" pitchFamily="34" charset="0"/>
              </a:rPr>
              <a:t>Como en mecánica, el eje de orientación de un objeto en una imagen se define como la línea tal que la suma de las distancias al cuadrado entre los píxeles del objeto y dicha línea es mínima.</a:t>
            </a:r>
          </a:p>
          <a:p>
            <a:pPr marL="0" indent="0" eaLnBrk="1" hangingPunct="1">
              <a:lnSpc>
                <a:spcPct val="80000"/>
              </a:lnSpc>
              <a:buFontTx/>
              <a:buNone/>
            </a:pPr>
            <a:endParaRPr lang="en-US" sz="2400" smtClean="0">
              <a:latin typeface="Arial" pitchFamily="34" charset="0"/>
            </a:endParaRPr>
          </a:p>
        </p:txBody>
      </p:sp>
      <p:sp>
        <p:nvSpPr>
          <p:cNvPr id="31749" name="Rectangle 5"/>
          <p:cNvSpPr>
            <a:spLocks noChangeArrowheads="1"/>
          </p:cNvSpPr>
          <p:nvPr/>
        </p:nvSpPr>
        <p:spPr bwMode="auto">
          <a:xfrm>
            <a:off x="473075" y="1651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5. </a:t>
            </a:r>
            <a:r>
              <a:rPr lang="es-ES_tradnl" sz="2800" b="1" dirty="0">
                <a:solidFill>
                  <a:srgbClr val="000000"/>
                </a:solidFill>
              </a:rPr>
              <a:t>Ext. de Características. Orientación.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32771" name="Rectangle 2"/>
          <p:cNvSpPr>
            <a:spLocks noGrp="1" noChangeArrowheads="1"/>
          </p:cNvSpPr>
          <p:nvPr>
            <p:ph type="title" idx="4294967295"/>
          </p:nvPr>
        </p:nvSpPr>
        <p:spPr>
          <a:xfrm>
            <a:off x="473075" y="1758950"/>
            <a:ext cx="7924800" cy="3490913"/>
          </a:xfrm>
        </p:spPr>
        <p:txBody>
          <a:bodyPr/>
          <a:lstStyle/>
          <a:p>
            <a:pPr eaLnBrk="1" hangingPunct="1"/>
            <a:r>
              <a:rPr lang="en-US" sz="2400" b="0" smtClean="0">
                <a:latin typeface="Arial" pitchFamily="34" charset="0"/>
              </a:rPr>
              <a:t/>
            </a:r>
            <a:br>
              <a:rPr lang="en-US" sz="2400" b="0" smtClean="0">
                <a:latin typeface="Arial" pitchFamily="34" charset="0"/>
              </a:rPr>
            </a:br>
            <a:r>
              <a:rPr lang="es-ES" sz="2400" b="0" smtClean="0">
                <a:latin typeface="Arial" pitchFamily="34" charset="0"/>
              </a:rPr>
              <a:t>Para el cálculo de los </a:t>
            </a:r>
            <a:r>
              <a:rPr lang="es-ES" sz="2400" smtClean="0">
                <a:latin typeface="Arial" pitchFamily="34" charset="0"/>
              </a:rPr>
              <a:t>ejes principales de inercia</a:t>
            </a:r>
            <a:r>
              <a:rPr lang="es-ES" sz="2400" b="0" smtClean="0">
                <a:latin typeface="Arial" pitchFamily="34" charset="0"/>
              </a:rPr>
              <a:t> del objeto en primer lugar calculamos los momentos de segundo orden:</a:t>
            </a:r>
            <a:br>
              <a:rPr lang="es-ES" sz="2400" b="0" smtClean="0">
                <a:latin typeface="Arial" pitchFamily="34" charset="0"/>
              </a:rPr>
            </a:br>
            <a:r>
              <a:rPr lang="es-ES" sz="2400" b="0" smtClean="0">
                <a:latin typeface="Arial" pitchFamily="34" charset="0"/>
              </a:rPr>
              <a:t/>
            </a:r>
            <a:br>
              <a:rPr lang="es-ES" sz="2400" b="0" smtClean="0">
                <a:latin typeface="Arial" pitchFamily="34" charset="0"/>
              </a:rPr>
            </a:br>
            <a:r>
              <a:rPr lang="es-ES" sz="2400" b="0" smtClean="0">
                <a:latin typeface="Arial" pitchFamily="34" charset="0"/>
              </a:rPr>
              <a:t/>
            </a:r>
            <a:br>
              <a:rPr lang="es-ES" sz="2400" b="0" smtClean="0">
                <a:latin typeface="Arial" pitchFamily="34" charset="0"/>
              </a:rPr>
            </a:br>
            <a:r>
              <a:rPr lang="es-ES" sz="2400" b="0" smtClean="0">
                <a:latin typeface="Arial" pitchFamily="34" charset="0"/>
              </a:rPr>
              <a:t/>
            </a:r>
            <a:br>
              <a:rPr lang="es-ES" sz="2400" b="0" smtClean="0">
                <a:latin typeface="Arial" pitchFamily="34" charset="0"/>
              </a:rPr>
            </a:br>
            <a:r>
              <a:rPr lang="es-ES" sz="2400" b="0" smtClean="0">
                <a:latin typeface="Arial" pitchFamily="34" charset="0"/>
              </a:rPr>
              <a:t/>
            </a:r>
            <a:br>
              <a:rPr lang="es-ES" sz="2400" b="0" smtClean="0">
                <a:latin typeface="Arial" pitchFamily="34" charset="0"/>
              </a:rPr>
            </a:br>
            <a:r>
              <a:rPr lang="es-ES" sz="2400" b="0" smtClean="0">
                <a:latin typeface="Arial" pitchFamily="34" charset="0"/>
              </a:rPr>
              <a:t/>
            </a:r>
            <a:br>
              <a:rPr lang="es-ES" sz="2400" b="0" smtClean="0">
                <a:latin typeface="Arial" pitchFamily="34" charset="0"/>
              </a:rPr>
            </a:br>
            <a:r>
              <a:rPr lang="es-ES" sz="2400" b="0" smtClean="0">
                <a:latin typeface="Arial" pitchFamily="34" charset="0"/>
              </a:rPr>
              <a:t>Los ejes principales vendrán definidos por los autovectores del tensor de inercia, es decir, por aquellos vectores </a:t>
            </a:r>
            <a:r>
              <a:rPr lang="es-ES" sz="2400" b="0" i="1" smtClean="0">
                <a:latin typeface="Arial" pitchFamily="34" charset="0"/>
              </a:rPr>
              <a:t>v(x,y)</a:t>
            </a:r>
            <a:r>
              <a:rPr lang="es-ES" sz="2400" b="0" smtClean="0">
                <a:latin typeface="Arial" pitchFamily="34" charset="0"/>
              </a:rPr>
              <a:t> que cumplen:</a:t>
            </a:r>
            <a:r>
              <a:rPr lang="en-US" sz="2400" b="0" smtClean="0">
                <a:latin typeface="Arial" pitchFamily="34" charset="0"/>
              </a:rPr>
              <a:t/>
            </a:r>
            <a:br>
              <a:rPr lang="en-US" sz="2400" b="0" smtClean="0">
                <a:latin typeface="Arial" pitchFamily="34" charset="0"/>
              </a:rPr>
            </a:br>
            <a:endParaRPr lang="en-US" sz="2400" b="0" smtClean="0">
              <a:latin typeface="Arial" pitchFamily="34" charset="0"/>
            </a:endParaRPr>
          </a:p>
        </p:txBody>
      </p:sp>
      <p:sp>
        <p:nvSpPr>
          <p:cNvPr id="3277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2773" name="Rectangle 7"/>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32774" name="Object 6"/>
          <p:cNvGraphicFramePr>
            <a:graphicFrameLocks noChangeAspect="1"/>
          </p:cNvGraphicFramePr>
          <p:nvPr/>
        </p:nvGraphicFramePr>
        <p:xfrm>
          <a:off x="3055938" y="2247900"/>
          <a:ext cx="2730500" cy="649288"/>
        </p:xfrm>
        <a:graphic>
          <a:graphicData uri="http://schemas.openxmlformats.org/presentationml/2006/ole">
            <mc:AlternateContent xmlns:mc="http://schemas.openxmlformats.org/markup-compatibility/2006">
              <mc:Choice xmlns:v="urn:schemas-microsoft-com:vml" Requires="v">
                <p:oleObj spid="_x0000_s32834" name="Ecuación" r:id="rId3" imgW="1485255" imgH="355446" progId="Equation.3">
                  <p:embed/>
                </p:oleObj>
              </mc:Choice>
              <mc:Fallback>
                <p:oleObj name="Ecuación" r:id="rId3" imgW="1485255" imgH="355446"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5938" y="2247900"/>
                        <a:ext cx="27305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5" name="Rectangle 9"/>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32776" name="Object 8"/>
          <p:cNvGraphicFramePr>
            <a:graphicFrameLocks noChangeAspect="1"/>
          </p:cNvGraphicFramePr>
          <p:nvPr/>
        </p:nvGraphicFramePr>
        <p:xfrm>
          <a:off x="3054350" y="1608138"/>
          <a:ext cx="2124075" cy="684212"/>
        </p:xfrm>
        <a:graphic>
          <a:graphicData uri="http://schemas.openxmlformats.org/presentationml/2006/ole">
            <mc:AlternateContent xmlns:mc="http://schemas.openxmlformats.org/markup-compatibility/2006">
              <mc:Choice xmlns:v="urn:schemas-microsoft-com:vml" Requires="v">
                <p:oleObj spid="_x0000_s32835" name="Ecuación" r:id="rId5" imgW="1091726" imgH="355446" progId="Equation.3">
                  <p:embed/>
                </p:oleObj>
              </mc:Choice>
              <mc:Fallback>
                <p:oleObj name="Ecuación" r:id="rId5" imgW="1091726" imgH="355446"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4350" y="1608138"/>
                        <a:ext cx="212407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7" name="Rectangle 11"/>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32778" name="Object 10"/>
          <p:cNvGraphicFramePr>
            <a:graphicFrameLocks noChangeAspect="1"/>
          </p:cNvGraphicFramePr>
          <p:nvPr/>
        </p:nvGraphicFramePr>
        <p:xfrm>
          <a:off x="3054350" y="2873375"/>
          <a:ext cx="2049463" cy="652463"/>
        </p:xfrm>
        <a:graphic>
          <a:graphicData uri="http://schemas.openxmlformats.org/presentationml/2006/ole">
            <mc:AlternateContent xmlns:mc="http://schemas.openxmlformats.org/markup-compatibility/2006">
              <mc:Choice xmlns:v="urn:schemas-microsoft-com:vml" Requires="v">
                <p:oleObj spid="_x0000_s32836" name="Ecuación" r:id="rId7" imgW="1104421" imgH="355446" progId="Equation.3">
                  <p:embed/>
                </p:oleObj>
              </mc:Choice>
              <mc:Fallback>
                <p:oleObj name="Ecuación" r:id="rId7" imgW="1104421" imgH="355446"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4350" y="2873375"/>
                        <a:ext cx="204946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9" name="Rectangle 13"/>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32780" name="Object 12"/>
          <p:cNvGraphicFramePr>
            <a:graphicFrameLocks noChangeAspect="1"/>
          </p:cNvGraphicFramePr>
          <p:nvPr/>
        </p:nvGraphicFramePr>
        <p:xfrm>
          <a:off x="3130550" y="5099050"/>
          <a:ext cx="2503488" cy="893763"/>
        </p:xfrm>
        <a:graphic>
          <a:graphicData uri="http://schemas.openxmlformats.org/presentationml/2006/ole">
            <mc:AlternateContent xmlns:mc="http://schemas.openxmlformats.org/markup-compatibility/2006">
              <mc:Choice xmlns:v="urn:schemas-microsoft-com:vml" Requires="v">
                <p:oleObj spid="_x0000_s32837" name="Ecuación" r:id="rId9" imgW="1358310" imgH="482391" progId="Equation.3">
                  <p:embed/>
                </p:oleObj>
              </mc:Choice>
              <mc:Fallback>
                <p:oleObj name="Ecuación" r:id="rId9" imgW="1358310" imgH="482391"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0550" y="5099050"/>
                        <a:ext cx="2503488"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81" name="Rectangle 14"/>
          <p:cNvSpPr>
            <a:spLocks noChangeArrowheads="1"/>
          </p:cNvSpPr>
          <p:nvPr/>
        </p:nvSpPr>
        <p:spPr bwMode="auto">
          <a:xfrm>
            <a:off x="473075" y="1651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5. </a:t>
            </a:r>
            <a:r>
              <a:rPr lang="es-ES_tradnl" sz="2800" b="1" dirty="0">
                <a:solidFill>
                  <a:srgbClr val="000000"/>
                </a:solidFill>
              </a:rPr>
              <a:t>Ext. de Características. Orientación.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30" name="Picture 38" descr="C:\Users\Eusebio\Documents\LIBRO\FIGURAS\cap4\png\fig4_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512" y="1171575"/>
            <a:ext cx="5849938" cy="3714750"/>
          </a:xfrm>
          <a:prstGeom prst="rect">
            <a:avLst/>
          </a:prstGeom>
          <a:noFill/>
          <a:extLst>
            <a:ext uri="{909E8E84-426E-40DD-AFC4-6F175D3DCCD1}">
              <a14:hiddenFill xmlns:a14="http://schemas.microsoft.com/office/drawing/2010/main">
                <a:solidFill>
                  <a:srgbClr val="FFFFFF"/>
                </a:solidFill>
              </a14:hiddenFill>
            </a:ext>
          </a:extLst>
        </p:spPr>
      </p:pic>
      <p:sp>
        <p:nvSpPr>
          <p:cNvPr id="33794" name="2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33796" name="Rectangle 3"/>
          <p:cNvSpPr>
            <a:spLocks noChangeArrowheads="1"/>
          </p:cNvSpPr>
          <p:nvPr/>
        </p:nvSpPr>
        <p:spPr bwMode="auto">
          <a:xfrm>
            <a:off x="0" y="2809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3797" name="Rectangle 4"/>
          <p:cNvSpPr>
            <a:spLocks noChangeArrowheads="1"/>
          </p:cNvSpPr>
          <p:nvPr/>
        </p:nvSpPr>
        <p:spPr bwMode="auto">
          <a:xfrm>
            <a:off x="0" y="2795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3798" name="Text Box 5"/>
          <p:cNvSpPr txBox="1">
            <a:spLocks noChangeArrowheads="1"/>
          </p:cNvSpPr>
          <p:nvPr/>
        </p:nvSpPr>
        <p:spPr bwMode="auto">
          <a:xfrm>
            <a:off x="1295400" y="17526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spcBef>
                <a:spcPct val="50000"/>
              </a:spcBef>
              <a:buClrTx/>
            </a:pPr>
            <a:endParaRPr lang="es-ES" sz="1800" b="1">
              <a:solidFill>
                <a:srgbClr val="141414"/>
              </a:solidFill>
              <a:cs typeface="Arial" pitchFamily="34" charset="0"/>
            </a:endParaRPr>
          </a:p>
        </p:txBody>
      </p:sp>
      <p:sp>
        <p:nvSpPr>
          <p:cNvPr id="33799" name="Rectangle 6"/>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3800" name="Rectangle 7"/>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3801" name="Rectangle 8"/>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buClrTx/>
              <a:buFontTx/>
              <a:buNone/>
            </a:pPr>
            <a:endParaRPr lang="es-ES" sz="1800">
              <a:solidFill>
                <a:srgbClr val="141414"/>
              </a:solidFill>
              <a:cs typeface="Arial" pitchFamily="34" charset="0"/>
            </a:endParaRPr>
          </a:p>
        </p:txBody>
      </p:sp>
      <p:sp>
        <p:nvSpPr>
          <p:cNvPr id="33802" name="Rectangle 9"/>
          <p:cNvSpPr>
            <a:spLocks noChangeArrowheads="1"/>
          </p:cNvSpPr>
          <p:nvPr/>
        </p:nvSpPr>
        <p:spPr bwMode="auto">
          <a:xfrm>
            <a:off x="0" y="3028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3803" name="Rectangle 10"/>
          <p:cNvSpPr>
            <a:spLocks noChangeArrowheads="1"/>
          </p:cNvSpPr>
          <p:nvPr/>
        </p:nvSpPr>
        <p:spPr bwMode="auto">
          <a:xfrm>
            <a:off x="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3804" name="Rectangle 11"/>
          <p:cNvSpPr>
            <a:spLocks noChangeArrowheads="1"/>
          </p:cNvSpPr>
          <p:nvPr/>
        </p:nvSpPr>
        <p:spPr bwMode="auto">
          <a:xfrm>
            <a:off x="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3805" name="Rectangle 12"/>
          <p:cNvSpPr>
            <a:spLocks noChangeArrowheads="1"/>
          </p:cNvSpPr>
          <p:nvPr/>
        </p:nvSpPr>
        <p:spPr bwMode="auto">
          <a:xfrm>
            <a:off x="0" y="3000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3806" name="Rectangle 13"/>
          <p:cNvSpPr>
            <a:spLocks noChangeArrowheads="1"/>
          </p:cNvSpPr>
          <p:nvPr/>
        </p:nvSpPr>
        <p:spPr bwMode="auto">
          <a:xfrm>
            <a:off x="0" y="3000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3807" name="Rectangle 14"/>
          <p:cNvSpPr>
            <a:spLocks noChangeArrowheads="1"/>
          </p:cNvSpPr>
          <p:nvPr/>
        </p:nvSpPr>
        <p:spPr bwMode="auto">
          <a:xfrm>
            <a:off x="0" y="2924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3808" name="Rectangle 15"/>
          <p:cNvSpPr>
            <a:spLocks noChangeArrowheads="1"/>
          </p:cNvSpPr>
          <p:nvPr/>
        </p:nvSpPr>
        <p:spPr bwMode="auto">
          <a:xfrm>
            <a:off x="0" y="2924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380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3810" name="Rectangle 17"/>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3811" name="Rectangle 18"/>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3812" name="Text Box 239"/>
          <p:cNvSpPr txBox="1">
            <a:spLocks noChangeArrowheads="1"/>
          </p:cNvSpPr>
          <p:nvPr/>
        </p:nvSpPr>
        <p:spPr bwMode="auto">
          <a:xfrm>
            <a:off x="7304088" y="3049588"/>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spcBef>
                <a:spcPct val="50000"/>
              </a:spcBef>
              <a:buClrTx/>
              <a:buFontTx/>
              <a:buNone/>
            </a:pPr>
            <a:r>
              <a:rPr lang="en-US">
                <a:cs typeface="Arial" pitchFamily="34" charset="0"/>
              </a:rPr>
              <a:t>Eje Principal</a:t>
            </a:r>
          </a:p>
        </p:txBody>
      </p:sp>
      <p:sp>
        <p:nvSpPr>
          <p:cNvPr id="33813" name="Line 240"/>
          <p:cNvSpPr>
            <a:spLocks noChangeShapeType="1"/>
          </p:cNvSpPr>
          <p:nvPr/>
        </p:nvSpPr>
        <p:spPr bwMode="auto">
          <a:xfrm flipH="1" flipV="1">
            <a:off x="6241690" y="2328862"/>
            <a:ext cx="1138598" cy="9477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3814" name="Text Box 241"/>
          <p:cNvSpPr txBox="1">
            <a:spLocks noChangeArrowheads="1"/>
          </p:cNvSpPr>
          <p:nvPr/>
        </p:nvSpPr>
        <p:spPr bwMode="auto">
          <a:xfrm>
            <a:off x="5862638" y="5022850"/>
            <a:ext cx="2286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spcBef>
                <a:spcPct val="50000"/>
              </a:spcBef>
              <a:buClrTx/>
              <a:buFontTx/>
              <a:buNone/>
            </a:pPr>
            <a:r>
              <a:rPr lang="en-US" dirty="0">
                <a:cs typeface="Arial" pitchFamily="34" charset="0"/>
              </a:rPr>
              <a:t>Centro de </a:t>
            </a:r>
            <a:r>
              <a:rPr lang="en-US" dirty="0" err="1">
                <a:cs typeface="Arial" pitchFamily="34" charset="0"/>
              </a:rPr>
              <a:t>Gravedad</a:t>
            </a:r>
            <a:endParaRPr lang="en-US" dirty="0">
              <a:cs typeface="Arial" pitchFamily="34" charset="0"/>
            </a:endParaRPr>
          </a:p>
        </p:txBody>
      </p:sp>
      <p:sp>
        <p:nvSpPr>
          <p:cNvPr id="33815" name="Line 242"/>
          <p:cNvSpPr>
            <a:spLocks noChangeShapeType="1"/>
          </p:cNvSpPr>
          <p:nvPr/>
        </p:nvSpPr>
        <p:spPr bwMode="auto">
          <a:xfrm flipH="1" flipV="1">
            <a:off x="4572000" y="2897188"/>
            <a:ext cx="1450975" cy="220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3816" name="Rectangle 247"/>
          <p:cNvSpPr>
            <a:spLocks noChangeArrowheads="1"/>
          </p:cNvSpPr>
          <p:nvPr/>
        </p:nvSpPr>
        <p:spPr bwMode="auto">
          <a:xfrm>
            <a:off x="-236855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3817" name="Rectangle 250"/>
          <p:cNvSpPr>
            <a:spLocks noChangeArrowheads="1"/>
          </p:cNvSpPr>
          <p:nvPr/>
        </p:nvSpPr>
        <p:spPr bwMode="auto">
          <a:xfrm>
            <a:off x="0" y="3109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33818" name="Object 249"/>
          <p:cNvGraphicFramePr>
            <a:graphicFrameLocks noChangeAspect="1"/>
          </p:cNvGraphicFramePr>
          <p:nvPr/>
        </p:nvGraphicFramePr>
        <p:xfrm>
          <a:off x="2387600" y="5135563"/>
          <a:ext cx="2168525" cy="908050"/>
        </p:xfrm>
        <a:graphic>
          <a:graphicData uri="http://schemas.openxmlformats.org/presentationml/2006/ole">
            <mc:AlternateContent xmlns:mc="http://schemas.openxmlformats.org/markup-compatibility/2006">
              <mc:Choice xmlns:v="urn:schemas-microsoft-com:vml" Requires="v">
                <p:oleObj spid="_x0000_s33834" name="Ecuación" r:id="rId5" imgW="1219200" imgH="508000" progId="Equation.3">
                  <p:embed/>
                </p:oleObj>
              </mc:Choice>
              <mc:Fallback>
                <p:oleObj name="Ecuación" r:id="rId5" imgW="1219200" imgH="508000" progId="Equation.3">
                  <p:embed/>
                  <p:pic>
                    <p:nvPicPr>
                      <p:cNvPr id="0" name="Object 2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7600" y="5135563"/>
                        <a:ext cx="21685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19" name="Rectangle 251"/>
          <p:cNvSpPr>
            <a:spLocks noChangeArrowheads="1"/>
          </p:cNvSpPr>
          <p:nvPr/>
        </p:nvSpPr>
        <p:spPr bwMode="auto">
          <a:xfrm>
            <a:off x="473075" y="1651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5. </a:t>
            </a:r>
            <a:r>
              <a:rPr lang="es-ES_tradnl" sz="2800" b="1" dirty="0">
                <a:solidFill>
                  <a:srgbClr val="000000"/>
                </a:solidFill>
              </a:rPr>
              <a:t>Ext. de Características. Orientación.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34819" name="Rectangle 4"/>
          <p:cNvSpPr>
            <a:spLocks noChangeArrowheads="1"/>
          </p:cNvSpPr>
          <p:nvPr/>
        </p:nvSpPr>
        <p:spPr bwMode="auto">
          <a:xfrm>
            <a:off x="0" y="2809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4820" name="Rectangle 5"/>
          <p:cNvSpPr>
            <a:spLocks noChangeArrowheads="1"/>
          </p:cNvSpPr>
          <p:nvPr/>
        </p:nvSpPr>
        <p:spPr bwMode="auto">
          <a:xfrm>
            <a:off x="0" y="2795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4821" name="Rectangle 7"/>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4822" name="Rectangle 8"/>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4823" name="Rectangle 9"/>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buClrTx/>
              <a:buFontTx/>
              <a:buNone/>
            </a:pPr>
            <a:endParaRPr lang="es-ES" sz="1800">
              <a:solidFill>
                <a:srgbClr val="141414"/>
              </a:solidFill>
              <a:cs typeface="Arial" pitchFamily="34" charset="0"/>
            </a:endParaRPr>
          </a:p>
        </p:txBody>
      </p:sp>
      <p:sp>
        <p:nvSpPr>
          <p:cNvPr id="34824" name="Rectangle 10"/>
          <p:cNvSpPr>
            <a:spLocks noChangeArrowheads="1"/>
          </p:cNvSpPr>
          <p:nvPr/>
        </p:nvSpPr>
        <p:spPr bwMode="auto">
          <a:xfrm>
            <a:off x="0" y="3028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4825" name="Rectangle 11"/>
          <p:cNvSpPr>
            <a:spLocks noChangeArrowheads="1"/>
          </p:cNvSpPr>
          <p:nvPr/>
        </p:nvSpPr>
        <p:spPr bwMode="auto">
          <a:xfrm>
            <a:off x="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4826" name="Rectangle 12"/>
          <p:cNvSpPr>
            <a:spLocks noChangeArrowheads="1"/>
          </p:cNvSpPr>
          <p:nvPr/>
        </p:nvSpPr>
        <p:spPr bwMode="auto">
          <a:xfrm>
            <a:off x="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4827" name="Rectangle 13"/>
          <p:cNvSpPr>
            <a:spLocks noChangeArrowheads="1"/>
          </p:cNvSpPr>
          <p:nvPr/>
        </p:nvSpPr>
        <p:spPr bwMode="auto">
          <a:xfrm>
            <a:off x="0" y="3000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4828" name="Rectangle 14"/>
          <p:cNvSpPr>
            <a:spLocks noChangeArrowheads="1"/>
          </p:cNvSpPr>
          <p:nvPr/>
        </p:nvSpPr>
        <p:spPr bwMode="auto">
          <a:xfrm>
            <a:off x="0" y="3000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4829" name="Rectangle 15"/>
          <p:cNvSpPr>
            <a:spLocks noChangeArrowheads="1"/>
          </p:cNvSpPr>
          <p:nvPr/>
        </p:nvSpPr>
        <p:spPr bwMode="auto">
          <a:xfrm>
            <a:off x="0" y="2924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4830" name="Rectangle 16"/>
          <p:cNvSpPr>
            <a:spLocks noChangeArrowheads="1"/>
          </p:cNvSpPr>
          <p:nvPr/>
        </p:nvSpPr>
        <p:spPr bwMode="auto">
          <a:xfrm>
            <a:off x="0" y="2924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4831"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4832" name="Rectangle 18"/>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4833" name="Rectangle 19"/>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4834" name="Rectangle 24"/>
          <p:cNvSpPr>
            <a:spLocks noChangeArrowheads="1"/>
          </p:cNvSpPr>
          <p:nvPr/>
        </p:nvSpPr>
        <p:spPr bwMode="auto">
          <a:xfrm>
            <a:off x="-236855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4835" name="Rectangle 26"/>
          <p:cNvSpPr>
            <a:spLocks noChangeArrowheads="1"/>
          </p:cNvSpPr>
          <p:nvPr/>
        </p:nvSpPr>
        <p:spPr bwMode="auto">
          <a:xfrm>
            <a:off x="-3883025"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ClrTx/>
              <a:buFontTx/>
              <a:buNone/>
            </a:pPr>
            <a:endParaRPr lang="es-ES" sz="2400">
              <a:latin typeface="Times New Roman" pitchFamily="18" charset="0"/>
            </a:endParaRPr>
          </a:p>
        </p:txBody>
      </p:sp>
      <p:pic>
        <p:nvPicPr>
          <p:cNvPr id="34836" name="Picture 25" descr="fija02BinarizadaUmbral100Ej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338" y="773113"/>
            <a:ext cx="432752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7" name="Rectangle 27"/>
          <p:cNvSpPr>
            <a:spLocks noChangeArrowheads="1"/>
          </p:cNvSpPr>
          <p:nvPr/>
        </p:nvSpPr>
        <p:spPr bwMode="auto">
          <a:xfrm>
            <a:off x="1687513" y="4111625"/>
            <a:ext cx="5722937"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ClrTx/>
              <a:buFontTx/>
              <a:buNone/>
            </a:pPr>
            <a:r>
              <a:rPr lang="es-ES" i="1">
                <a:solidFill>
                  <a:srgbClr val="000080"/>
                </a:solidFill>
                <a:ea typeface="Times New Roman" pitchFamily="18" charset="0"/>
                <a:cs typeface="Arial" pitchFamily="34" charset="0"/>
              </a:rPr>
              <a:t>Muchas aplicaciones industriales requieren conocer la orientación del objeto para su aprehensión. La garra del robot precisa no sólo el centro de gravedad de la pieza sino también debe conocer el giro necesario para que los dedos cierren a lo largo del eje de inercia de momento máximo para tener éxito en la captura. </a:t>
            </a:r>
            <a:endParaRPr lang="es-ES">
              <a:latin typeface="Times New Roman" pitchFamily="18" charset="0"/>
              <a:ea typeface="Times New Roman" pitchFamily="18" charset="0"/>
              <a:cs typeface="Arial" pitchFamily="34" charset="0"/>
            </a:endParaRPr>
          </a:p>
        </p:txBody>
      </p:sp>
      <p:sp>
        <p:nvSpPr>
          <p:cNvPr id="34838" name="Rectangle 29"/>
          <p:cNvSpPr>
            <a:spLocks noChangeArrowheads="1"/>
          </p:cNvSpPr>
          <p:nvPr/>
        </p:nvSpPr>
        <p:spPr bwMode="auto">
          <a:xfrm>
            <a:off x="473075" y="1651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5. </a:t>
            </a:r>
            <a:r>
              <a:rPr lang="es-ES_tradnl" sz="2800" b="1" dirty="0">
                <a:solidFill>
                  <a:srgbClr val="000000"/>
                </a:solidFill>
              </a:rPr>
              <a:t>Ext. de Características. Orientación.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35843" name="Rectangle 2"/>
          <p:cNvSpPr>
            <a:spLocks noGrp="1" noChangeArrowheads="1"/>
          </p:cNvSpPr>
          <p:nvPr>
            <p:ph type="title"/>
          </p:nvPr>
        </p:nvSpPr>
        <p:spPr/>
        <p:txBody>
          <a:bodyPr/>
          <a:lstStyle/>
          <a:p>
            <a:pPr eaLnBrk="1" hangingPunct="1"/>
            <a:r>
              <a:rPr lang="en-US" sz="1800" smtClean="0">
                <a:latin typeface="MS Shell Dlg" charset="0"/>
              </a:rPr>
              <a:t>	                       </a:t>
            </a:r>
            <a:br>
              <a:rPr lang="en-US" sz="1800" smtClean="0">
                <a:latin typeface="MS Shell Dlg" charset="0"/>
              </a:rPr>
            </a:br>
            <a:r>
              <a:rPr lang="en-US" sz="1800" smtClean="0">
                <a:latin typeface="MS Shell Dlg" charset="0"/>
              </a:rPr>
              <a:t>        </a:t>
            </a:r>
            <a:r>
              <a:rPr lang="en-US" sz="1800" smtClean="0"/>
              <a:t> </a:t>
            </a:r>
            <a:br>
              <a:rPr lang="en-US" sz="1800" smtClean="0"/>
            </a:br>
            <a:r>
              <a:rPr lang="en-US" sz="1800" smtClean="0"/>
              <a:t/>
            </a:r>
            <a:br>
              <a:rPr lang="en-US" sz="1800" smtClean="0"/>
            </a:br>
            <a:endParaRPr lang="en-US" sz="1800" smtClean="0"/>
          </a:p>
        </p:txBody>
      </p:sp>
      <p:sp>
        <p:nvSpPr>
          <p:cNvPr id="35844" name="Rectangle 4" descr="Rectangle: Click to edit Master text styles&#10;Second level&#10;Third level&#10;Fourth level&#10;Fifth level"/>
          <p:cNvSpPr>
            <a:spLocks noGrp="1" noChangeArrowheads="1"/>
          </p:cNvSpPr>
          <p:nvPr>
            <p:ph type="body" idx="1"/>
          </p:nvPr>
        </p:nvSpPr>
        <p:spPr>
          <a:xfrm>
            <a:off x="322263" y="1076325"/>
            <a:ext cx="7910512" cy="4794250"/>
          </a:xfrm>
        </p:spPr>
        <p:txBody>
          <a:bodyPr/>
          <a:lstStyle/>
          <a:p>
            <a:pPr indent="-46038" eaLnBrk="1" hangingPunct="1">
              <a:buFontTx/>
              <a:buNone/>
            </a:pPr>
            <a:r>
              <a:rPr lang="es-ES" sz="2000" smtClean="0">
                <a:latin typeface="Arial" pitchFamily="34" charset="0"/>
              </a:rPr>
              <a:t>A partir del contorno se puede cuantificar el perímetro del objeto que combinado con el área nos da una idea de la forma (circularidad).</a:t>
            </a:r>
          </a:p>
        </p:txBody>
      </p:sp>
      <p:sp>
        <p:nvSpPr>
          <p:cNvPr id="3584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35846" name="Object 6"/>
          <p:cNvGraphicFramePr>
            <a:graphicFrameLocks noChangeAspect="1"/>
          </p:cNvGraphicFramePr>
          <p:nvPr/>
        </p:nvGraphicFramePr>
        <p:xfrm>
          <a:off x="2446338" y="2746375"/>
          <a:ext cx="3509962" cy="812800"/>
        </p:xfrm>
        <a:graphic>
          <a:graphicData uri="http://schemas.openxmlformats.org/presentationml/2006/ole">
            <mc:AlternateContent xmlns:mc="http://schemas.openxmlformats.org/markup-compatibility/2006">
              <mc:Choice xmlns:v="urn:schemas-microsoft-com:vml" Requires="v">
                <p:oleObj spid="_x0000_s35862" name="Ecuación" r:id="rId3" imgW="1688367" imgH="393529" progId="Equation.3">
                  <p:embed/>
                </p:oleObj>
              </mc:Choice>
              <mc:Fallback>
                <p:oleObj name="Ecuación" r:id="rId3" imgW="1688367" imgH="393529"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6338" y="2746375"/>
                        <a:ext cx="350996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7" name="Rectangle 7"/>
          <p:cNvSpPr>
            <a:spLocks noChangeArrowheads="1"/>
          </p:cNvSpPr>
          <p:nvPr/>
        </p:nvSpPr>
        <p:spPr bwMode="auto">
          <a:xfrm>
            <a:off x="549275" y="4340225"/>
            <a:ext cx="77422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Tx/>
              <a:buFontTx/>
              <a:buNone/>
            </a:pPr>
            <a:r>
              <a:rPr lang="es-ES">
                <a:solidFill>
                  <a:srgbClr val="070000"/>
                </a:solidFill>
              </a:rPr>
              <a:t>El valor de la circularidad oscila entre 0 y 1. Sobre objetos redondeados toma valores próximos a 1 y para objetos irregulares o alargados la circularidad tiende al cero. La circularidad es una característica invariante a la traslación, rotación y escala.</a:t>
            </a:r>
          </a:p>
        </p:txBody>
      </p:sp>
      <p:sp>
        <p:nvSpPr>
          <p:cNvPr id="35848" name="Rectangle 9"/>
          <p:cNvSpPr>
            <a:spLocks noChangeArrowheads="1"/>
          </p:cNvSpPr>
          <p:nvPr/>
        </p:nvSpPr>
        <p:spPr bwMode="auto">
          <a:xfrm>
            <a:off x="473075" y="1651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5. </a:t>
            </a:r>
            <a:r>
              <a:rPr lang="es-ES_tradnl" sz="2800" b="1" dirty="0">
                <a:solidFill>
                  <a:srgbClr val="000000"/>
                </a:solidFill>
              </a:rPr>
              <a:t>Ext. de Características. Circularidad.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35843" name="Rectangle 2"/>
          <p:cNvSpPr>
            <a:spLocks noGrp="1" noChangeArrowheads="1"/>
          </p:cNvSpPr>
          <p:nvPr>
            <p:ph type="title"/>
          </p:nvPr>
        </p:nvSpPr>
        <p:spPr/>
        <p:txBody>
          <a:bodyPr/>
          <a:lstStyle/>
          <a:p>
            <a:pPr eaLnBrk="1" hangingPunct="1"/>
            <a:r>
              <a:rPr lang="en-US" sz="1800" smtClean="0">
                <a:latin typeface="MS Shell Dlg" charset="0"/>
              </a:rPr>
              <a:t>	                       </a:t>
            </a:r>
            <a:br>
              <a:rPr lang="en-US" sz="1800" smtClean="0">
                <a:latin typeface="MS Shell Dlg" charset="0"/>
              </a:rPr>
            </a:br>
            <a:r>
              <a:rPr lang="en-US" sz="1800" smtClean="0">
                <a:latin typeface="MS Shell Dlg" charset="0"/>
              </a:rPr>
              <a:t>        </a:t>
            </a:r>
            <a:r>
              <a:rPr lang="en-US" sz="1800" smtClean="0"/>
              <a:t> </a:t>
            </a:r>
            <a:br>
              <a:rPr lang="en-US" sz="1800" smtClean="0"/>
            </a:br>
            <a:r>
              <a:rPr lang="en-US" sz="1800" smtClean="0"/>
              <a:t/>
            </a:r>
            <a:br>
              <a:rPr lang="en-US" sz="1800" smtClean="0"/>
            </a:br>
            <a:endParaRPr lang="en-US" sz="1800" smtClean="0"/>
          </a:p>
        </p:txBody>
      </p:sp>
      <p:sp>
        <p:nvSpPr>
          <p:cNvPr id="35844" name="Rectangle 4" descr="Rectangle: Click to edit Master text styles&#10;Second level&#10;Third level&#10;Fourth level&#10;Fifth level"/>
          <p:cNvSpPr>
            <a:spLocks noGrp="1" noChangeArrowheads="1"/>
          </p:cNvSpPr>
          <p:nvPr>
            <p:ph type="body" idx="1"/>
          </p:nvPr>
        </p:nvSpPr>
        <p:spPr>
          <a:xfrm>
            <a:off x="322263" y="1076325"/>
            <a:ext cx="7910512" cy="4794250"/>
          </a:xfrm>
        </p:spPr>
        <p:txBody>
          <a:bodyPr/>
          <a:lstStyle/>
          <a:p>
            <a:pPr indent="-46038" eaLnBrk="1" hangingPunct="1">
              <a:buFontTx/>
              <a:buNone/>
            </a:pPr>
            <a:r>
              <a:rPr lang="es-ES_tradnl" sz="2000" dirty="0" smtClean="0">
                <a:latin typeface="Arial" pitchFamily="34" charset="0"/>
                <a:cs typeface="Arial" pitchFamily="34" charset="0"/>
              </a:rPr>
              <a:t>	</a:t>
            </a:r>
          </a:p>
          <a:p>
            <a:pPr indent="-46038" eaLnBrk="1" hangingPunct="1">
              <a:buFontTx/>
              <a:buNone/>
            </a:pPr>
            <a:r>
              <a:rPr lang="es-ES_tradnl" sz="2000" dirty="0" smtClean="0">
                <a:latin typeface="Arial" pitchFamily="34" charset="0"/>
                <a:cs typeface="Arial" pitchFamily="34" charset="0"/>
              </a:rPr>
              <a:t>La </a:t>
            </a:r>
            <a:r>
              <a:rPr lang="es-ES_tradnl" sz="2000" dirty="0">
                <a:latin typeface="Arial" pitchFamily="34" charset="0"/>
                <a:cs typeface="Arial" pitchFamily="34" charset="0"/>
              </a:rPr>
              <a:t>envolvente convexa (</a:t>
            </a:r>
            <a:r>
              <a:rPr lang="es-ES_tradnl" sz="2000" i="1" dirty="0" err="1">
                <a:latin typeface="Arial" pitchFamily="34" charset="0"/>
                <a:cs typeface="Arial" pitchFamily="34" charset="0"/>
              </a:rPr>
              <a:t>convex</a:t>
            </a:r>
            <a:r>
              <a:rPr lang="es-ES_tradnl" sz="2000" i="1" dirty="0">
                <a:latin typeface="Arial" pitchFamily="34" charset="0"/>
                <a:cs typeface="Arial" pitchFamily="34" charset="0"/>
              </a:rPr>
              <a:t> </a:t>
            </a:r>
            <a:r>
              <a:rPr lang="es-ES_tradnl" sz="2000" i="1" dirty="0" err="1">
                <a:latin typeface="Arial" pitchFamily="34" charset="0"/>
                <a:cs typeface="Arial" pitchFamily="34" charset="0"/>
              </a:rPr>
              <a:t>hull</a:t>
            </a:r>
            <a:r>
              <a:rPr lang="es-ES_tradnl" sz="2000" dirty="0">
                <a:latin typeface="Arial" pitchFamily="34" charset="0"/>
                <a:cs typeface="Arial" pitchFamily="34" charset="0"/>
              </a:rPr>
              <a:t>) de un conjunto de píxeles </a:t>
            </a:r>
            <a:r>
              <a:rPr lang="es-ES_tradnl" sz="2000" i="1" dirty="0">
                <a:latin typeface="Arial" pitchFamily="34" charset="0"/>
                <a:cs typeface="Arial" pitchFamily="34" charset="0"/>
              </a:rPr>
              <a:t>C</a:t>
            </a:r>
            <a:r>
              <a:rPr lang="es-ES_tradnl" sz="2000" dirty="0">
                <a:latin typeface="Arial" pitchFamily="34" charset="0"/>
                <a:cs typeface="Arial" pitchFamily="34" charset="0"/>
              </a:rPr>
              <a:t> es </a:t>
            </a:r>
            <a:r>
              <a:rPr lang="es-ES_tradnl" sz="2000" dirty="0" smtClean="0">
                <a:latin typeface="Arial" pitchFamily="34" charset="0"/>
                <a:cs typeface="Arial" pitchFamily="34" charset="0"/>
              </a:rPr>
              <a:t>la figura </a:t>
            </a:r>
            <a:r>
              <a:rPr lang="es-ES_tradnl" sz="2000" dirty="0">
                <a:latin typeface="Arial" pitchFamily="34" charset="0"/>
                <a:cs typeface="Arial" pitchFamily="34" charset="0"/>
              </a:rPr>
              <a:t>poligonal convexa más pequeña que contiene al conjunto.</a:t>
            </a:r>
            <a:endParaRPr lang="es-ES" sz="2000" dirty="0" smtClean="0">
              <a:latin typeface="Arial" pitchFamily="34" charset="0"/>
              <a:cs typeface="Arial" pitchFamily="34" charset="0"/>
            </a:endParaRPr>
          </a:p>
        </p:txBody>
      </p:sp>
      <p:sp>
        <p:nvSpPr>
          <p:cNvPr id="3584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5848" name="Rectangle 9"/>
          <p:cNvSpPr>
            <a:spLocks noChangeArrowheads="1"/>
          </p:cNvSpPr>
          <p:nvPr/>
        </p:nvSpPr>
        <p:spPr bwMode="auto">
          <a:xfrm>
            <a:off x="473075" y="165100"/>
            <a:ext cx="82731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5. </a:t>
            </a:r>
            <a:r>
              <a:rPr lang="es-ES_tradnl" sz="2800" b="1" dirty="0">
                <a:solidFill>
                  <a:srgbClr val="000000"/>
                </a:solidFill>
              </a:rPr>
              <a:t>Ext. de Características. </a:t>
            </a:r>
            <a:r>
              <a:rPr lang="es-ES_tradnl" sz="2800" b="1" dirty="0" smtClean="0">
                <a:solidFill>
                  <a:srgbClr val="000000"/>
                </a:solidFill>
              </a:rPr>
              <a:t>Envolvente Convexa</a:t>
            </a:r>
            <a:r>
              <a:rPr lang="es-ES_tradnl" sz="2800" b="1" dirty="0" smtClean="0">
                <a:solidFill>
                  <a:srgbClr val="000000"/>
                </a:solidFill>
              </a:rPr>
              <a:t>.</a:t>
            </a:r>
            <a:endParaRPr lang="es-ES_tradnl" sz="2800" b="1" dirty="0">
              <a:solidFill>
                <a:srgbClr val="000000"/>
              </a:solidFill>
            </a:endParaRPr>
          </a:p>
        </p:txBody>
      </p:sp>
      <p:pic>
        <p:nvPicPr>
          <p:cNvPr id="38914" name="Picture 2" descr="C:\Users\Eusebio\Documents\LIBRO\FIGURAS\cap4\png\fig4_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465" y="2594155"/>
            <a:ext cx="4245069" cy="348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123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pic>
        <p:nvPicPr>
          <p:cNvPr id="7171" name="Picture 5" descr="fija02BinarizadaUmbral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2062163"/>
            <a:ext cx="5237163"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928688" y="1228725"/>
            <a:ext cx="743743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s-ES">
                <a:solidFill>
                  <a:srgbClr val="070000"/>
                </a:solidFill>
              </a:rPr>
              <a:t>Si se parte de </a:t>
            </a:r>
            <a:r>
              <a:rPr lang="es-ES" b="1">
                <a:solidFill>
                  <a:srgbClr val="070000"/>
                </a:solidFill>
              </a:rPr>
              <a:t>imágenes contrastadas,</a:t>
            </a:r>
            <a:r>
              <a:rPr lang="es-ES">
                <a:solidFill>
                  <a:srgbClr val="070000"/>
                </a:solidFill>
              </a:rPr>
              <a:t> con muy poco procesamiento la binarización permite extraer fácilmente los objetos de interés de la imagen (esta es una tarea básica, conocida como </a:t>
            </a:r>
            <a:r>
              <a:rPr lang="es-ES" i="1">
                <a:solidFill>
                  <a:srgbClr val="070000"/>
                </a:solidFill>
              </a:rPr>
              <a:t>segmentación</a:t>
            </a:r>
            <a:r>
              <a:rPr lang="es-ES">
                <a:solidFill>
                  <a:srgbClr val="070000"/>
                </a:solidFill>
              </a:rPr>
              <a:t>, necesaria en cualquier aplicación de visión industrial).</a:t>
            </a:r>
          </a:p>
        </p:txBody>
      </p:sp>
      <p:sp>
        <p:nvSpPr>
          <p:cNvPr id="7173" name="Rectangle 6"/>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a:solidFill>
                  <a:srgbClr val="070000"/>
                </a:solidFill>
              </a:rPr>
              <a:t>1. </a:t>
            </a:r>
            <a:r>
              <a:rPr lang="es-ES_tradnl" sz="2800" b="1" dirty="0" smtClean="0">
                <a:solidFill>
                  <a:srgbClr val="070000"/>
                </a:solidFill>
              </a:rPr>
              <a:t>Binarización</a:t>
            </a:r>
            <a:endParaRPr lang="es-ES_tradnl" sz="2800" b="1" dirty="0">
              <a:solidFill>
                <a:srgbClr val="07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36867" name="Rectangle 7"/>
          <p:cNvSpPr>
            <a:spLocks noChangeArrowheads="1"/>
          </p:cNvSpPr>
          <p:nvPr/>
        </p:nvSpPr>
        <p:spPr bwMode="auto">
          <a:xfrm>
            <a:off x="0" y="307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ClrTx/>
              <a:buFontTx/>
              <a:buNone/>
            </a:pPr>
            <a:endParaRPr lang="es-ES" sz="2400">
              <a:latin typeface="Times New Roman" pitchFamily="18" charset="0"/>
            </a:endParaRPr>
          </a:p>
        </p:txBody>
      </p:sp>
      <p:pic>
        <p:nvPicPr>
          <p:cNvPr id="36868" name="Picture 10" descr="fija0BinIn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113" y="3656013"/>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9" descr="est_fija1_1In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425" y="3656013"/>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11"/>
          <p:cNvSpPr>
            <a:spLocks noChangeArrowheads="1"/>
          </p:cNvSpPr>
          <p:nvPr/>
        </p:nvSpPr>
        <p:spPr bwMode="auto">
          <a:xfrm>
            <a:off x="-3624263" y="27432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ClrTx/>
              <a:buFontTx/>
              <a:buNone/>
            </a:pPr>
            <a:endParaRPr lang="es-ES" sz="2400">
              <a:latin typeface="Times New Roman" pitchFamily="18" charset="0"/>
            </a:endParaRPr>
          </a:p>
        </p:txBody>
      </p:sp>
      <p:sp>
        <p:nvSpPr>
          <p:cNvPr id="36871" name="Rectangle 12"/>
          <p:cNvSpPr>
            <a:spLocks noChangeArrowheads="1"/>
          </p:cNvSpPr>
          <p:nvPr/>
        </p:nvSpPr>
        <p:spPr bwMode="auto">
          <a:xfrm>
            <a:off x="-3624263" y="2743200"/>
            <a:ext cx="2057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36872" name="Rectangle 14"/>
          <p:cNvSpPr>
            <a:spLocks noChangeArrowheads="1"/>
          </p:cNvSpPr>
          <p:nvPr/>
        </p:nvSpPr>
        <p:spPr bwMode="auto">
          <a:xfrm>
            <a:off x="-3624263" y="2743200"/>
            <a:ext cx="20891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36873" name="Rectangle 29"/>
          <p:cNvSpPr>
            <a:spLocks noChangeArrowheads="1"/>
          </p:cNvSpPr>
          <p:nvPr/>
        </p:nvSpPr>
        <p:spPr bwMode="auto">
          <a:xfrm>
            <a:off x="625475" y="1303338"/>
            <a:ext cx="78930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Tx/>
              <a:buFontTx/>
              <a:buNone/>
            </a:pPr>
            <a:r>
              <a:rPr lang="es-ES">
                <a:solidFill>
                  <a:srgbClr val="070000"/>
                </a:solidFill>
                <a:ea typeface="MS Mincho" pitchFamily="49" charset="-128"/>
                <a:cs typeface="Arial" pitchFamily="34" charset="0"/>
              </a:rPr>
              <a:t>La presencia de agujeros en un objeto puede resultar muy útil para diferenciarlo de otros. Piezas con similar área y forma pero con agujeros en unas y en otras no se pueden diferenciar con total garantía.  </a:t>
            </a:r>
          </a:p>
          <a:p>
            <a:pPr eaLnBrk="0" hangingPunct="0">
              <a:buClrTx/>
              <a:buFontTx/>
              <a:buNone/>
            </a:pPr>
            <a:endParaRPr lang="es-ES">
              <a:solidFill>
                <a:srgbClr val="070000"/>
              </a:solidFill>
              <a:latin typeface="Times New Roman" pitchFamily="18" charset="0"/>
              <a:ea typeface="MS Mincho" pitchFamily="49" charset="-128"/>
              <a:cs typeface="Arial" pitchFamily="34" charset="0"/>
            </a:endParaRPr>
          </a:p>
        </p:txBody>
      </p:sp>
      <p:sp>
        <p:nvSpPr>
          <p:cNvPr id="36874" name="Rectangle 31"/>
          <p:cNvSpPr>
            <a:spLocks noChangeArrowheads="1"/>
          </p:cNvSpPr>
          <p:nvPr/>
        </p:nvSpPr>
        <p:spPr bwMode="auto">
          <a:xfrm>
            <a:off x="473075" y="165100"/>
            <a:ext cx="85010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5. </a:t>
            </a:r>
            <a:r>
              <a:rPr lang="es-ES_tradnl" sz="2800" b="1" dirty="0">
                <a:solidFill>
                  <a:srgbClr val="000000"/>
                </a:solidFill>
              </a:rPr>
              <a:t>Ext. de Características. Número de agujeros.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37891" name="Rectangle 2"/>
          <p:cNvSpPr>
            <a:spLocks noGrp="1" noChangeArrowheads="1"/>
          </p:cNvSpPr>
          <p:nvPr>
            <p:ph type="title" idx="4294967295"/>
          </p:nvPr>
        </p:nvSpPr>
        <p:spPr>
          <a:xfrm>
            <a:off x="744538" y="1065213"/>
            <a:ext cx="8153400" cy="2895600"/>
          </a:xfrm>
        </p:spPr>
        <p:txBody>
          <a:bodyPr/>
          <a:lstStyle/>
          <a:p>
            <a:pPr eaLnBrk="1" hangingPunct="1"/>
            <a:r>
              <a:rPr lang="en-US" sz="2000" b="0" smtClean="0">
                <a:latin typeface="Arial" pitchFamily="34" charset="0"/>
              </a:rPr>
              <a:t/>
            </a:r>
            <a:br>
              <a:rPr lang="en-US" sz="2000" b="0" smtClean="0">
                <a:latin typeface="Arial" pitchFamily="34" charset="0"/>
              </a:rPr>
            </a:br>
            <a:r>
              <a:rPr lang="en-US" sz="2000" b="0" smtClean="0">
                <a:latin typeface="Arial" pitchFamily="34" charset="0"/>
              </a:rPr>
              <a:t>Se define como el número de componentes menos el número de agujeros.</a:t>
            </a:r>
            <a:br>
              <a:rPr lang="en-US" sz="2000" b="0" smtClean="0">
                <a:latin typeface="Arial" pitchFamily="34" charset="0"/>
              </a:rPr>
            </a:br>
            <a:r>
              <a:rPr lang="en-US" sz="2000" b="0" smtClean="0">
                <a:latin typeface="Arial" pitchFamily="34" charset="0"/>
              </a:rPr>
              <a:t/>
            </a:r>
            <a:br>
              <a:rPr lang="en-US" sz="2000" b="0" smtClean="0">
                <a:latin typeface="Arial" pitchFamily="34" charset="0"/>
              </a:rPr>
            </a:br>
            <a:r>
              <a:rPr lang="en-US" sz="2000" b="0" smtClean="0">
                <a:latin typeface="Arial" pitchFamily="34" charset="0"/>
              </a:rPr>
              <a:t>      numeroEuler = Componentes – Agujeros.</a:t>
            </a:r>
            <a:br>
              <a:rPr lang="en-US" sz="2000" b="0" smtClean="0">
                <a:latin typeface="Arial" pitchFamily="34" charset="0"/>
              </a:rPr>
            </a:br>
            <a:r>
              <a:rPr lang="en-US" sz="2000" b="0" smtClean="0">
                <a:latin typeface="Arial" pitchFamily="34" charset="0"/>
              </a:rPr>
              <a:t/>
            </a:r>
            <a:br>
              <a:rPr lang="en-US" sz="2000" b="0" smtClean="0">
                <a:latin typeface="Arial" pitchFamily="34" charset="0"/>
              </a:rPr>
            </a:br>
            <a:r>
              <a:rPr lang="en-US" sz="2000" b="0" smtClean="0">
                <a:latin typeface="Arial" pitchFamily="34" charset="0"/>
              </a:rPr>
              <a:t>El número de Euler es una característica invariante a la traslación, rotación y escala. </a:t>
            </a:r>
            <a:br>
              <a:rPr lang="en-US" sz="2000" b="0" smtClean="0">
                <a:latin typeface="Arial" pitchFamily="34" charset="0"/>
              </a:rPr>
            </a:br>
            <a:endParaRPr lang="en-US" sz="2000" b="0" smtClean="0">
              <a:latin typeface="Arial" pitchFamily="34" charset="0"/>
            </a:endParaRPr>
          </a:p>
        </p:txBody>
      </p:sp>
      <p:pic>
        <p:nvPicPr>
          <p:cNvPr id="37892" name="Picture 9"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513" y="3960813"/>
            <a:ext cx="21717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8" descr="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5575" y="3960813"/>
            <a:ext cx="20574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7" descr="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9650" y="3960813"/>
            <a:ext cx="16287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10"/>
          <p:cNvSpPr>
            <a:spLocks noChangeArrowheads="1"/>
          </p:cNvSpPr>
          <p:nvPr/>
        </p:nvSpPr>
        <p:spPr bwMode="auto">
          <a:xfrm>
            <a:off x="0" y="307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ClrTx/>
              <a:buFontTx/>
              <a:buNone/>
            </a:pPr>
            <a:endParaRPr lang="es-ES" sz="2400">
              <a:latin typeface="Times New Roman" pitchFamily="18" charset="0"/>
            </a:endParaRPr>
          </a:p>
        </p:txBody>
      </p:sp>
      <p:sp>
        <p:nvSpPr>
          <p:cNvPr id="37896" name="Rectangle 11"/>
          <p:cNvSpPr>
            <a:spLocks noChangeArrowheads="1"/>
          </p:cNvSpPr>
          <p:nvPr/>
        </p:nvSpPr>
        <p:spPr bwMode="auto">
          <a:xfrm>
            <a:off x="0" y="5781675"/>
            <a:ext cx="75834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ClrTx/>
              <a:buFontTx/>
              <a:buNone/>
            </a:pPr>
            <a:r>
              <a:rPr lang="es-ES" i="1">
                <a:solidFill>
                  <a:srgbClr val="000080"/>
                </a:solidFill>
                <a:ea typeface="MS Mincho" pitchFamily="49" charset="-128"/>
                <a:cs typeface="Arial" pitchFamily="34" charset="0"/>
              </a:rPr>
              <a:t> El númeroEuler para: A = 1 -1 = 0.     B = 1 -2 = -1.     ñ = 2 -0 = 2</a:t>
            </a:r>
            <a:endParaRPr lang="es-ES">
              <a:ea typeface="MS Mincho" pitchFamily="49" charset="-128"/>
              <a:cs typeface="Arial" pitchFamily="34" charset="0"/>
            </a:endParaRPr>
          </a:p>
          <a:p>
            <a:pPr eaLnBrk="0" hangingPunct="0">
              <a:buClrTx/>
              <a:buFontTx/>
              <a:buNone/>
            </a:pPr>
            <a:endParaRPr lang="es-ES">
              <a:latin typeface="Times New Roman" pitchFamily="18" charset="0"/>
              <a:ea typeface="MS Mincho" pitchFamily="49" charset="-128"/>
              <a:cs typeface="Arial" pitchFamily="34" charset="0"/>
            </a:endParaRPr>
          </a:p>
        </p:txBody>
      </p:sp>
      <p:sp>
        <p:nvSpPr>
          <p:cNvPr id="37897" name="Rectangle 12"/>
          <p:cNvSpPr>
            <a:spLocks noChangeArrowheads="1"/>
          </p:cNvSpPr>
          <p:nvPr/>
        </p:nvSpPr>
        <p:spPr bwMode="auto">
          <a:xfrm>
            <a:off x="473075" y="1651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smtClean="0">
                <a:solidFill>
                  <a:srgbClr val="000000"/>
                </a:solidFill>
              </a:rPr>
              <a:t>5. </a:t>
            </a:r>
            <a:r>
              <a:rPr lang="es-ES_tradnl" sz="2800" b="1" dirty="0">
                <a:solidFill>
                  <a:srgbClr val="000000"/>
                </a:solidFill>
              </a:rPr>
              <a:t>Ext. de Características. Número de Euler.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54275" name="Rectangle 7"/>
          <p:cNvSpPr>
            <a:spLocks noChangeArrowheads="1"/>
          </p:cNvSpPr>
          <p:nvPr/>
        </p:nvSpPr>
        <p:spPr bwMode="auto">
          <a:xfrm>
            <a:off x="701675" y="1303338"/>
            <a:ext cx="728503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s-ES" dirty="0">
                <a:solidFill>
                  <a:srgbClr val="070000"/>
                </a:solidFill>
              </a:rPr>
              <a:t>El algoritmo iterativo presentado es especialmente lento cuando se ejecuta en MATLAB. </a:t>
            </a:r>
          </a:p>
          <a:p>
            <a:endParaRPr lang="es-ES" dirty="0">
              <a:solidFill>
                <a:srgbClr val="070000"/>
              </a:solidFill>
            </a:endParaRPr>
          </a:p>
          <a:p>
            <a:pPr>
              <a:buFontTx/>
              <a:buNone/>
            </a:pPr>
            <a:r>
              <a:rPr lang="es-ES" dirty="0">
                <a:solidFill>
                  <a:srgbClr val="070000"/>
                </a:solidFill>
              </a:rPr>
              <a:t>Es conveniente hacer uso de la función que presenta MATLAB </a:t>
            </a:r>
            <a:r>
              <a:rPr lang="es-ES" b="1" dirty="0" err="1">
                <a:solidFill>
                  <a:srgbClr val="070000"/>
                </a:solidFill>
              </a:rPr>
              <a:t>bwlabel</a:t>
            </a:r>
            <a:r>
              <a:rPr lang="es-ES" dirty="0">
                <a:solidFill>
                  <a:srgbClr val="070000"/>
                </a:solidFill>
              </a:rPr>
              <a:t> que proporciona los resultados mucho más rápidamente. </a:t>
            </a:r>
          </a:p>
          <a:p>
            <a:pPr>
              <a:buFontTx/>
              <a:buNone/>
            </a:pPr>
            <a:endParaRPr lang="es-ES" dirty="0">
              <a:solidFill>
                <a:srgbClr val="070000"/>
              </a:solidFill>
            </a:endParaRPr>
          </a:p>
          <a:p>
            <a:pPr>
              <a:buFontTx/>
              <a:buNone/>
            </a:pPr>
            <a:r>
              <a:rPr lang="es-ES" b="1" dirty="0" err="1">
                <a:solidFill>
                  <a:srgbClr val="070000"/>
                </a:solidFill>
              </a:rPr>
              <a:t>bwlabel</a:t>
            </a:r>
            <a:r>
              <a:rPr lang="es-ES" dirty="0">
                <a:solidFill>
                  <a:srgbClr val="070000"/>
                </a:solidFill>
              </a:rPr>
              <a:t> toma como objetos los píxeles en blanco y como fondo los negros.</a:t>
            </a:r>
          </a:p>
          <a:p>
            <a:pPr>
              <a:buFontTx/>
              <a:buNone/>
            </a:pPr>
            <a:endParaRPr lang="es-ES_tradnl" dirty="0">
              <a:solidFill>
                <a:srgbClr val="070000"/>
              </a:solidFill>
            </a:endParaRPr>
          </a:p>
          <a:p>
            <a:pPr>
              <a:buFontTx/>
              <a:buNone/>
            </a:pPr>
            <a:r>
              <a:rPr lang="es-ES_tradnl" b="1" dirty="0" err="1">
                <a:solidFill>
                  <a:srgbClr val="070000"/>
                </a:solidFill>
              </a:rPr>
              <a:t>prop</a:t>
            </a:r>
            <a:r>
              <a:rPr lang="es-ES_tradnl" b="1" dirty="0">
                <a:solidFill>
                  <a:srgbClr val="070000"/>
                </a:solidFill>
              </a:rPr>
              <a:t>=</a:t>
            </a:r>
            <a:r>
              <a:rPr lang="es-ES_tradnl" b="1" dirty="0" err="1">
                <a:solidFill>
                  <a:srgbClr val="070000"/>
                </a:solidFill>
              </a:rPr>
              <a:t>regionprops</a:t>
            </a:r>
            <a:r>
              <a:rPr lang="es-ES_tradnl" b="1" dirty="0">
                <a:solidFill>
                  <a:srgbClr val="070000"/>
                </a:solidFill>
              </a:rPr>
              <a:t>(BW); </a:t>
            </a:r>
            <a:r>
              <a:rPr lang="es-ES_tradnl" dirty="0">
                <a:solidFill>
                  <a:srgbClr val="070000"/>
                </a:solidFill>
              </a:rPr>
              <a:t>Mide las propiedades de los objetos en la </a:t>
            </a:r>
            <a:r>
              <a:rPr lang="es-ES_tradnl" dirty="0" smtClean="0">
                <a:solidFill>
                  <a:srgbClr val="070000"/>
                </a:solidFill>
              </a:rPr>
              <a:t>imagen como área, centro de gravedad, número agujeros, etc.</a:t>
            </a:r>
            <a:endParaRPr lang="es-ES" dirty="0">
              <a:solidFill>
                <a:srgbClr val="070000"/>
              </a:solidFill>
            </a:endParaRPr>
          </a:p>
        </p:txBody>
      </p:sp>
      <p:sp>
        <p:nvSpPr>
          <p:cNvPr id="54276" name="Text Box 8"/>
          <p:cNvSpPr txBox="1">
            <a:spLocks noChangeArrowheads="1"/>
          </p:cNvSpPr>
          <p:nvPr/>
        </p:nvSpPr>
        <p:spPr bwMode="auto">
          <a:xfrm>
            <a:off x="0" y="165099"/>
            <a:ext cx="49323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algn="ctr" eaLnBrk="1" hangingPunct="1">
              <a:spcBef>
                <a:spcPct val="50000"/>
              </a:spcBef>
              <a:buClrTx/>
              <a:buFontTx/>
              <a:buNone/>
            </a:pPr>
            <a:r>
              <a:rPr lang="en-US" sz="2800" b="1" dirty="0" smtClean="0">
                <a:solidFill>
                  <a:srgbClr val="070000"/>
                </a:solidFill>
                <a:cs typeface="Times New Roman" pitchFamily="18" charset="0"/>
              </a:rPr>
              <a:t>6. </a:t>
            </a:r>
            <a:r>
              <a:rPr lang="en-US" sz="2800" b="1" dirty="0" err="1">
                <a:solidFill>
                  <a:srgbClr val="070000"/>
                </a:solidFill>
                <a:cs typeface="Times New Roman" pitchFamily="18" charset="0"/>
              </a:rPr>
              <a:t>Funciones</a:t>
            </a:r>
            <a:r>
              <a:rPr lang="en-US" sz="2800" b="1" dirty="0">
                <a:solidFill>
                  <a:srgbClr val="070000"/>
                </a:solidFill>
                <a:cs typeface="Times New Roman" pitchFamily="18" charset="0"/>
              </a:rPr>
              <a:t> MATLAB</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54276" name="Text Box 8"/>
          <p:cNvSpPr txBox="1">
            <a:spLocks noChangeArrowheads="1"/>
          </p:cNvSpPr>
          <p:nvPr/>
        </p:nvSpPr>
        <p:spPr bwMode="auto">
          <a:xfrm>
            <a:off x="0" y="165099"/>
            <a:ext cx="49323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algn="ctr" eaLnBrk="1" hangingPunct="1">
              <a:spcBef>
                <a:spcPct val="50000"/>
              </a:spcBef>
              <a:buClrTx/>
              <a:buFontTx/>
              <a:buNone/>
            </a:pPr>
            <a:r>
              <a:rPr lang="en-US" sz="2800" b="1" dirty="0" smtClean="0">
                <a:solidFill>
                  <a:srgbClr val="070000"/>
                </a:solidFill>
                <a:cs typeface="Times New Roman" pitchFamily="18" charset="0"/>
              </a:rPr>
              <a:t>6. </a:t>
            </a:r>
            <a:r>
              <a:rPr lang="en-US" sz="2800" b="1" dirty="0" err="1">
                <a:solidFill>
                  <a:srgbClr val="070000"/>
                </a:solidFill>
                <a:cs typeface="Times New Roman" pitchFamily="18" charset="0"/>
              </a:rPr>
              <a:t>Funciones</a:t>
            </a:r>
            <a:r>
              <a:rPr lang="en-US" sz="2800" b="1" dirty="0">
                <a:solidFill>
                  <a:srgbClr val="070000"/>
                </a:solidFill>
                <a:cs typeface="Times New Roman" pitchFamily="18" charset="0"/>
              </a:rPr>
              <a:t> MATLAB</a:t>
            </a:r>
          </a:p>
        </p:txBody>
      </p:sp>
      <p:graphicFrame>
        <p:nvGraphicFramePr>
          <p:cNvPr id="2" name="1 Tabla"/>
          <p:cNvGraphicFramePr>
            <a:graphicFrameLocks noGrp="1"/>
          </p:cNvGraphicFramePr>
          <p:nvPr>
            <p:extLst>
              <p:ext uri="{D42A27DB-BD31-4B8C-83A1-F6EECF244321}">
                <p14:modId xmlns:p14="http://schemas.microsoft.com/office/powerpoint/2010/main" val="2584952768"/>
              </p:ext>
            </p:extLst>
          </p:nvPr>
        </p:nvGraphicFramePr>
        <p:xfrm>
          <a:off x="625460" y="924465"/>
          <a:ext cx="8044870" cy="5486400"/>
        </p:xfrm>
        <a:graphic>
          <a:graphicData uri="http://schemas.openxmlformats.org/drawingml/2006/table">
            <a:tbl>
              <a:tblPr firstRow="1" firstCol="1" bandRow="1">
                <a:tableStyleId>{5C22544A-7EE6-4342-B048-85BDC9FD1C3A}</a:tableStyleId>
              </a:tblPr>
              <a:tblGrid>
                <a:gridCol w="8044870"/>
              </a:tblGrid>
              <a:tr h="5084965">
                <a:tc>
                  <a:txBody>
                    <a:bodyPr/>
                    <a:lstStyle/>
                    <a:p>
                      <a:pPr marL="93345" indent="-90170" algn="l">
                        <a:spcBef>
                          <a:spcPts val="600"/>
                        </a:spcBef>
                        <a:spcAft>
                          <a:spcPts val="0"/>
                        </a:spcAft>
                      </a:pPr>
                      <a:r>
                        <a:rPr lang="es-ES" sz="1800" dirty="0">
                          <a:solidFill>
                            <a:srgbClr val="070000"/>
                          </a:solidFill>
                          <a:effectLst/>
                        </a:rPr>
                        <a:t>&gt;&gt; B = im2bw(</a:t>
                      </a:r>
                      <a:r>
                        <a:rPr lang="es-ES" sz="1800" dirty="0" err="1">
                          <a:solidFill>
                            <a:srgbClr val="070000"/>
                          </a:solidFill>
                          <a:effectLst/>
                        </a:rPr>
                        <a:t>I,umbral</a:t>
                      </a:r>
                      <a:r>
                        <a:rPr lang="es-ES" sz="1800" dirty="0">
                          <a:solidFill>
                            <a:srgbClr val="070000"/>
                          </a:solidFill>
                          <a:effectLst/>
                        </a:rPr>
                        <a:t>);       </a:t>
                      </a:r>
                    </a:p>
                    <a:p>
                      <a:pPr marL="111760" algn="l">
                        <a:spcAft>
                          <a:spcPts val="0"/>
                        </a:spcAft>
                      </a:pPr>
                      <a:r>
                        <a:rPr lang="es-ES" sz="1800" dirty="0" err="1">
                          <a:solidFill>
                            <a:srgbClr val="070000"/>
                          </a:solidFill>
                          <a:effectLst/>
                        </a:rPr>
                        <a:t>Binariza</a:t>
                      </a:r>
                      <a:r>
                        <a:rPr lang="es-ES" sz="1800" dirty="0">
                          <a:solidFill>
                            <a:srgbClr val="070000"/>
                          </a:solidFill>
                          <a:effectLst/>
                        </a:rPr>
                        <a:t> la imagen I con el umbral especificado.</a:t>
                      </a:r>
                    </a:p>
                    <a:p>
                      <a:pPr marL="93345" indent="-90170" algn="just">
                        <a:spcAft>
                          <a:spcPts val="0"/>
                        </a:spcAft>
                      </a:pPr>
                      <a:r>
                        <a:rPr lang="es-ES" sz="1800" dirty="0">
                          <a:solidFill>
                            <a:srgbClr val="070000"/>
                          </a:solidFill>
                          <a:effectLst/>
                        </a:rPr>
                        <a:t>&gt;&gt; </a:t>
                      </a:r>
                      <a:r>
                        <a:rPr lang="es-ES" sz="1800" dirty="0" err="1">
                          <a:solidFill>
                            <a:srgbClr val="070000"/>
                          </a:solidFill>
                          <a:effectLst/>
                        </a:rPr>
                        <a:t>umbralOpt</a:t>
                      </a:r>
                      <a:r>
                        <a:rPr lang="es-ES" sz="1800" dirty="0">
                          <a:solidFill>
                            <a:srgbClr val="070000"/>
                          </a:solidFill>
                          <a:effectLst/>
                        </a:rPr>
                        <a:t>=</a:t>
                      </a:r>
                      <a:r>
                        <a:rPr lang="es-ES" sz="1800" dirty="0" err="1">
                          <a:solidFill>
                            <a:srgbClr val="070000"/>
                          </a:solidFill>
                          <a:effectLst/>
                        </a:rPr>
                        <a:t>graythresh</a:t>
                      </a:r>
                      <a:r>
                        <a:rPr lang="es-ES" sz="1800" dirty="0">
                          <a:solidFill>
                            <a:srgbClr val="070000"/>
                          </a:solidFill>
                          <a:effectLst/>
                        </a:rPr>
                        <a:t>(I)        </a:t>
                      </a:r>
                    </a:p>
                    <a:p>
                      <a:pPr marL="111760" algn="just">
                        <a:spcAft>
                          <a:spcPts val="0"/>
                        </a:spcAft>
                      </a:pPr>
                      <a:r>
                        <a:rPr lang="es-ES" sz="1800" dirty="0">
                          <a:solidFill>
                            <a:srgbClr val="070000"/>
                          </a:solidFill>
                          <a:effectLst/>
                        </a:rPr>
                        <a:t>Halla el umbral [0,1] de binarización mediante el método de </a:t>
                      </a:r>
                      <a:r>
                        <a:rPr lang="es-ES" sz="1800" dirty="0" err="1">
                          <a:solidFill>
                            <a:srgbClr val="070000"/>
                          </a:solidFill>
                          <a:effectLst/>
                        </a:rPr>
                        <a:t>Otsu</a:t>
                      </a:r>
                      <a:r>
                        <a:rPr lang="es-ES" sz="1800" dirty="0">
                          <a:solidFill>
                            <a:srgbClr val="070000"/>
                          </a:solidFill>
                          <a:effectLst/>
                        </a:rPr>
                        <a:t>. </a:t>
                      </a:r>
                    </a:p>
                    <a:p>
                      <a:pPr marL="93345" indent="-90170" algn="just">
                        <a:spcAft>
                          <a:spcPts val="0"/>
                        </a:spcAft>
                      </a:pPr>
                      <a:r>
                        <a:rPr lang="es-ES" sz="1800" dirty="0">
                          <a:solidFill>
                            <a:srgbClr val="070000"/>
                          </a:solidFill>
                          <a:effectLst/>
                        </a:rPr>
                        <a:t>&gt;&gt; CC=</a:t>
                      </a:r>
                      <a:r>
                        <a:rPr lang="es-ES" sz="1800" dirty="0" err="1">
                          <a:solidFill>
                            <a:srgbClr val="070000"/>
                          </a:solidFill>
                          <a:effectLst/>
                        </a:rPr>
                        <a:t>bwconncomp</a:t>
                      </a:r>
                      <a:r>
                        <a:rPr lang="es-ES" sz="1800" dirty="0">
                          <a:solidFill>
                            <a:srgbClr val="070000"/>
                          </a:solidFill>
                          <a:effectLst/>
                        </a:rPr>
                        <a:t>(B)  </a:t>
                      </a:r>
                    </a:p>
                    <a:p>
                      <a:pPr marL="111760" algn="just">
                        <a:spcAft>
                          <a:spcPts val="0"/>
                        </a:spcAft>
                      </a:pPr>
                      <a:r>
                        <a:rPr lang="es-ES" sz="1800" dirty="0">
                          <a:solidFill>
                            <a:srgbClr val="070000"/>
                          </a:solidFill>
                          <a:effectLst/>
                        </a:rPr>
                        <a:t>Etiqueta los objetos blanco y guarda en la estructura CC. </a:t>
                      </a:r>
                    </a:p>
                    <a:p>
                      <a:pPr algn="just">
                        <a:spcAft>
                          <a:spcPts val="0"/>
                        </a:spcAft>
                      </a:pPr>
                      <a:r>
                        <a:rPr lang="es-ES" sz="1800" dirty="0">
                          <a:solidFill>
                            <a:srgbClr val="070000"/>
                          </a:solidFill>
                          <a:effectLst/>
                        </a:rPr>
                        <a:t>&gt;&gt; L = </a:t>
                      </a:r>
                      <a:r>
                        <a:rPr lang="es-ES" sz="1800" dirty="0" err="1">
                          <a:solidFill>
                            <a:srgbClr val="070000"/>
                          </a:solidFill>
                          <a:effectLst/>
                        </a:rPr>
                        <a:t>labelmatrix</a:t>
                      </a:r>
                      <a:r>
                        <a:rPr lang="es-ES" sz="1800" dirty="0">
                          <a:solidFill>
                            <a:srgbClr val="070000"/>
                          </a:solidFill>
                          <a:effectLst/>
                        </a:rPr>
                        <a:t>(CC);</a:t>
                      </a:r>
                    </a:p>
                    <a:p>
                      <a:pPr marL="93345" algn="just">
                        <a:spcAft>
                          <a:spcPts val="0"/>
                        </a:spcAft>
                      </a:pPr>
                      <a:r>
                        <a:rPr lang="es-ES" sz="1800" dirty="0">
                          <a:solidFill>
                            <a:srgbClr val="070000"/>
                          </a:solidFill>
                          <a:effectLst/>
                        </a:rPr>
                        <a:t>Crea la imagen de etiquetas a partir de la estructura CC.</a:t>
                      </a:r>
                    </a:p>
                    <a:p>
                      <a:pPr algn="just">
                        <a:spcAft>
                          <a:spcPts val="0"/>
                        </a:spcAft>
                      </a:pPr>
                      <a:r>
                        <a:rPr lang="es-ES" sz="1800" dirty="0">
                          <a:solidFill>
                            <a:srgbClr val="070000"/>
                          </a:solidFill>
                          <a:effectLst/>
                        </a:rPr>
                        <a:t>&gt;&gt; BW2 = </a:t>
                      </a:r>
                      <a:r>
                        <a:rPr lang="es-ES" sz="1800" dirty="0" err="1">
                          <a:solidFill>
                            <a:srgbClr val="070000"/>
                          </a:solidFill>
                          <a:effectLst/>
                        </a:rPr>
                        <a:t>bwboundaries</a:t>
                      </a:r>
                      <a:r>
                        <a:rPr lang="es-ES" sz="1800" dirty="0">
                          <a:solidFill>
                            <a:srgbClr val="070000"/>
                          </a:solidFill>
                          <a:effectLst/>
                        </a:rPr>
                        <a:t>(BW1) </a:t>
                      </a:r>
                    </a:p>
                    <a:p>
                      <a:pPr marL="111760" algn="just">
                        <a:spcAft>
                          <a:spcPts val="0"/>
                        </a:spcAft>
                      </a:pPr>
                      <a:r>
                        <a:rPr lang="es-ES" sz="1800" dirty="0">
                          <a:solidFill>
                            <a:srgbClr val="070000"/>
                          </a:solidFill>
                          <a:effectLst/>
                        </a:rPr>
                        <a:t>Devuelve las coordenadas de los bordes de todos los objetos y sus agujeros</a:t>
                      </a:r>
                    </a:p>
                    <a:p>
                      <a:pPr algn="just">
                        <a:spcAft>
                          <a:spcPts val="0"/>
                        </a:spcAft>
                      </a:pPr>
                      <a:r>
                        <a:rPr lang="es-ES" sz="1800" dirty="0">
                          <a:solidFill>
                            <a:srgbClr val="070000"/>
                          </a:solidFill>
                          <a:effectLst/>
                        </a:rPr>
                        <a:t>&gt;&gt; BW2 = </a:t>
                      </a:r>
                      <a:r>
                        <a:rPr lang="es-ES" sz="1800" dirty="0" err="1">
                          <a:solidFill>
                            <a:srgbClr val="070000"/>
                          </a:solidFill>
                          <a:effectLst/>
                        </a:rPr>
                        <a:t>imfill</a:t>
                      </a:r>
                      <a:r>
                        <a:rPr lang="es-ES" sz="1800" dirty="0">
                          <a:solidFill>
                            <a:srgbClr val="070000"/>
                          </a:solidFill>
                          <a:effectLst/>
                        </a:rPr>
                        <a:t>(BW1,'holes') </a:t>
                      </a:r>
                    </a:p>
                    <a:p>
                      <a:pPr marL="111760" algn="just">
                        <a:spcAft>
                          <a:spcPts val="0"/>
                        </a:spcAft>
                      </a:pPr>
                      <a:r>
                        <a:rPr lang="es-ES" sz="1800" dirty="0">
                          <a:solidFill>
                            <a:srgbClr val="070000"/>
                          </a:solidFill>
                          <a:effectLst/>
                        </a:rPr>
                        <a:t>Rellena a 1 los agujeros de las regiones de la imagen BW1, generando la imagen BW2.</a:t>
                      </a:r>
                    </a:p>
                    <a:p>
                      <a:pPr marL="93345" indent="-90170" algn="just">
                        <a:spcAft>
                          <a:spcPts val="0"/>
                        </a:spcAft>
                      </a:pPr>
                      <a:r>
                        <a:rPr lang="es-ES" sz="1800" dirty="0">
                          <a:solidFill>
                            <a:srgbClr val="070000"/>
                          </a:solidFill>
                          <a:effectLst/>
                        </a:rPr>
                        <a:t>&gt;&gt; </a:t>
                      </a:r>
                      <a:r>
                        <a:rPr lang="es-ES" sz="1800" dirty="0" err="1">
                          <a:solidFill>
                            <a:srgbClr val="070000"/>
                          </a:solidFill>
                          <a:effectLst/>
                        </a:rPr>
                        <a:t>reg</a:t>
                      </a:r>
                      <a:r>
                        <a:rPr lang="es-ES" sz="1800" dirty="0">
                          <a:solidFill>
                            <a:srgbClr val="070000"/>
                          </a:solidFill>
                          <a:effectLst/>
                        </a:rPr>
                        <a:t> = </a:t>
                      </a:r>
                      <a:r>
                        <a:rPr lang="es-ES" sz="1800" dirty="0" err="1">
                          <a:solidFill>
                            <a:srgbClr val="070000"/>
                          </a:solidFill>
                          <a:effectLst/>
                        </a:rPr>
                        <a:t>regionprops</a:t>
                      </a:r>
                      <a:r>
                        <a:rPr lang="es-ES" sz="1800" dirty="0">
                          <a:solidFill>
                            <a:srgbClr val="070000"/>
                          </a:solidFill>
                          <a:effectLst/>
                        </a:rPr>
                        <a:t> (L,'</a:t>
                      </a:r>
                      <a:r>
                        <a:rPr lang="es-ES" sz="1800" dirty="0" err="1">
                          <a:solidFill>
                            <a:srgbClr val="070000"/>
                          </a:solidFill>
                          <a:effectLst/>
                        </a:rPr>
                        <a:t>EulerNumber</a:t>
                      </a:r>
                      <a:r>
                        <a:rPr lang="es-ES" sz="1800" dirty="0">
                          <a:solidFill>
                            <a:srgbClr val="070000"/>
                          </a:solidFill>
                          <a:effectLst/>
                        </a:rPr>
                        <a:t>');</a:t>
                      </a:r>
                    </a:p>
                    <a:p>
                      <a:pPr marL="111760" algn="just">
                        <a:spcAft>
                          <a:spcPts val="0"/>
                        </a:spcAft>
                      </a:pPr>
                      <a:r>
                        <a:rPr lang="es-ES" sz="1800" dirty="0">
                          <a:solidFill>
                            <a:srgbClr val="070000"/>
                          </a:solidFill>
                          <a:effectLst/>
                        </a:rPr>
                        <a:t>Calcula las características de los objetos en la imagen. Se puede especificar </a:t>
                      </a:r>
                      <a:r>
                        <a:rPr lang="es-ES" sz="1800" dirty="0" err="1">
                          <a:solidFill>
                            <a:srgbClr val="070000"/>
                          </a:solidFill>
                          <a:effectLst/>
                        </a:rPr>
                        <a:t>también'Area</a:t>
                      </a:r>
                      <a:r>
                        <a:rPr lang="es-ES" sz="1800" dirty="0">
                          <a:solidFill>
                            <a:srgbClr val="070000"/>
                          </a:solidFill>
                          <a:effectLst/>
                        </a:rPr>
                        <a:t>', '</a:t>
                      </a:r>
                      <a:r>
                        <a:rPr lang="es-ES" sz="1800" dirty="0" err="1">
                          <a:solidFill>
                            <a:srgbClr val="070000"/>
                          </a:solidFill>
                          <a:effectLst/>
                        </a:rPr>
                        <a:t>Centroid</a:t>
                      </a:r>
                      <a:r>
                        <a:rPr lang="es-ES" sz="1800" dirty="0">
                          <a:solidFill>
                            <a:srgbClr val="070000"/>
                          </a:solidFill>
                          <a:effectLst/>
                        </a:rPr>
                        <a:t>', '</a:t>
                      </a:r>
                      <a:r>
                        <a:rPr lang="es-ES" sz="1800" dirty="0" err="1">
                          <a:solidFill>
                            <a:srgbClr val="070000"/>
                          </a:solidFill>
                          <a:effectLst/>
                        </a:rPr>
                        <a:t>Orientation</a:t>
                      </a:r>
                      <a:r>
                        <a:rPr lang="es-ES" sz="1800" dirty="0">
                          <a:solidFill>
                            <a:srgbClr val="070000"/>
                          </a:solidFill>
                          <a:effectLst/>
                        </a:rPr>
                        <a:t>', '</a:t>
                      </a:r>
                      <a:r>
                        <a:rPr lang="es-ES" sz="1800" dirty="0" err="1">
                          <a:solidFill>
                            <a:srgbClr val="070000"/>
                          </a:solidFill>
                          <a:effectLst/>
                        </a:rPr>
                        <a:t>Eccentricity</a:t>
                      </a:r>
                      <a:r>
                        <a:rPr lang="es-ES" sz="1800" dirty="0">
                          <a:solidFill>
                            <a:srgbClr val="070000"/>
                          </a:solidFill>
                          <a:effectLst/>
                        </a:rPr>
                        <a:t>', …</a:t>
                      </a:r>
                    </a:p>
                    <a:p>
                      <a:pPr algn="just">
                        <a:spcAft>
                          <a:spcPts val="0"/>
                        </a:spcAft>
                      </a:pPr>
                      <a:r>
                        <a:rPr lang="es-ES" sz="1800" dirty="0">
                          <a:solidFill>
                            <a:srgbClr val="070000"/>
                          </a:solidFill>
                          <a:effectLst/>
                        </a:rPr>
                        <a:t>&gt;&gt; </a:t>
                      </a:r>
                      <a:r>
                        <a:rPr lang="es-ES" sz="1800" dirty="0" err="1">
                          <a:solidFill>
                            <a:srgbClr val="070000"/>
                          </a:solidFill>
                          <a:effectLst/>
                        </a:rPr>
                        <a:t>numEuler</a:t>
                      </a:r>
                      <a:r>
                        <a:rPr lang="es-ES" sz="1800" dirty="0">
                          <a:solidFill>
                            <a:srgbClr val="070000"/>
                          </a:solidFill>
                          <a:effectLst/>
                        </a:rPr>
                        <a:t> = </a:t>
                      </a:r>
                      <a:r>
                        <a:rPr lang="es-ES" sz="1800" dirty="0" err="1">
                          <a:solidFill>
                            <a:srgbClr val="070000"/>
                          </a:solidFill>
                          <a:effectLst/>
                        </a:rPr>
                        <a:t>bweuler</a:t>
                      </a:r>
                      <a:r>
                        <a:rPr lang="es-ES" sz="1800" dirty="0">
                          <a:solidFill>
                            <a:srgbClr val="070000"/>
                          </a:solidFill>
                          <a:effectLst/>
                        </a:rPr>
                        <a:t>(BW) </a:t>
                      </a:r>
                    </a:p>
                    <a:p>
                      <a:pPr marL="111760" algn="l">
                        <a:spcAft>
                          <a:spcPts val="0"/>
                        </a:spcAft>
                      </a:pPr>
                      <a:r>
                        <a:rPr lang="es-ES" sz="1800" dirty="0">
                          <a:solidFill>
                            <a:srgbClr val="070000"/>
                          </a:solidFill>
                          <a:effectLst/>
                        </a:rPr>
                        <a:t>Número de Euler de una imagen binaria BW.</a:t>
                      </a:r>
                    </a:p>
                    <a:p>
                      <a:pPr algn="just">
                        <a:spcAft>
                          <a:spcPts val="0"/>
                        </a:spcAft>
                      </a:pPr>
                      <a:r>
                        <a:rPr lang="es-ES" sz="1800" dirty="0">
                          <a:solidFill>
                            <a:srgbClr val="070000"/>
                          </a:solidFill>
                          <a:effectLst/>
                        </a:rPr>
                        <a:t>&gt;&gt; BW2 = </a:t>
                      </a:r>
                      <a:r>
                        <a:rPr lang="es-ES" sz="1800" dirty="0" err="1">
                          <a:solidFill>
                            <a:srgbClr val="070000"/>
                          </a:solidFill>
                          <a:effectLst/>
                        </a:rPr>
                        <a:t>bwperim</a:t>
                      </a:r>
                      <a:r>
                        <a:rPr lang="es-ES" sz="1800" dirty="0">
                          <a:solidFill>
                            <a:srgbClr val="070000"/>
                          </a:solidFill>
                          <a:effectLst/>
                        </a:rPr>
                        <a:t>(BW1) </a:t>
                      </a:r>
                    </a:p>
                    <a:p>
                      <a:pPr marL="111760" algn="l">
                        <a:spcAft>
                          <a:spcPts val="35"/>
                        </a:spcAft>
                      </a:pPr>
                      <a:r>
                        <a:rPr lang="es-ES" sz="1800" dirty="0">
                          <a:solidFill>
                            <a:srgbClr val="070000"/>
                          </a:solidFill>
                          <a:effectLst/>
                        </a:rPr>
                        <a:t>Devuelve una imagen binaria con los píxeles del contorno de los objetos.</a:t>
                      </a:r>
                      <a:endParaRPr lang="es-ES" sz="1800" dirty="0">
                        <a:solidFill>
                          <a:srgbClr val="070000"/>
                        </a:solidFill>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2395982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3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54275" name="Rectangle 7"/>
          <p:cNvSpPr>
            <a:spLocks noChangeArrowheads="1"/>
          </p:cNvSpPr>
          <p:nvPr/>
        </p:nvSpPr>
        <p:spPr bwMode="auto">
          <a:xfrm>
            <a:off x="724940" y="1076255"/>
            <a:ext cx="7285038"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None/>
            </a:pPr>
            <a:r>
              <a:rPr lang="es-ES" dirty="0" smtClean="0">
                <a:solidFill>
                  <a:srgbClr val="070000"/>
                </a:solidFill>
              </a:rPr>
              <a:t>En </a:t>
            </a:r>
            <a:r>
              <a:rPr lang="es-ES" dirty="0">
                <a:solidFill>
                  <a:srgbClr val="070000"/>
                </a:solidFill>
              </a:rPr>
              <a:t>muchas aplicaciones industriales </a:t>
            </a:r>
            <a:r>
              <a:rPr lang="es-ES" dirty="0" smtClean="0">
                <a:solidFill>
                  <a:srgbClr val="070000"/>
                </a:solidFill>
              </a:rPr>
              <a:t>la </a:t>
            </a:r>
            <a:r>
              <a:rPr lang="es-ES" dirty="0">
                <a:solidFill>
                  <a:srgbClr val="070000"/>
                </a:solidFill>
              </a:rPr>
              <a:t>binarización </a:t>
            </a:r>
            <a:r>
              <a:rPr lang="es-ES" dirty="0" smtClean="0">
                <a:solidFill>
                  <a:srgbClr val="070000"/>
                </a:solidFill>
              </a:rPr>
              <a:t>permite </a:t>
            </a:r>
            <a:r>
              <a:rPr lang="es-ES" smtClean="0">
                <a:solidFill>
                  <a:srgbClr val="070000"/>
                </a:solidFill>
              </a:rPr>
              <a:t>obtener directamente las </a:t>
            </a:r>
            <a:r>
              <a:rPr lang="es-ES" dirty="0" smtClean="0">
                <a:solidFill>
                  <a:srgbClr val="070000"/>
                </a:solidFill>
              </a:rPr>
              <a:t>regiones </a:t>
            </a:r>
            <a:r>
              <a:rPr lang="es-ES" dirty="0">
                <a:solidFill>
                  <a:srgbClr val="070000"/>
                </a:solidFill>
              </a:rPr>
              <a:t>conexas que corresponden a los objetos y fondo asignando un valor a los píxeles del objeto y otro a los del fondo. </a:t>
            </a:r>
            <a:endParaRPr lang="es-ES" dirty="0" smtClean="0">
              <a:solidFill>
                <a:srgbClr val="070000"/>
              </a:solidFill>
            </a:endParaRPr>
          </a:p>
          <a:p>
            <a:pPr>
              <a:buNone/>
            </a:pPr>
            <a:endParaRPr lang="es-ES" dirty="0">
              <a:solidFill>
                <a:srgbClr val="070000"/>
              </a:solidFill>
            </a:endParaRPr>
          </a:p>
          <a:p>
            <a:pPr>
              <a:buNone/>
            </a:pPr>
            <a:r>
              <a:rPr lang="es-ES" dirty="0" smtClean="0">
                <a:solidFill>
                  <a:srgbClr val="070000"/>
                </a:solidFill>
              </a:rPr>
              <a:t>Una </a:t>
            </a:r>
            <a:r>
              <a:rPr lang="es-ES" dirty="0">
                <a:solidFill>
                  <a:srgbClr val="070000"/>
                </a:solidFill>
              </a:rPr>
              <a:t>vez que estas regiones están definidas, </a:t>
            </a:r>
            <a:r>
              <a:rPr lang="es-ES" dirty="0">
                <a:solidFill>
                  <a:srgbClr val="070000"/>
                </a:solidFill>
              </a:rPr>
              <a:t>la etapa </a:t>
            </a:r>
            <a:r>
              <a:rPr lang="es-ES" dirty="0" smtClean="0">
                <a:solidFill>
                  <a:srgbClr val="070000"/>
                </a:solidFill>
              </a:rPr>
              <a:t>siguiente es la </a:t>
            </a:r>
            <a:r>
              <a:rPr lang="es-ES" i="1" dirty="0" smtClean="0">
                <a:solidFill>
                  <a:srgbClr val="070000"/>
                </a:solidFill>
              </a:rPr>
              <a:t>extracción </a:t>
            </a:r>
            <a:r>
              <a:rPr lang="es-ES" i="1" dirty="0">
                <a:solidFill>
                  <a:srgbClr val="070000"/>
                </a:solidFill>
              </a:rPr>
              <a:t>de </a:t>
            </a:r>
            <a:r>
              <a:rPr lang="es-ES" i="1" dirty="0" smtClean="0">
                <a:solidFill>
                  <a:srgbClr val="070000"/>
                </a:solidFill>
              </a:rPr>
              <a:t>características </a:t>
            </a:r>
            <a:r>
              <a:rPr lang="es-ES" dirty="0" smtClean="0">
                <a:solidFill>
                  <a:srgbClr val="070000"/>
                </a:solidFill>
              </a:rPr>
              <a:t>donde se efectúan </a:t>
            </a:r>
            <a:r>
              <a:rPr lang="es-ES" dirty="0">
                <a:solidFill>
                  <a:srgbClr val="070000"/>
                </a:solidFill>
              </a:rPr>
              <a:t>sobre ellas una </a:t>
            </a:r>
            <a:r>
              <a:rPr lang="es-ES" dirty="0" smtClean="0">
                <a:solidFill>
                  <a:srgbClr val="070000"/>
                </a:solidFill>
              </a:rPr>
              <a:t>serie de </a:t>
            </a:r>
            <a:r>
              <a:rPr lang="es-ES" dirty="0">
                <a:solidFill>
                  <a:srgbClr val="070000"/>
                </a:solidFill>
              </a:rPr>
              <a:t>medidas tales como área, centro de gravedad, momentos de inercia, circularidad, etc</a:t>
            </a:r>
            <a:r>
              <a:rPr lang="es-ES" dirty="0" smtClean="0">
                <a:solidFill>
                  <a:srgbClr val="070000"/>
                </a:solidFill>
              </a:rPr>
              <a:t>.</a:t>
            </a:r>
            <a:endParaRPr lang="es-ES" i="1" dirty="0" smtClean="0">
              <a:solidFill>
                <a:srgbClr val="070000"/>
              </a:solidFill>
            </a:endParaRPr>
          </a:p>
          <a:p>
            <a:pPr>
              <a:buNone/>
            </a:pPr>
            <a:endParaRPr lang="es-ES" dirty="0" smtClean="0">
              <a:solidFill>
                <a:srgbClr val="070000"/>
              </a:solidFill>
            </a:endParaRPr>
          </a:p>
          <a:p>
            <a:pPr>
              <a:buNone/>
            </a:pPr>
            <a:r>
              <a:rPr lang="es-ES" dirty="0" smtClean="0">
                <a:solidFill>
                  <a:srgbClr val="070000"/>
                </a:solidFill>
              </a:rPr>
              <a:t>Si </a:t>
            </a:r>
            <a:r>
              <a:rPr lang="es-ES" dirty="0">
                <a:solidFill>
                  <a:srgbClr val="070000"/>
                </a:solidFill>
              </a:rPr>
              <a:t>en la imagen aparecen varios objetos, para cuantificar dichas propiedades a nivel </a:t>
            </a:r>
            <a:r>
              <a:rPr lang="es-ES" dirty="0" smtClean="0">
                <a:solidFill>
                  <a:srgbClr val="070000"/>
                </a:solidFill>
              </a:rPr>
              <a:t>individual, </a:t>
            </a:r>
            <a:r>
              <a:rPr lang="es-ES" dirty="0">
                <a:solidFill>
                  <a:srgbClr val="070000"/>
                </a:solidFill>
              </a:rPr>
              <a:t>será preciso un proceso previo de asignación de una etiqueta a cada uno de los objetos que aparecen en la imagen. Este proceso se conoce como </a:t>
            </a:r>
            <a:r>
              <a:rPr lang="es-ES" i="1" dirty="0">
                <a:solidFill>
                  <a:srgbClr val="070000"/>
                </a:solidFill>
              </a:rPr>
              <a:t>etiquetado de componentes conexas</a:t>
            </a:r>
            <a:r>
              <a:rPr lang="es-ES" dirty="0">
                <a:solidFill>
                  <a:srgbClr val="070000"/>
                </a:solidFill>
              </a:rPr>
              <a:t>.</a:t>
            </a:r>
            <a:endParaRPr lang="es-ES" dirty="0">
              <a:solidFill>
                <a:srgbClr val="070000"/>
              </a:solidFill>
            </a:endParaRPr>
          </a:p>
        </p:txBody>
      </p:sp>
      <p:sp>
        <p:nvSpPr>
          <p:cNvPr id="54276" name="Text Box 8"/>
          <p:cNvSpPr txBox="1">
            <a:spLocks noChangeArrowheads="1"/>
          </p:cNvSpPr>
          <p:nvPr/>
        </p:nvSpPr>
        <p:spPr bwMode="auto">
          <a:xfrm>
            <a:off x="-133490" y="165099"/>
            <a:ext cx="400332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algn="ctr" eaLnBrk="1" hangingPunct="1">
              <a:spcBef>
                <a:spcPct val="50000"/>
              </a:spcBef>
              <a:buClrTx/>
              <a:buFontTx/>
              <a:buNone/>
            </a:pPr>
            <a:r>
              <a:rPr lang="en-US" sz="2800" b="1" dirty="0" smtClean="0">
                <a:solidFill>
                  <a:srgbClr val="070000"/>
                </a:solidFill>
                <a:cs typeface="Times New Roman" pitchFamily="18" charset="0"/>
              </a:rPr>
              <a:t>7. </a:t>
            </a:r>
            <a:r>
              <a:rPr lang="en-US" sz="2800" b="1" dirty="0" err="1" smtClean="0">
                <a:solidFill>
                  <a:srgbClr val="070000"/>
                </a:solidFill>
                <a:cs typeface="Times New Roman" pitchFamily="18" charset="0"/>
              </a:rPr>
              <a:t>Conclusiones</a:t>
            </a:r>
            <a:endParaRPr lang="en-US" sz="2800" b="1" dirty="0">
              <a:solidFill>
                <a:srgbClr val="070000"/>
              </a:solidFill>
              <a:cs typeface="Times New Roman" pitchFamily="18" charset="0"/>
            </a:endParaRPr>
          </a:p>
        </p:txBody>
      </p:sp>
    </p:spTree>
    <p:extLst>
      <p:ext uri="{BB962C8B-B14F-4D97-AF65-F5344CB8AC3E}">
        <p14:creationId xmlns:p14="http://schemas.microsoft.com/office/powerpoint/2010/main" val="3935826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8195" name="Rectangle 2"/>
          <p:cNvSpPr>
            <a:spLocks noGrp="1" noChangeArrowheads="1"/>
          </p:cNvSpPr>
          <p:nvPr>
            <p:ph type="title" idx="4294967295"/>
          </p:nvPr>
        </p:nvSpPr>
        <p:spPr>
          <a:xfrm>
            <a:off x="644525" y="2670175"/>
            <a:ext cx="8499475" cy="3048000"/>
          </a:xfrm>
        </p:spPr>
        <p:txBody>
          <a:bodyPr/>
          <a:lstStyle/>
          <a:p>
            <a:pPr eaLnBrk="1" hangingPunct="1"/>
            <a:r>
              <a:rPr lang="en-US" sz="2000" b="0" smtClean="0">
                <a:latin typeface="Arial" pitchFamily="34" charset="0"/>
              </a:rPr>
              <a:t/>
            </a:r>
            <a:br>
              <a:rPr lang="en-US" sz="2000" b="0" smtClean="0">
                <a:latin typeface="Arial" pitchFamily="34" charset="0"/>
              </a:rPr>
            </a:br>
            <a:r>
              <a:rPr lang="en-US" sz="2000" b="0" smtClean="0">
                <a:latin typeface="Arial" pitchFamily="34" charset="0"/>
              </a:rPr>
              <a:t/>
            </a:r>
            <a:br>
              <a:rPr lang="en-US" sz="2000" b="0" smtClean="0">
                <a:latin typeface="Arial" pitchFamily="34" charset="0"/>
              </a:rPr>
            </a:br>
            <a:r>
              <a:rPr lang="en-US" sz="2000" b="0" smtClean="0">
                <a:latin typeface="Arial" pitchFamily="34" charset="0"/>
              </a:rPr>
              <a:t/>
            </a:r>
            <a:br>
              <a:rPr lang="en-US" sz="2000" b="0" smtClean="0">
                <a:latin typeface="Arial" pitchFamily="34" charset="0"/>
              </a:rPr>
            </a:br>
            <a:r>
              <a:rPr lang="en-US" sz="2000" b="0" smtClean="0">
                <a:latin typeface="Arial" pitchFamily="34" charset="0"/>
              </a:rPr>
              <a:t/>
            </a:r>
            <a:br>
              <a:rPr lang="en-US" sz="2000" b="0" smtClean="0">
                <a:latin typeface="Arial" pitchFamily="34" charset="0"/>
              </a:rPr>
            </a:br>
            <a:r>
              <a:rPr lang="es-ES" sz="2000" b="0" smtClean="0">
                <a:latin typeface="Arial" pitchFamily="34" charset="0"/>
              </a:rPr>
              <a:t>Las imágenes binarias son muy interesantes por:</a:t>
            </a:r>
            <a:br>
              <a:rPr lang="es-ES" sz="2000" b="0" smtClean="0">
                <a:latin typeface="Arial" pitchFamily="34" charset="0"/>
              </a:rPr>
            </a:br>
            <a:r>
              <a:rPr lang="es-ES" sz="2000" b="0" smtClean="0">
                <a:latin typeface="Arial" pitchFamily="34" charset="0"/>
              </a:rPr>
              <a:t/>
            </a:r>
            <a:br>
              <a:rPr lang="es-ES" sz="2000" b="0" smtClean="0">
                <a:latin typeface="Arial" pitchFamily="34" charset="0"/>
              </a:rPr>
            </a:br>
            <a:r>
              <a:rPr lang="en-US" sz="2000" b="0" smtClean="0">
                <a:latin typeface="Arial" pitchFamily="34" charset="0"/>
              </a:rPr>
              <a:t>1) Empleo óptimo de la memoria y potencia computacional. </a:t>
            </a:r>
            <a:br>
              <a:rPr lang="en-US" sz="2000" b="0" smtClean="0">
                <a:latin typeface="Arial" pitchFamily="34" charset="0"/>
              </a:rPr>
            </a:br>
            <a:r>
              <a:rPr lang="en-US" sz="2000" b="0" smtClean="0">
                <a:latin typeface="Arial" pitchFamily="34" charset="0"/>
              </a:rPr>
              <a:t/>
            </a:r>
            <a:br>
              <a:rPr lang="en-US" sz="2000" b="0" smtClean="0">
                <a:latin typeface="Arial" pitchFamily="34" charset="0"/>
              </a:rPr>
            </a:br>
            <a:r>
              <a:rPr lang="en-US" sz="2000" b="0" smtClean="0">
                <a:latin typeface="Arial" pitchFamily="34" charset="0"/>
              </a:rPr>
              <a:t>2) Las propiedades geométricas y topológicas de los objetos puede obtenerse muy rápidamente a partir de imágenes binarias.</a:t>
            </a:r>
            <a:br>
              <a:rPr lang="en-US" sz="2000" b="0" smtClean="0">
                <a:latin typeface="Arial" pitchFamily="34" charset="0"/>
              </a:rPr>
            </a:br>
            <a:r>
              <a:rPr lang="en-US" sz="2000" b="0" smtClean="0">
                <a:latin typeface="Arial" pitchFamily="34" charset="0"/>
              </a:rPr>
              <a:t/>
            </a:r>
            <a:br>
              <a:rPr lang="en-US" sz="2000" b="0" smtClean="0">
                <a:latin typeface="Arial" pitchFamily="34" charset="0"/>
              </a:rPr>
            </a:br>
            <a:r>
              <a:rPr lang="en-US" sz="2000" b="0" smtClean="0">
                <a:latin typeface="Arial" pitchFamily="34" charset="0"/>
              </a:rPr>
              <a:t> </a:t>
            </a:r>
            <a:br>
              <a:rPr lang="en-US" sz="2000" b="0" smtClean="0">
                <a:latin typeface="Arial" pitchFamily="34" charset="0"/>
              </a:rPr>
            </a:br>
            <a:r>
              <a:rPr lang="en-US" sz="2000" b="0" smtClean="0">
                <a:latin typeface="Arial" pitchFamily="34" charset="0"/>
              </a:rPr>
              <a:t/>
            </a:r>
            <a:br>
              <a:rPr lang="en-US" sz="2000" b="0" smtClean="0">
                <a:latin typeface="Arial" pitchFamily="34" charset="0"/>
              </a:rPr>
            </a:br>
            <a:r>
              <a:rPr lang="en-US" sz="2000" b="0" smtClean="0">
                <a:latin typeface="Arial" pitchFamily="34" charset="0"/>
              </a:rPr>
              <a:t/>
            </a:r>
            <a:br>
              <a:rPr lang="en-US" sz="2000" b="0" smtClean="0">
                <a:latin typeface="Arial" pitchFamily="34" charset="0"/>
              </a:rPr>
            </a:br>
            <a:r>
              <a:rPr lang="en-US" sz="2000" b="0" smtClean="0">
                <a:latin typeface="Arial" pitchFamily="34" charset="0"/>
              </a:rPr>
              <a:t/>
            </a:r>
            <a:br>
              <a:rPr lang="en-US" sz="2000" b="0" smtClean="0">
                <a:latin typeface="Arial" pitchFamily="34" charset="0"/>
              </a:rPr>
            </a:br>
            <a:r>
              <a:rPr lang="en-US" sz="2000" b="0" smtClean="0">
                <a:latin typeface="Arial" pitchFamily="34" charset="0"/>
              </a:rPr>
              <a:t/>
            </a:r>
            <a:br>
              <a:rPr lang="en-US" sz="2000" b="0" smtClean="0">
                <a:latin typeface="Arial" pitchFamily="34" charset="0"/>
              </a:rPr>
            </a:br>
            <a:endParaRPr lang="en-US" sz="2000" b="0" smtClean="0">
              <a:latin typeface="Arial" pitchFamily="34" charset="0"/>
            </a:endParaRPr>
          </a:p>
        </p:txBody>
      </p:sp>
      <p:pic>
        <p:nvPicPr>
          <p:cNvPr id="8196" name="Picture 6" descr="BotellaNivel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0" y="4035425"/>
            <a:ext cx="1714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BotellaNivelAl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3960813"/>
            <a:ext cx="1714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descr="BotellaNivelBaj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238" y="3884613"/>
            <a:ext cx="1714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7"/>
          <p:cNvSpPr>
            <a:spLocks noChangeArrowheads="1"/>
          </p:cNvSpPr>
          <p:nvPr/>
        </p:nvSpPr>
        <p:spPr bwMode="auto">
          <a:xfrm>
            <a:off x="-3365500" y="1111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ClrTx/>
              <a:buFontTx/>
              <a:buNone/>
            </a:pPr>
            <a:endParaRPr lang="es-ES" sz="2400">
              <a:latin typeface="Times New Roman" pitchFamily="18" charset="0"/>
            </a:endParaRPr>
          </a:p>
        </p:txBody>
      </p:sp>
      <p:sp>
        <p:nvSpPr>
          <p:cNvPr id="8200" name="Rectangle 8"/>
          <p:cNvSpPr>
            <a:spLocks noChangeArrowheads="1"/>
          </p:cNvSpPr>
          <p:nvPr/>
        </p:nvSpPr>
        <p:spPr bwMode="auto">
          <a:xfrm>
            <a:off x="962025" y="2406650"/>
            <a:ext cx="4889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buClrTx/>
              <a:buFontTx/>
              <a:buNone/>
            </a:pPr>
            <a:r>
              <a:rPr lang="es-ES_tradnl" sz="1100">
                <a:solidFill>
                  <a:srgbClr val="000080"/>
                </a:solidFill>
                <a:ea typeface="Times New Roman" pitchFamily="18" charset="0"/>
                <a:cs typeface="Arial" pitchFamily="34" charset="0"/>
              </a:rPr>
              <a:t>        </a:t>
            </a:r>
            <a:endParaRPr lang="es-ES_tradnl" sz="2400">
              <a:latin typeface="Times New Roman" pitchFamily="18" charset="0"/>
              <a:ea typeface="Times New Roman" pitchFamily="18" charset="0"/>
              <a:cs typeface="Arial" pitchFamily="34" charset="0"/>
            </a:endParaRPr>
          </a:p>
        </p:txBody>
      </p:sp>
      <p:sp>
        <p:nvSpPr>
          <p:cNvPr id="8201" name="Rectangle 9"/>
          <p:cNvSpPr>
            <a:spLocks noChangeArrowheads="1"/>
          </p:cNvSpPr>
          <p:nvPr/>
        </p:nvSpPr>
        <p:spPr bwMode="auto">
          <a:xfrm>
            <a:off x="962025" y="3962400"/>
            <a:ext cx="4889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buClrTx/>
              <a:buFontTx/>
              <a:buNone/>
            </a:pPr>
            <a:r>
              <a:rPr lang="es-ES_tradnl" sz="1100">
                <a:solidFill>
                  <a:srgbClr val="000080"/>
                </a:solidFill>
                <a:ea typeface="Times New Roman" pitchFamily="18" charset="0"/>
                <a:cs typeface="Arial" pitchFamily="34" charset="0"/>
              </a:rPr>
              <a:t>        </a:t>
            </a:r>
            <a:endParaRPr lang="es-ES_tradnl" sz="2400">
              <a:latin typeface="Times New Roman" pitchFamily="18" charset="0"/>
              <a:ea typeface="Times New Roman" pitchFamily="18" charset="0"/>
              <a:cs typeface="Arial" pitchFamily="34" charset="0"/>
            </a:endParaRPr>
          </a:p>
        </p:txBody>
      </p:sp>
      <p:sp>
        <p:nvSpPr>
          <p:cNvPr id="8202" name="Rectangle 10"/>
          <p:cNvSpPr>
            <a:spLocks noChangeArrowheads="1"/>
          </p:cNvSpPr>
          <p:nvPr/>
        </p:nvSpPr>
        <p:spPr bwMode="auto">
          <a:xfrm>
            <a:off x="701675" y="5341938"/>
            <a:ext cx="7893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ClrTx/>
              <a:buFontTx/>
              <a:buNone/>
            </a:pPr>
            <a:r>
              <a:rPr lang="es-ES_tradnl" i="1">
                <a:solidFill>
                  <a:srgbClr val="000080"/>
                </a:solidFill>
                <a:ea typeface="Times New Roman" pitchFamily="18" charset="0"/>
                <a:cs typeface="Arial" pitchFamily="34" charset="0"/>
              </a:rPr>
              <a:t>La inspección del nivel de llenado en botellas es una de las muchas aplicaciones industriales que hacen uso de imágenes binarias. </a:t>
            </a:r>
            <a:endParaRPr lang="es-ES_tradnl" i="1">
              <a:ea typeface="Times New Roman" pitchFamily="18" charset="0"/>
              <a:cs typeface="Arial" pitchFamily="34" charset="0"/>
            </a:endParaRPr>
          </a:p>
        </p:txBody>
      </p:sp>
      <p:sp>
        <p:nvSpPr>
          <p:cNvPr id="8203" name="Rectangle 11"/>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a:solidFill>
                  <a:srgbClr val="070000"/>
                </a:solidFill>
              </a:rPr>
              <a:t>1. </a:t>
            </a:r>
            <a:r>
              <a:rPr lang="es-ES_tradnl" sz="2800" b="1" dirty="0" smtClean="0">
                <a:solidFill>
                  <a:srgbClr val="070000"/>
                </a:solidFill>
              </a:rPr>
              <a:t>Binarización</a:t>
            </a:r>
            <a:endParaRPr lang="es-ES_tradnl" sz="2800" b="1" dirty="0">
              <a:solidFill>
                <a:srgbClr val="07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9219" name="Rectangle 2"/>
          <p:cNvSpPr>
            <a:spLocks noGrp="1" noChangeArrowheads="1"/>
          </p:cNvSpPr>
          <p:nvPr>
            <p:ph type="title" idx="4294967295"/>
          </p:nvPr>
        </p:nvSpPr>
        <p:spPr>
          <a:xfrm>
            <a:off x="625475" y="0"/>
            <a:ext cx="8120063" cy="5246688"/>
          </a:xfrm>
        </p:spPr>
        <p:txBody>
          <a:bodyPr/>
          <a:lstStyle/>
          <a:p>
            <a:pPr eaLnBrk="1" hangingPunct="1"/>
            <a:r>
              <a:rPr lang="en-US" sz="2000" b="0" smtClean="0">
                <a:latin typeface="Arial" pitchFamily="34" charset="0"/>
              </a:rPr>
              <a:t/>
            </a:r>
            <a:br>
              <a:rPr lang="en-US" sz="2000" b="0" smtClean="0">
                <a:latin typeface="Arial" pitchFamily="34" charset="0"/>
              </a:rPr>
            </a:br>
            <a:r>
              <a:rPr lang="en-US" sz="2000" b="0" smtClean="0">
                <a:latin typeface="Arial" pitchFamily="34" charset="0"/>
              </a:rPr>
              <a:t>Las imágenes binarias se utilizan cuando la </a:t>
            </a:r>
            <a:r>
              <a:rPr lang="en-US" sz="2000" smtClean="0">
                <a:latin typeface="Arial" pitchFamily="34" charset="0"/>
              </a:rPr>
              <a:t>silueta</a:t>
            </a:r>
            <a:r>
              <a:rPr lang="en-US" sz="2000" b="0" smtClean="0">
                <a:latin typeface="Arial" pitchFamily="34" charset="0"/>
              </a:rPr>
              <a:t> del objeto a analizar contiene la información necesaria para poder llevar a cabo su reconocimiento</a:t>
            </a:r>
            <a:br>
              <a:rPr lang="en-US" sz="2000" b="0" smtClean="0">
                <a:latin typeface="Arial" pitchFamily="34" charset="0"/>
              </a:rPr>
            </a:br>
            <a:r>
              <a:rPr lang="en-US" sz="2000" b="0" smtClean="0">
                <a:latin typeface="Arial" pitchFamily="34" charset="0"/>
              </a:rPr>
              <a:t/>
            </a:r>
            <a:br>
              <a:rPr lang="en-US" sz="2000" b="0" smtClean="0">
                <a:latin typeface="Arial" pitchFamily="34" charset="0"/>
              </a:rPr>
            </a:br>
            <a:r>
              <a:rPr lang="en-US" sz="2000" b="0" smtClean="0">
                <a:latin typeface="Arial" pitchFamily="34" charset="0"/>
              </a:rPr>
              <a:t>En aplicaciones industriales la utilización de técnicas de </a:t>
            </a:r>
            <a:r>
              <a:rPr lang="en-US" sz="2000" smtClean="0">
                <a:latin typeface="Arial" pitchFamily="34" charset="0"/>
              </a:rPr>
              <a:t>retroiluminación</a:t>
            </a:r>
            <a:r>
              <a:rPr lang="en-US" sz="2000" b="0" smtClean="0">
                <a:latin typeface="Arial" pitchFamily="34" charset="0"/>
              </a:rPr>
              <a:t> (contraluz) permite obtener imágenes muy contrastadas que pueden reducirse a binarias sin pérdida de información.</a:t>
            </a:r>
            <a:br>
              <a:rPr lang="en-US" sz="2000" b="0" smtClean="0">
                <a:latin typeface="Arial" pitchFamily="34" charset="0"/>
              </a:rPr>
            </a:br>
            <a:r>
              <a:rPr lang="en-US" sz="2000" b="0" smtClean="0">
                <a:latin typeface="Arial" pitchFamily="34" charset="0"/>
              </a:rPr>
              <a:t/>
            </a:r>
            <a:br>
              <a:rPr lang="en-US" sz="2000" b="0" smtClean="0">
                <a:latin typeface="Arial" pitchFamily="34" charset="0"/>
              </a:rPr>
            </a:br>
            <a:r>
              <a:rPr lang="en-US" sz="2000" smtClean="0">
                <a:latin typeface="Arial" pitchFamily="34" charset="0"/>
              </a:rPr>
              <a:t>Aplicaciones</a:t>
            </a:r>
            <a:r>
              <a:rPr lang="en-US" sz="2000" b="0" smtClean="0">
                <a:latin typeface="Arial" pitchFamily="34" charset="0"/>
              </a:rPr>
              <a:t> de procesamiento imágenes binarias: reconocimiento de caracteres (OCR), reconocimiento y determinación de posición de piezas industriales…</a:t>
            </a:r>
          </a:p>
        </p:txBody>
      </p:sp>
      <p:sp>
        <p:nvSpPr>
          <p:cNvPr id="9220" name="Rectangle 6"/>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a:solidFill>
                  <a:srgbClr val="070000"/>
                </a:solidFill>
              </a:rPr>
              <a:t>1. </a:t>
            </a:r>
            <a:r>
              <a:rPr lang="es-ES_tradnl" sz="2800" b="1" dirty="0" smtClean="0">
                <a:solidFill>
                  <a:srgbClr val="070000"/>
                </a:solidFill>
              </a:rPr>
              <a:t>Binarización</a:t>
            </a:r>
            <a:endParaRPr lang="es-ES_tradnl" sz="2800" b="1" dirty="0">
              <a:solidFill>
                <a:srgbClr val="07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pic>
        <p:nvPicPr>
          <p:cNvPr id="10243" name="Picture 5" descr="000_0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3" y="2138363"/>
            <a:ext cx="3659187"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6"/>
          <p:cNvSpPr>
            <a:spLocks noChangeArrowheads="1"/>
          </p:cNvSpPr>
          <p:nvPr/>
        </p:nvSpPr>
        <p:spPr bwMode="auto">
          <a:xfrm>
            <a:off x="4268788" y="4414838"/>
            <a:ext cx="44021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ClrTx/>
              <a:buFontTx/>
              <a:buNone/>
            </a:pPr>
            <a:r>
              <a:rPr lang="es-ES_tradnl" i="1">
                <a:solidFill>
                  <a:srgbClr val="000080"/>
                </a:solidFill>
                <a:ea typeface="Times New Roman" pitchFamily="18" charset="0"/>
                <a:cs typeface="Arial" pitchFamily="34" charset="0"/>
              </a:rPr>
              <a:t>Configuración con retroiluminación</a:t>
            </a:r>
          </a:p>
          <a:p>
            <a:pPr algn="just">
              <a:buClrTx/>
              <a:buFontTx/>
              <a:buNone/>
            </a:pPr>
            <a:r>
              <a:rPr lang="es-ES_tradnl" i="1">
                <a:solidFill>
                  <a:srgbClr val="000080"/>
                </a:solidFill>
                <a:ea typeface="Times New Roman" pitchFamily="18" charset="0"/>
                <a:cs typeface="Arial" pitchFamily="34" charset="0"/>
              </a:rPr>
              <a:t>para determinar la presencia de pescante en envases farmaceúticos</a:t>
            </a:r>
            <a:endParaRPr lang="es-ES_tradnl" i="1">
              <a:ea typeface="Times New Roman" pitchFamily="18" charset="0"/>
              <a:cs typeface="Arial" pitchFamily="34" charset="0"/>
            </a:endParaRPr>
          </a:p>
        </p:txBody>
      </p:sp>
      <p:pic>
        <p:nvPicPr>
          <p:cNvPr id="10245" name="Picture 7" descr="pescanteAnimad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07025" y="2214563"/>
            <a:ext cx="2505075"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a:solidFill>
                  <a:srgbClr val="070000"/>
                </a:solidFill>
              </a:rPr>
              <a:t>1. </a:t>
            </a:r>
            <a:r>
              <a:rPr lang="es-ES_tradnl" sz="2800" b="1" dirty="0" smtClean="0">
                <a:solidFill>
                  <a:srgbClr val="070000"/>
                </a:solidFill>
              </a:rPr>
              <a:t>Binarización</a:t>
            </a:r>
            <a:endParaRPr lang="es-ES_tradnl" sz="2800" b="1" dirty="0">
              <a:solidFill>
                <a:srgbClr val="07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pie de página"/>
          <p:cNvSpPr>
            <a:spLocks noGrp="1"/>
          </p:cNvSpPr>
          <p:nvPr>
            <p:ph type="ftr" sz="quarter" idx="10"/>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buClr>
                <a:schemeClr val="bg1"/>
              </a:buClr>
              <a:buChar char="•"/>
              <a:defRPr sz="2000">
                <a:solidFill>
                  <a:schemeClr val="tx1"/>
                </a:solidFill>
                <a:latin typeface="Arial" pitchFamily="34" charset="0"/>
              </a:defRPr>
            </a:lvl6pPr>
            <a:lvl7pPr marL="2971800" indent="-228600" eaLnBrk="0" fontAlgn="base" hangingPunct="0">
              <a:spcBef>
                <a:spcPct val="0"/>
              </a:spcBef>
              <a:spcAft>
                <a:spcPct val="0"/>
              </a:spcAft>
              <a:buClr>
                <a:schemeClr val="bg1"/>
              </a:buClr>
              <a:buChar char="•"/>
              <a:defRPr sz="2000">
                <a:solidFill>
                  <a:schemeClr val="tx1"/>
                </a:solidFill>
                <a:latin typeface="Arial" pitchFamily="34" charset="0"/>
              </a:defRPr>
            </a:lvl7pPr>
            <a:lvl8pPr marL="3429000" indent="-228600" eaLnBrk="0" fontAlgn="base" hangingPunct="0">
              <a:spcBef>
                <a:spcPct val="0"/>
              </a:spcBef>
              <a:spcAft>
                <a:spcPct val="0"/>
              </a:spcAft>
              <a:buClr>
                <a:schemeClr val="bg1"/>
              </a:buClr>
              <a:buChar char="•"/>
              <a:defRPr sz="2000">
                <a:solidFill>
                  <a:schemeClr val="tx1"/>
                </a:solidFill>
                <a:latin typeface="Arial" pitchFamily="34" charset="0"/>
              </a:defRPr>
            </a:lvl8pPr>
            <a:lvl9pPr marL="3886200" indent="-228600" eaLnBrk="0" fontAlgn="base" hangingPunct="0">
              <a:spcBef>
                <a:spcPct val="0"/>
              </a:spcBef>
              <a:spcAft>
                <a:spcPct val="0"/>
              </a:spcAft>
              <a:buClr>
                <a:schemeClr val="bg1"/>
              </a:buClr>
              <a:buChar char="•"/>
              <a:defRPr sz="2000">
                <a:solidFill>
                  <a:schemeClr val="tx1"/>
                </a:solidFill>
                <a:latin typeface="Arial" pitchFamily="34" charset="0"/>
              </a:defRPr>
            </a:lvl9pPr>
          </a:lstStyle>
          <a:p>
            <a:pPr eaLnBrk="1" hangingPunct="1"/>
            <a:r>
              <a:rPr lang="es-ES" sz="1400" dirty="0" smtClean="0"/>
              <a:t>Visión Artificial Industrial. Univ. Valladolid</a:t>
            </a:r>
            <a:endParaRPr lang="es-ES" sz="1400" dirty="0" smtClean="0"/>
          </a:p>
        </p:txBody>
      </p:sp>
      <p:sp>
        <p:nvSpPr>
          <p:cNvPr id="11267" name="Rectangle 7"/>
          <p:cNvSpPr>
            <a:spLocks noChangeArrowheads="1"/>
          </p:cNvSpPr>
          <p:nvPr/>
        </p:nvSpPr>
        <p:spPr bwMode="auto">
          <a:xfrm>
            <a:off x="415925" y="4870450"/>
            <a:ext cx="87280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ClrTx/>
              <a:buFontTx/>
              <a:buNone/>
            </a:pPr>
            <a:r>
              <a:rPr lang="es-ES_tradnl" i="1">
                <a:solidFill>
                  <a:srgbClr val="000080"/>
                </a:solidFill>
                <a:ea typeface="Times New Roman" pitchFamily="18" charset="0"/>
                <a:cs typeface="Arial" pitchFamily="34" charset="0"/>
              </a:rPr>
              <a:t>En aplicaciones de inspección dimensional también es muy común la utilización de imágenes binarias ya que estas contienen toda la información referente a la silueta de un objeto y de ellas se puede extraer perfectamente la totalidad de las cotas.</a:t>
            </a:r>
            <a:endParaRPr lang="es-ES_tradnl">
              <a:latin typeface="Times New Roman" pitchFamily="18" charset="0"/>
              <a:ea typeface="Times New Roman" pitchFamily="18" charset="0"/>
              <a:cs typeface="Arial" pitchFamily="34" charset="0"/>
            </a:endParaRPr>
          </a:p>
        </p:txBody>
      </p:sp>
      <p:pic>
        <p:nvPicPr>
          <p:cNvPr id="11268" name="Picture 9" descr="Anim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95525" y="923925"/>
            <a:ext cx="5040313"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10"/>
          <p:cNvSpPr>
            <a:spLocks noChangeArrowheads="1"/>
          </p:cNvSpPr>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buClrTx/>
              <a:buFontTx/>
              <a:buNone/>
            </a:pPr>
            <a:r>
              <a:rPr lang="es-ES_tradnl" sz="2800" b="1" dirty="0">
                <a:solidFill>
                  <a:srgbClr val="070000"/>
                </a:solidFill>
              </a:rPr>
              <a:t>1. </a:t>
            </a:r>
            <a:r>
              <a:rPr lang="es-ES_tradnl" sz="2800" b="1" dirty="0" smtClean="0">
                <a:solidFill>
                  <a:srgbClr val="070000"/>
                </a:solidFill>
              </a:rPr>
              <a:t>Binarización</a:t>
            </a:r>
            <a:endParaRPr lang="es-ES_tradnl" sz="2800" b="1" dirty="0">
              <a:solidFill>
                <a:srgbClr val="07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bg1"/>
          </a:buClr>
          <a:buSzTx/>
          <a:buFontTx/>
          <a:buChar char="•"/>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bg1"/>
          </a:buClr>
          <a:buSzTx/>
          <a:buFontTx/>
          <a:buChar char="•"/>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18008</TotalTime>
  <Words>3084</Words>
  <Application>Microsoft Office PowerPoint</Application>
  <PresentationFormat>Presentación en pantalla (4:3)</PresentationFormat>
  <Paragraphs>561</Paragraphs>
  <Slides>54</Slides>
  <Notes>10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54</vt:i4>
      </vt:variant>
    </vt:vector>
  </HeadingPairs>
  <TitlesOfParts>
    <vt:vector size="56" baseType="lpstr">
      <vt:lpstr>Blueprint</vt:lpstr>
      <vt:lpstr>Ecuación</vt:lpstr>
      <vt:lpstr>4. Imágenes Binarias</vt:lpstr>
      <vt:lpstr>Imágenes Binarias</vt:lpstr>
      <vt:lpstr>Presentación de PowerPoint</vt:lpstr>
      <vt:lpstr>Presentación de PowerPoint</vt:lpstr>
      <vt:lpstr>Presentación de PowerPoint</vt:lpstr>
      <vt:lpstr>    Las imágenes binarias son muy interesantes por:  1) Empleo óptimo de la memoria y potencia computacional.   2) Las propiedades geométricas y topológicas de los objetos puede obtenerse muy rápidamente a partir de imágenes binarias.        </vt:lpstr>
      <vt:lpstr> Las imágenes binarias se utilizan cuando la silueta del objeto a analizar contiene la información necesaria para poder llevar a cabo su reconocimiento  En aplicaciones industriales la utilización de técnicas de retroiluminación (contraluz) permite obtener imágenes muy contrastadas que pueden reducirse a binarias sin pérdida de información.  Aplicaciones de procesamiento imágenes binarias: reconocimiento de caracteres (OCR), reconocimiento y determinación de posición de piezas industriales…</vt:lpstr>
      <vt:lpstr>Presentación de PowerPoint</vt:lpstr>
      <vt:lpstr>Presentación de PowerPoint</vt:lpstr>
      <vt:lpstr>  </vt:lpstr>
      <vt:lpstr>   I(i , j)   – Imagen Original de Niveles de Gris.   B(i , j) – Imagen binaria resultante.           B(i , j) = 0  si  I(i , j) &lt; Umbral   B(i , j) = 1      si no.  </vt:lpstr>
      <vt:lpstr>Presentación de PowerPoint</vt:lpstr>
      <vt:lpstr> </vt:lpstr>
      <vt:lpstr> </vt:lpstr>
      <vt:lpstr> </vt:lpstr>
      <vt:lpstr> </vt:lpstr>
      <vt:lpstr>                                    </vt:lpstr>
      <vt:lpstr>                                    </vt:lpstr>
      <vt:lpstr>                                               </vt:lpstr>
      <vt:lpstr>                                               </vt:lpstr>
      <vt:lpstr>                                               </vt:lpstr>
      <vt:lpstr>Presentación de PowerPoint</vt:lpstr>
      <vt:lpstr>3. Etiquetado. Algoritmo Iterativo</vt:lpstr>
      <vt:lpstr>Presentación de PowerPoint</vt:lpstr>
      <vt:lpstr>Presentación de PowerPoint</vt:lpstr>
      <vt:lpstr>Presentación de PowerPoint</vt:lpstr>
      <vt:lpstr>Presentación de PowerPoint</vt:lpstr>
      <vt:lpstr>Presentación de PowerPoint</vt:lpstr>
      <vt:lpstr>                                               </vt:lpstr>
      <vt:lpstr>                                               </vt:lpstr>
      <vt:lpstr>                                               </vt:lpstr>
      <vt:lpstr>                                               </vt:lpstr>
      <vt:lpstr>                                    </vt:lpstr>
      <vt:lpstr>                                    </vt:lpstr>
      <vt:lpstr>Presentación de PowerPoint</vt:lpstr>
      <vt:lpstr>Presentación de PowerPoint</vt:lpstr>
      <vt:lpstr>Presentación de PowerPoint</vt:lpstr>
      <vt:lpstr>                                                                          </vt:lpstr>
      <vt:lpstr>El tamaño o área de un objeto en la imagen vendrá dado por el número de píxeles que constituyen ese objeto.   El ára se obtiene fácilmente como:   Area=∑1_(x=1)^filas▒∑1_(y=1)^columnas▒〖B(x,y)〗  A este parámetro también se le denomina momento de orden cero.   El tamaño es una característica invariante a la traslación y rotación. </vt:lpstr>
      <vt:lpstr>Presentación de PowerPoint</vt:lpstr>
      <vt:lpstr>                      </vt:lpstr>
      <vt:lpstr>         </vt:lpstr>
      <vt:lpstr> La posición del centro de gravedad de un objeto queda definida por sus coordenadas en la imagen  C(Ci, Cj).           Son los momentos de primer orden divididos por el área.  </vt:lpstr>
      <vt:lpstr>                                    </vt:lpstr>
      <vt:lpstr> Para el cálculo de los ejes principales de inercia del objeto en primer lugar calculamos los momentos de segundo orden:      Los ejes principales vendrán definidos por los autovectores del tensor de inercia, es decir, por aquellos vectores v(x,y) que cumplen: </vt:lpstr>
      <vt:lpstr>Presentación de PowerPoint</vt:lpstr>
      <vt:lpstr>Presentación de PowerPoint</vt:lpstr>
      <vt:lpstr>                                    </vt:lpstr>
      <vt:lpstr>                                    </vt:lpstr>
      <vt:lpstr>Presentación de PowerPoint</vt:lpstr>
      <vt:lpstr> Se define como el número de componentes menos el número de agujeros.        numeroEuler = Componentes – Agujeros.  El número de Euler es una característica invariante a la traslación, rotación y escala.  </vt:lpstr>
      <vt:lpstr>Presentación de PowerPoint</vt:lpstr>
      <vt:lpstr>Presentación de PowerPoint</vt:lpstr>
      <vt:lpstr>Presentación de PowerPoint</vt:lpstr>
    </vt:vector>
  </TitlesOfParts>
  <Company>Universidad de Valladolid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Morfología Matemática</dc:title>
  <dc:creator>Félix Miguel Trespaderne</dc:creator>
  <cp:lastModifiedBy>Eusebio</cp:lastModifiedBy>
  <cp:revision>363</cp:revision>
  <dcterms:created xsi:type="dcterms:W3CDTF">2002-03-30T04:23:14Z</dcterms:created>
  <dcterms:modified xsi:type="dcterms:W3CDTF">2013-04-22T11:52:50Z</dcterms:modified>
</cp:coreProperties>
</file>