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925" r:id="rId2"/>
    <p:sldId id="910" r:id="rId3"/>
    <p:sldId id="913" r:id="rId4"/>
    <p:sldId id="919" r:id="rId5"/>
    <p:sldId id="900" r:id="rId6"/>
    <p:sldId id="914" r:id="rId7"/>
    <p:sldId id="901" r:id="rId8"/>
    <p:sldId id="921" r:id="rId9"/>
    <p:sldId id="922" r:id="rId10"/>
    <p:sldId id="923" r:id="rId11"/>
    <p:sldId id="924" r:id="rId12"/>
  </p:sldIdLst>
  <p:sldSz cx="9144000" cy="6858000" type="screen4x3"/>
  <p:notesSz cx="7315200" cy="96012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000"/>
    <a:srgbClr val="FF0000"/>
    <a:srgbClr val="000000"/>
    <a:srgbClr val="783C00"/>
    <a:srgbClr val="00008C"/>
    <a:srgbClr val="00FF00"/>
    <a:srgbClr val="80808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97" autoAdjust="0"/>
    <p:restoredTop sz="94556" autoAdjust="0"/>
  </p:normalViewPr>
  <p:slideViewPr>
    <p:cSldViewPr>
      <p:cViewPr>
        <p:scale>
          <a:sx n="75" d="100"/>
          <a:sy n="75" d="100"/>
        </p:scale>
        <p:origin x="-1422" y="12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552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t" anchorCtr="0" compatLnSpc="1">
            <a:prstTxWarp prst="textNoShape">
              <a:avLst/>
            </a:prstTxWarp>
          </a:bodyPr>
          <a:lstStyle>
            <a:lvl1pPr defTabSz="966788">
              <a:buClrTx/>
              <a:buFontTx/>
              <a:buNone/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buClrTx/>
              <a:buFontTx/>
              <a:buNone/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b" anchorCtr="0" compatLnSpc="1">
            <a:prstTxWarp prst="textNoShape">
              <a:avLst/>
            </a:prstTxWarp>
          </a:bodyPr>
          <a:lstStyle>
            <a:lvl1pPr defTabSz="966788">
              <a:buClrTx/>
              <a:buFontTx/>
              <a:buNone/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buClrTx/>
              <a:buFontTx/>
              <a:buNone/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49E8B279-FE90-495E-8A93-3FBC9F4565A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3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t" anchorCtr="0" compatLnSpc="1">
            <a:prstTxWarp prst="textNoShape">
              <a:avLst/>
            </a:prstTxWarp>
          </a:bodyPr>
          <a:lstStyle>
            <a:lvl1pPr defTabSz="966788"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b" anchorCtr="0" compatLnSpc="1">
            <a:prstTxWarp prst="textNoShape">
              <a:avLst/>
            </a:prstTxWarp>
          </a:bodyPr>
          <a:lstStyle>
            <a:lvl1pPr defTabSz="966788"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3" tIns="48326" rIns="96653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buClrTx/>
              <a:buFontTx/>
              <a:buNone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6B3F339-31B7-4E96-A5C6-005091692FD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7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65A90D-A81F-405E-BC37-C770874EBEEB}" type="slidenum">
              <a:rPr lang="en-US" sz="1200" smtClean="0">
                <a:latin typeface="Times New Roman" pitchFamily="18" charset="0"/>
              </a:rPr>
              <a:pPr eaLnBrk="1" hangingPunct="1"/>
              <a:t>5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7AC45B4-2236-4B5E-A9A5-F66932C83614}" type="slidenum">
              <a:rPr lang="en-US" sz="1200" smtClean="0">
                <a:latin typeface="Times New Roman" pitchFamily="18" charset="0"/>
              </a:rPr>
              <a:pPr eaLnBrk="1" hangingPunct="1"/>
              <a:t>6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6388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DDEA1A0-2E04-4835-BE80-546D3E5B7626}" type="slidenum">
              <a:rPr lang="en-US" sz="1200" smtClean="0">
                <a:latin typeface="Times New Roman" pitchFamily="18" charset="0"/>
              </a:rPr>
              <a:pPr eaLnBrk="1" hangingPunct="1"/>
              <a:t>7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7412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671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D1D01F-419D-4DA3-B1DB-DEE2135C0BF4}" type="slidenum">
              <a:rPr lang="en-US" sz="1200" smtClean="0">
                <a:latin typeface="Times New Roman" pitchFamily="18" charset="0"/>
              </a:rPr>
              <a:pPr eaLnBrk="1" hangingPunct="1"/>
              <a:t>10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8436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3" tIns="48326" rIns="96653" bIns="48326" anchor="b"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C7817FA6-D064-43B2-8B84-4C4654CB590E}" type="slidenum">
              <a:rPr lang="en-US" sz="1200">
                <a:latin typeface="Times New Roman" pitchFamily="18" charset="0"/>
              </a:rPr>
              <a:pPr algn="r" eaLnBrk="1" hangingPunct="1"/>
              <a:t>11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19460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26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37" tIns="49471" rIns="95137" bIns="49471">
            <a:spAutoFit/>
          </a:bodyPr>
          <a:lstStyle/>
          <a:p>
            <a:pPr defTabSz="449263" eaLnBrk="1" hangingPunct="1">
              <a:lnSpc>
                <a:spcPct val="93000"/>
              </a:lnSpc>
              <a:spcBef>
                <a:spcPts val="400"/>
              </a:spcBef>
              <a:buFont typeface="Times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grpSp>
          <p:nvGrpSpPr>
            <p:cNvPr id="6" name="Group 5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8" name="Line 6"/>
              <p:cNvSpPr>
                <a:spLocks noChangeShapeType="1"/>
              </p:cNvSpPr>
              <p:nvPr/>
            </p:nvSpPr>
            <p:spPr bwMode="white">
              <a:xfrm>
                <a:off x="0" y="19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9" name="Line 7"/>
              <p:cNvSpPr>
                <a:spLocks noChangeShapeType="1"/>
              </p:cNvSpPr>
              <p:nvPr/>
            </p:nvSpPr>
            <p:spPr bwMode="white">
              <a:xfrm>
                <a:off x="0" y="38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white">
              <a:xfrm>
                <a:off x="0" y="57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white">
              <a:xfrm>
                <a:off x="0" y="76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white">
              <a:xfrm>
                <a:off x="0" y="96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white">
              <a:xfrm>
                <a:off x="0" y="115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white">
              <a:xfrm>
                <a:off x="0" y="134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/>
            </p:nvSpPr>
            <p:spPr bwMode="white">
              <a:xfrm>
                <a:off x="0" y="153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/>
            </p:nvSpPr>
            <p:spPr bwMode="white">
              <a:xfrm>
                <a:off x="0" y="172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/>
            </p:nvSpPr>
            <p:spPr bwMode="white">
              <a:xfrm>
                <a:off x="0" y="192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/>
            </p:nvSpPr>
            <p:spPr bwMode="white">
              <a:xfrm>
                <a:off x="0" y="211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/>
            </p:nvSpPr>
            <p:spPr bwMode="white">
              <a:xfrm>
                <a:off x="0" y="230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white">
              <a:xfrm>
                <a:off x="0" y="249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/>
            </p:nvSpPr>
            <p:spPr bwMode="white">
              <a:xfrm>
                <a:off x="0" y="268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/>
            </p:nvSpPr>
            <p:spPr bwMode="white">
              <a:xfrm>
                <a:off x="0" y="288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/>
            </p:nvSpPr>
            <p:spPr bwMode="white">
              <a:xfrm>
                <a:off x="0" y="307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/>
            </p:nvSpPr>
            <p:spPr bwMode="white">
              <a:xfrm>
                <a:off x="0" y="326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/>
            </p:nvSpPr>
            <p:spPr bwMode="white">
              <a:xfrm>
                <a:off x="0" y="345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/>
            </p:nvSpPr>
            <p:spPr bwMode="white">
              <a:xfrm>
                <a:off x="0" y="364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white">
              <a:xfrm>
                <a:off x="0" y="384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/>
            </p:nvSpPr>
            <p:spPr bwMode="white">
              <a:xfrm>
                <a:off x="0" y="403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/>
            </p:nvSpPr>
            <p:spPr bwMode="white">
              <a:xfrm>
                <a:off x="0" y="422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/>
            </p:nvSpPr>
            <p:spPr bwMode="white">
              <a:xfrm>
                <a:off x="19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/>
            </p:nvSpPr>
            <p:spPr bwMode="white">
              <a:xfrm>
                <a:off x="38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/>
            </p:nvSpPr>
            <p:spPr bwMode="white">
              <a:xfrm>
                <a:off x="57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/>
            </p:nvSpPr>
            <p:spPr bwMode="white">
              <a:xfrm>
                <a:off x="76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/>
            </p:nvSpPr>
            <p:spPr bwMode="white">
              <a:xfrm>
                <a:off x="96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/>
            </p:nvSpPr>
            <p:spPr bwMode="white">
              <a:xfrm>
                <a:off x="115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/>
            </p:nvSpPr>
            <p:spPr bwMode="white">
              <a:xfrm>
                <a:off x="134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/>
            </p:nvSpPr>
            <p:spPr bwMode="white">
              <a:xfrm>
                <a:off x="153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/>
            </p:nvSpPr>
            <p:spPr bwMode="white">
              <a:xfrm>
                <a:off x="172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/>
            </p:nvSpPr>
            <p:spPr bwMode="white">
              <a:xfrm>
                <a:off x="192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/>
            </p:nvSpPr>
            <p:spPr bwMode="white">
              <a:xfrm>
                <a:off x="211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/>
            </p:nvSpPr>
            <p:spPr bwMode="white">
              <a:xfrm>
                <a:off x="230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/>
            </p:nvSpPr>
            <p:spPr bwMode="white">
              <a:xfrm>
                <a:off x="249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/>
            </p:nvSpPr>
            <p:spPr bwMode="white">
              <a:xfrm>
                <a:off x="268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/>
            </p:nvSpPr>
            <p:spPr bwMode="white">
              <a:xfrm>
                <a:off x="288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/>
            </p:nvSpPr>
            <p:spPr bwMode="white">
              <a:xfrm>
                <a:off x="307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/>
            </p:nvSpPr>
            <p:spPr bwMode="white">
              <a:xfrm>
                <a:off x="326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/>
            </p:nvSpPr>
            <p:spPr bwMode="white">
              <a:xfrm>
                <a:off x="345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/>
            </p:nvSpPr>
            <p:spPr bwMode="white">
              <a:xfrm>
                <a:off x="364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/>
            </p:nvSpPr>
            <p:spPr bwMode="white">
              <a:xfrm>
                <a:off x="384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/>
            </p:nvSpPr>
            <p:spPr bwMode="white">
              <a:xfrm>
                <a:off x="403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/>
            </p:nvSpPr>
            <p:spPr bwMode="white">
              <a:xfrm>
                <a:off x="422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/>
            </p:nvSpPr>
            <p:spPr bwMode="white">
              <a:xfrm>
                <a:off x="441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/>
            </p:nvSpPr>
            <p:spPr bwMode="white">
              <a:xfrm>
                <a:off x="460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/>
            </p:nvSpPr>
            <p:spPr bwMode="white">
              <a:xfrm>
                <a:off x="480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/>
            </p:nvSpPr>
            <p:spPr bwMode="white">
              <a:xfrm>
                <a:off x="499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/>
            </p:nvSpPr>
            <p:spPr bwMode="white">
              <a:xfrm>
                <a:off x="518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/>
            </p:nvSpPr>
            <p:spPr bwMode="white">
              <a:xfrm>
                <a:off x="537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/>
            </p:nvSpPr>
            <p:spPr bwMode="white">
              <a:xfrm>
                <a:off x="556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sp>
          <p:nvSpPr>
            <p:cNvPr id="7" name="Line 57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59" name="Group 58"/>
          <p:cNvGrpSpPr>
            <a:grpSpLocks/>
          </p:cNvGrpSpPr>
          <p:nvPr/>
        </p:nvGrpSpPr>
        <p:grpSpPr bwMode="auto">
          <a:xfrm>
            <a:off x="4763" y="887413"/>
            <a:ext cx="6654800" cy="2851150"/>
            <a:chOff x="3" y="559"/>
            <a:chExt cx="4192" cy="1796"/>
          </a:xfrm>
        </p:grpSpPr>
        <p:sp>
          <p:nvSpPr>
            <p:cNvPr id="60" name="Line 59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1" name="Line 60"/>
            <p:cNvSpPr>
              <a:spLocks noChangeShapeType="1"/>
            </p:cNvSpPr>
            <p:nvPr/>
          </p:nvSpPr>
          <p:spPr bwMode="ltGray">
            <a:xfrm flipH="1" flipV="1">
              <a:off x="3" y="1924"/>
              <a:ext cx="3211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2" name="Line 61"/>
            <p:cNvSpPr>
              <a:spLocks noChangeShapeType="1"/>
            </p:cNvSpPr>
            <p:nvPr/>
          </p:nvSpPr>
          <p:spPr bwMode="ltGray">
            <a:xfrm flipH="1" flipV="1">
              <a:off x="384" y="938"/>
              <a:ext cx="3811" cy="1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3" name="Arc 62"/>
            <p:cNvSpPr>
              <a:spLocks/>
            </p:cNvSpPr>
            <p:nvPr/>
          </p:nvSpPr>
          <p:spPr bwMode="ltGray">
            <a:xfrm rot="16200000" flipH="1">
              <a:off x="426" y="860"/>
              <a:ext cx="156" cy="157"/>
            </a:xfrm>
            <a:custGeom>
              <a:avLst/>
              <a:gdLst>
                <a:gd name="T0" fmla="*/ 0 w 43195"/>
                <a:gd name="T1" fmla="*/ 0 h 43200"/>
                <a:gd name="T2" fmla="*/ 0 w 43195"/>
                <a:gd name="T3" fmla="*/ 0 h 43200"/>
                <a:gd name="T4" fmla="*/ 0 w 43195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lnTo>
                    <a:pt x="21114" y="5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64" name="Group 72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65" name="Line 64"/>
            <p:cNvSpPr>
              <a:spLocks noChangeShapeType="1"/>
            </p:cNvSpPr>
            <p:nvPr/>
          </p:nvSpPr>
          <p:spPr bwMode="ltGray">
            <a:xfrm flipV="1">
              <a:off x="1480" y="3442"/>
              <a:ext cx="380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6" name="Line 65"/>
            <p:cNvSpPr>
              <a:spLocks noChangeShapeType="1"/>
            </p:cNvSpPr>
            <p:nvPr/>
          </p:nvSpPr>
          <p:spPr bwMode="ltGray">
            <a:xfrm flipH="1">
              <a:off x="5172" y="1952"/>
              <a:ext cx="0" cy="181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67" name="Arc 66"/>
            <p:cNvSpPr>
              <a:spLocks/>
            </p:cNvSpPr>
            <p:nvPr/>
          </p:nvSpPr>
          <p:spPr bwMode="ltGray">
            <a:xfrm rot="5400000">
              <a:off x="5097" y="3363"/>
              <a:ext cx="156" cy="157"/>
            </a:xfrm>
            <a:custGeom>
              <a:avLst/>
              <a:gdLst>
                <a:gd name="T0" fmla="*/ 0 w 43195"/>
                <a:gd name="T1" fmla="*/ 0 h 43200"/>
                <a:gd name="T2" fmla="*/ 0 w 43195"/>
                <a:gd name="T3" fmla="*/ 0 h 43200"/>
                <a:gd name="T4" fmla="*/ 0 w 43195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lnTo>
                    <a:pt x="21114" y="5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2361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78486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2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6600"/>
            <a:ext cx="6324600" cy="50006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4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" name="Rectangle 70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4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34DF4FCC-102A-40A2-A9C7-D9FD5751A52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08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707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95500" cy="6324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134100" cy="6324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6751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609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381000" y="914400"/>
            <a:ext cx="8382000" cy="5638800"/>
          </a:xfrm>
        </p:spPr>
        <p:txBody>
          <a:bodyPr/>
          <a:lstStyle/>
          <a:p>
            <a:pPr lvl="0"/>
            <a:endParaRPr lang="es-ES" noProof="0" smtClean="0"/>
          </a:p>
        </p:txBody>
      </p:sp>
    </p:spTree>
    <p:extLst>
      <p:ext uri="{BB962C8B-B14F-4D97-AF65-F5344CB8AC3E}">
        <p14:creationId xmlns:p14="http://schemas.microsoft.com/office/powerpoint/2010/main" val="1448072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6096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381000" y="914400"/>
            <a:ext cx="4114800" cy="5638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114800" cy="5638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0746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58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4403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81000" y="914400"/>
            <a:ext cx="4114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114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615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001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0545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374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255930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2096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58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grpSp>
        <p:nvGrpSpPr>
          <p:cNvPr id="1027" name="Group 59"/>
          <p:cNvGrpSpPr>
            <a:grpSpLocks/>
          </p:cNvGrpSpPr>
          <p:nvPr/>
        </p:nvGrpSpPr>
        <p:grpSpPr bwMode="auto">
          <a:xfrm>
            <a:off x="152400" y="762000"/>
            <a:ext cx="1784350" cy="2324100"/>
            <a:chOff x="96" y="916"/>
            <a:chExt cx="2208" cy="2876"/>
          </a:xfrm>
        </p:grpSpPr>
        <p:sp>
          <p:nvSpPr>
            <p:cNvPr id="1033" name="Line 60"/>
            <p:cNvSpPr>
              <a:spLocks noChangeShapeType="1"/>
            </p:cNvSpPr>
            <p:nvPr/>
          </p:nvSpPr>
          <p:spPr bwMode="ltGray">
            <a:xfrm flipH="1">
              <a:off x="96" y="1038"/>
              <a:ext cx="220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34" name="Line 61"/>
            <p:cNvSpPr>
              <a:spLocks noChangeShapeType="1"/>
            </p:cNvSpPr>
            <p:nvPr/>
          </p:nvSpPr>
          <p:spPr bwMode="ltGray">
            <a:xfrm>
              <a:off x="336" y="920"/>
              <a:ext cx="0" cy="287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35" name="Arc 62"/>
            <p:cNvSpPr>
              <a:spLocks/>
            </p:cNvSpPr>
            <p:nvPr/>
          </p:nvSpPr>
          <p:spPr bwMode="ltGray">
            <a:xfrm flipH="1">
              <a:off x="218" y="916"/>
              <a:ext cx="238" cy="240"/>
            </a:xfrm>
            <a:custGeom>
              <a:avLst/>
              <a:gdLst>
                <a:gd name="T0" fmla="*/ 1 w 43195"/>
                <a:gd name="T1" fmla="*/ 0 h 43200"/>
                <a:gd name="T2" fmla="*/ 0 w 43195"/>
                <a:gd name="T3" fmla="*/ 1 h 43200"/>
                <a:gd name="T4" fmla="*/ 1 w 43195"/>
                <a:gd name="T5" fmla="*/ 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lnTo>
                    <a:pt x="21114" y="5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028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807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382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30" name="Line 76"/>
          <p:cNvSpPr>
            <a:spLocks noChangeShapeType="1"/>
          </p:cNvSpPr>
          <p:nvPr/>
        </p:nvSpPr>
        <p:spPr bwMode="ltGray">
          <a:xfrm flipV="1">
            <a:off x="8067675" y="6594475"/>
            <a:ext cx="9144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1" name="Line 77"/>
          <p:cNvSpPr>
            <a:spLocks noChangeShapeType="1"/>
          </p:cNvSpPr>
          <p:nvPr/>
        </p:nvSpPr>
        <p:spPr bwMode="ltGray">
          <a:xfrm flipH="1" flipV="1">
            <a:off x="8788400" y="6235700"/>
            <a:ext cx="0" cy="4540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2" name="Arc 78"/>
          <p:cNvSpPr>
            <a:spLocks/>
          </p:cNvSpPr>
          <p:nvPr/>
        </p:nvSpPr>
        <p:spPr bwMode="ltGray">
          <a:xfrm flipV="1">
            <a:off x="8728075" y="6538913"/>
            <a:ext cx="115888" cy="117475"/>
          </a:xfrm>
          <a:custGeom>
            <a:avLst/>
            <a:gdLst>
              <a:gd name="T0" fmla="*/ 0 w 43200"/>
              <a:gd name="T1" fmla="*/ 159875 h 43180"/>
              <a:gd name="T2" fmla="*/ 162184 w 43200"/>
              <a:gd name="T3" fmla="*/ 319601 h 43180"/>
              <a:gd name="T4" fmla="*/ 155440 w 43200"/>
              <a:gd name="T5" fmla="*/ 159875 h 431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43180" fill="none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164"/>
                  <a:pt x="34091" y="42677"/>
                  <a:pt x="22536" y="43179"/>
                </a:cubicBezTo>
              </a:path>
              <a:path w="43200" h="43180" stroke="0" extrusionOk="0">
                <a:moveTo>
                  <a:pt x="0" y="21600"/>
                </a:move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164"/>
                  <a:pt x="34091" y="42677"/>
                  <a:pt x="22536" y="43179"/>
                </a:cubicBez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imes New Roman" pitchFamily="18" charset="0"/>
        </a:defRPr>
      </a:lvl9pPr>
    </p:titleStyle>
    <p:bodyStyle>
      <a:lvl1pPr marL="228600" indent="-228600" algn="l" rtl="0" eaLnBrk="0" fontAlgn="base" hangingPunct="0">
        <a:spcBef>
          <a:spcPct val="5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5000"/>
        </a:spcBef>
        <a:spcAft>
          <a:spcPct val="0"/>
        </a:spcAft>
        <a:buClr>
          <a:srgbClr val="00008C"/>
        </a:buClr>
        <a:buSzPct val="75000"/>
        <a:buFont typeface="Wingdings" pitchFamily="2" charset="2"/>
        <a:buChar char="§"/>
        <a:defRPr sz="2400">
          <a:solidFill>
            <a:srgbClr val="00008C"/>
          </a:solidFill>
          <a:latin typeface="+mn-lt"/>
        </a:defRPr>
      </a:lvl2pPr>
      <a:lvl3pPr marL="914400" indent="-228600" algn="l" rtl="0" eaLnBrk="0" fontAlgn="base" hangingPunct="0">
        <a:spcBef>
          <a:spcPct val="25000"/>
        </a:spcBef>
        <a:spcAft>
          <a:spcPct val="0"/>
        </a:spcAft>
        <a:buClr>
          <a:srgbClr val="783C00"/>
        </a:buClr>
        <a:buSzPct val="125000"/>
        <a:buFont typeface="Times New Roman" pitchFamily="18" charset="0"/>
        <a:buChar char="-"/>
        <a:defRPr sz="2000">
          <a:solidFill>
            <a:srgbClr val="783C00"/>
          </a:solidFill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Clr>
          <a:srgbClr val="783C00"/>
        </a:buClr>
        <a:buSzPct val="50000"/>
        <a:buChar char="–"/>
        <a:defRPr sz="2000">
          <a:solidFill>
            <a:schemeClr val="tx1"/>
          </a:solidFill>
          <a:latin typeface="+mn-lt"/>
        </a:defRPr>
      </a:lvl4pPr>
      <a:lvl5pPr marL="1546225" indent="-1746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5pPr>
      <a:lvl6pPr marL="2003425" indent="-174625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defRPr sz="2000">
          <a:solidFill>
            <a:schemeClr val="tx1"/>
          </a:solidFill>
          <a:latin typeface="+mn-lt"/>
        </a:defRPr>
      </a:lvl6pPr>
      <a:lvl7pPr marL="2460625" indent="-174625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defRPr sz="2000">
          <a:solidFill>
            <a:schemeClr val="tx1"/>
          </a:solidFill>
          <a:latin typeface="+mn-lt"/>
        </a:defRPr>
      </a:lvl7pPr>
      <a:lvl8pPr marL="2917825" indent="-174625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defRPr sz="2000">
          <a:solidFill>
            <a:schemeClr val="tx1"/>
          </a:solidFill>
          <a:latin typeface="+mn-lt"/>
        </a:defRPr>
      </a:lvl8pPr>
      <a:lvl9pPr marL="3375025" indent="-174625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9. </a:t>
            </a:r>
            <a:r>
              <a:rPr lang="en-US" dirty="0" err="1" smtClean="0">
                <a:latin typeface="Arial" charset="0"/>
              </a:rPr>
              <a:t>Detección</a:t>
            </a:r>
            <a:r>
              <a:rPr lang="en-US" dirty="0" smtClean="0">
                <a:latin typeface="Arial" charset="0"/>
              </a:rPr>
              <a:t> de </a:t>
            </a:r>
            <a:r>
              <a:rPr lang="en-US" dirty="0" err="1" smtClean="0">
                <a:latin typeface="Arial" charset="0"/>
              </a:rPr>
              <a:t>Circunferencias</a:t>
            </a:r>
            <a:r>
              <a:rPr lang="en-US" dirty="0" smtClean="0">
                <a:latin typeface="Arial" charset="0"/>
              </a:rPr>
              <a:t>.</a:t>
            </a:r>
            <a:br>
              <a:rPr lang="en-US" dirty="0" smtClean="0">
                <a:latin typeface="Arial" charset="0"/>
              </a:rPr>
            </a:br>
            <a:r>
              <a:rPr lang="en-US" dirty="0" smtClean="0">
                <a:latin typeface="Arial" charset="0"/>
              </a:rPr>
              <a:t>    </a:t>
            </a:r>
            <a:r>
              <a:rPr lang="en-US" dirty="0" err="1" smtClean="0">
                <a:latin typeface="Arial" charset="0"/>
              </a:rPr>
              <a:t>Transformada</a:t>
            </a:r>
            <a:r>
              <a:rPr lang="en-US" dirty="0" smtClean="0">
                <a:latin typeface="Arial" charset="0"/>
              </a:rPr>
              <a:t> de Hough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8382000" y="50292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pic>
        <p:nvPicPr>
          <p:cNvPr id="3080" name="Picture 8" descr="C:\Users\Eusebio\Pictures\Logos\UVa_logo_escudo_gris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194" y="5643882"/>
            <a:ext cx="914679" cy="1090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3281785" y="5964764"/>
            <a:ext cx="3567065" cy="607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FontTx/>
              <a:buNone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00008C"/>
              </a:buClr>
              <a:buSzPct val="75000"/>
              <a:buFont typeface="Wingdings" pitchFamily="2" charset="2"/>
              <a:buChar char="§"/>
              <a:defRPr sz="2400">
                <a:solidFill>
                  <a:srgbClr val="00008C"/>
                </a:solidFill>
                <a:latin typeface="+mn-lt"/>
              </a:defRPr>
            </a:lvl2pPr>
            <a:lvl3pPr marL="9144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783C00"/>
              </a:buClr>
              <a:buSzPct val="125000"/>
              <a:buFont typeface="Times New Roman" pitchFamily="18" charset="0"/>
              <a:buChar char="-"/>
              <a:defRPr sz="2000">
                <a:solidFill>
                  <a:srgbClr val="783C00"/>
                </a:solidFill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83C00"/>
              </a:buClr>
              <a:buSzPct val="50000"/>
              <a:defRPr>
                <a:solidFill>
                  <a:schemeClr val="tx1"/>
                </a:solidFill>
                <a:latin typeface="+mn-lt"/>
              </a:defRPr>
            </a:lvl4pPr>
            <a:lvl5pPr marL="1546225" indent="-1746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5pPr>
            <a:lvl6pPr marL="2003425" indent="-174625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6pPr>
            <a:lvl7pPr marL="2460625" indent="-174625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7pPr>
            <a:lvl8pPr marL="2917825" indent="-174625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8pPr>
            <a:lvl9pPr marL="3375025" indent="-174625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r" eaLnBrk="1" hangingPunct="1"/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Universidad de Valladolid</a:t>
            </a:r>
          </a:p>
          <a:p>
            <a:pPr algn="r" eaLnBrk="1" hangingPunct="1"/>
            <a:endParaRPr lang="en-US" sz="2000" b="1" dirty="0" smtClean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89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N:\1\05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752600"/>
            <a:ext cx="4595813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533400" y="227013"/>
            <a:ext cx="804862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>
                <a:solidFill>
                  <a:srgbClr val="000000"/>
                </a:solidFill>
              </a:rPr>
              <a:t>Ejemplo 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9906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50000"/>
              </a:spcBef>
              <a:buClr>
                <a:srgbClr val="000000"/>
              </a:buClr>
            </a:pPr>
            <a:r>
              <a:rPr lang="en-US" sz="2000">
                <a:solidFill>
                  <a:srgbClr val="000000"/>
                </a:solidFill>
              </a:rPr>
              <a:t>Ejemplo: Aplicación del algoritmo mejorado a una imagen real.</a:t>
            </a: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1219200" y="5486400"/>
            <a:ext cx="2371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Espacio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Imagen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1" name="Text Box 25"/>
          <p:cNvSpPr txBox="1">
            <a:spLocks noChangeArrowheads="1"/>
          </p:cNvSpPr>
          <p:nvPr/>
        </p:nvSpPr>
        <p:spPr bwMode="auto">
          <a:xfrm>
            <a:off x="4953000" y="5486400"/>
            <a:ext cx="335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Espacio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Parámetros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pic>
        <p:nvPicPr>
          <p:cNvPr id="12295" name="Picture 11" descr="N:\estrella2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14600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3" descr="N:\1\10.bm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752600"/>
            <a:ext cx="4572000" cy="328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4" descr="N:\1\15.bm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752600"/>
            <a:ext cx="4572000" cy="329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5" descr="N:\1\20.bm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752600"/>
            <a:ext cx="4633913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6" descr="N:\1\25.bmp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752600"/>
            <a:ext cx="46482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3" name="Picture 7" descr="N:\1\30.bmp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752600"/>
            <a:ext cx="4700588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4" name="Picture 8" descr="N:\1\35.bmp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752600"/>
            <a:ext cx="4783138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5" name="Picture 9" descr="N:\1\40.bmp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676400"/>
            <a:ext cx="4978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6" name="Picture 10" descr="N:\1\45.bmp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676400"/>
            <a:ext cx="495776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715000" y="6019800"/>
            <a:ext cx="1828800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(Radio=5)</a:t>
            </a:r>
            <a:endParaRPr lang="es-ES" b="1" baseline="30000">
              <a:solidFill>
                <a:srgbClr val="FF0000"/>
              </a:solidFill>
            </a:endParaRP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5715000" y="6019800"/>
            <a:ext cx="1828800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(Radio=10)</a:t>
            </a:r>
            <a:endParaRPr lang="es-ES" b="1" baseline="30000">
              <a:solidFill>
                <a:srgbClr val="FF0000"/>
              </a:solidFill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715000" y="6019800"/>
            <a:ext cx="1828800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(Radio=15)</a:t>
            </a:r>
            <a:endParaRPr lang="es-ES" b="1" baseline="30000">
              <a:solidFill>
                <a:srgbClr val="FF0000"/>
              </a:solidFill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5715000" y="6019800"/>
            <a:ext cx="1828800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(Radio=20)</a:t>
            </a:r>
            <a:endParaRPr lang="es-ES" b="1" baseline="30000">
              <a:solidFill>
                <a:srgbClr val="FF0000"/>
              </a:solidFill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715000" y="6019800"/>
            <a:ext cx="1828800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(Radio=25)</a:t>
            </a:r>
            <a:endParaRPr lang="es-ES" b="1" baseline="30000">
              <a:solidFill>
                <a:srgbClr val="FF0000"/>
              </a:solidFill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5715000" y="6019800"/>
            <a:ext cx="1828800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(Radio=30)</a:t>
            </a:r>
            <a:endParaRPr lang="es-ES" b="1" baseline="30000">
              <a:solidFill>
                <a:srgbClr val="FF0000"/>
              </a:solidFill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5715000" y="6019800"/>
            <a:ext cx="1828800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(Radio=35)</a:t>
            </a:r>
            <a:endParaRPr lang="es-ES" b="1" baseline="30000">
              <a:solidFill>
                <a:srgbClr val="FF0000"/>
              </a:solidFill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5715000" y="6019800"/>
            <a:ext cx="1828800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(Radio=40)</a:t>
            </a:r>
            <a:endParaRPr lang="es-ES" b="1" baseline="30000">
              <a:solidFill>
                <a:srgbClr val="FF0000"/>
              </a:solidFill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5715000" y="6019800"/>
            <a:ext cx="1828800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(Radio=45)</a:t>
            </a:r>
            <a:endParaRPr lang="es-ES" b="1" baseline="30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2297" grpId="0" animBg="1"/>
      <p:bldP spid="12297" grpId="1" animBg="1"/>
      <p:bldP spid="19" grpId="0" animBg="1"/>
      <p:bldP spid="19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625475" y="130333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336550" indent="-336550" defTabSz="449263" eaLnBrk="0" hangingPunct="0">
              <a:lnSpc>
                <a:spcPct val="93000"/>
              </a:lnSpc>
              <a:spcBef>
                <a:spcPct val="50000"/>
              </a:spcBef>
              <a:buClr>
                <a:srgbClr val="000000"/>
              </a:buClr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solidFill>
                  <a:srgbClr val="000000"/>
                </a:solidFill>
              </a:rPr>
              <a:t>La </a:t>
            </a:r>
            <a:r>
              <a:rPr lang="en-GB" dirty="0" err="1">
                <a:solidFill>
                  <a:srgbClr val="000000"/>
                </a:solidFill>
              </a:rPr>
              <a:t>búsqueda</a:t>
            </a:r>
            <a:r>
              <a:rPr lang="en-GB" dirty="0">
                <a:solidFill>
                  <a:srgbClr val="000000"/>
                </a:solidFill>
              </a:rPr>
              <a:t> de </a:t>
            </a:r>
            <a:r>
              <a:rPr lang="en-GB" dirty="0" err="1">
                <a:solidFill>
                  <a:srgbClr val="000000"/>
                </a:solidFill>
              </a:rPr>
              <a:t>circunferencias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es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una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tarea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que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debe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llevarse</a:t>
            </a:r>
            <a:r>
              <a:rPr lang="en-GB" dirty="0">
                <a:solidFill>
                  <a:srgbClr val="000000"/>
                </a:solidFill>
              </a:rPr>
              <a:t> a </a:t>
            </a:r>
            <a:r>
              <a:rPr lang="en-GB" dirty="0" err="1">
                <a:solidFill>
                  <a:srgbClr val="000000"/>
                </a:solidFill>
              </a:rPr>
              <a:t>cabo</a:t>
            </a:r>
            <a:r>
              <a:rPr lang="en-GB" dirty="0">
                <a:solidFill>
                  <a:srgbClr val="000000"/>
                </a:solidFill>
              </a:rPr>
              <a:t> en </a:t>
            </a:r>
            <a:r>
              <a:rPr lang="en-GB" dirty="0" err="1">
                <a:solidFill>
                  <a:srgbClr val="000000"/>
                </a:solidFill>
              </a:rPr>
              <a:t>muchas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aplicaciones</a:t>
            </a:r>
            <a:r>
              <a:rPr lang="en-GB" dirty="0">
                <a:solidFill>
                  <a:srgbClr val="000000"/>
                </a:solidFill>
              </a:rPr>
              <a:t> de </a:t>
            </a:r>
            <a:r>
              <a:rPr lang="en-GB" dirty="0" err="1">
                <a:solidFill>
                  <a:srgbClr val="000000"/>
                </a:solidFill>
              </a:rPr>
              <a:t>visión</a:t>
            </a:r>
            <a:r>
              <a:rPr lang="en-GB" dirty="0">
                <a:solidFill>
                  <a:srgbClr val="000000"/>
                </a:solidFill>
              </a:rPr>
              <a:t> artificial. </a:t>
            </a:r>
          </a:p>
          <a:p>
            <a:pPr marL="336550" indent="-336550" defTabSz="449263" eaLnBrk="0" hangingPunct="0">
              <a:spcBef>
                <a:spcPct val="50000"/>
              </a:spcBef>
              <a:buClr>
                <a:srgbClr val="000000"/>
              </a:buClr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solidFill>
                  <a:srgbClr val="000000"/>
                </a:solidFill>
              </a:rPr>
              <a:t>La </a:t>
            </a:r>
            <a:r>
              <a:rPr lang="en-GB" dirty="0" err="1">
                <a:solidFill>
                  <a:srgbClr val="000000"/>
                </a:solidFill>
              </a:rPr>
              <a:t>transformada</a:t>
            </a:r>
            <a:r>
              <a:rPr lang="en-GB" dirty="0">
                <a:solidFill>
                  <a:srgbClr val="000000"/>
                </a:solidFill>
              </a:rPr>
              <a:t> de Hough </a:t>
            </a:r>
            <a:r>
              <a:rPr lang="en-GB" dirty="0" err="1">
                <a:solidFill>
                  <a:srgbClr val="000000"/>
                </a:solidFill>
              </a:rPr>
              <a:t>puede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aplicarse</a:t>
            </a:r>
            <a:r>
              <a:rPr lang="en-GB" dirty="0">
                <a:solidFill>
                  <a:srgbClr val="000000"/>
                </a:solidFill>
              </a:rPr>
              <a:t> no </a:t>
            </a:r>
            <a:r>
              <a:rPr lang="en-GB" dirty="0" err="1">
                <a:solidFill>
                  <a:srgbClr val="000000"/>
                </a:solidFill>
              </a:rPr>
              <a:t>sólo</a:t>
            </a:r>
            <a:r>
              <a:rPr lang="en-GB" dirty="0">
                <a:solidFill>
                  <a:srgbClr val="000000"/>
                </a:solidFill>
              </a:rPr>
              <a:t> a la </a:t>
            </a:r>
            <a:r>
              <a:rPr lang="en-GB" dirty="0" err="1">
                <a:solidFill>
                  <a:srgbClr val="000000"/>
                </a:solidFill>
              </a:rPr>
              <a:t>detección</a:t>
            </a:r>
            <a:r>
              <a:rPr lang="en-GB" dirty="0">
                <a:solidFill>
                  <a:srgbClr val="000000"/>
                </a:solidFill>
              </a:rPr>
              <a:t> de </a:t>
            </a:r>
            <a:r>
              <a:rPr lang="en-GB" dirty="0" err="1">
                <a:solidFill>
                  <a:srgbClr val="000000"/>
                </a:solidFill>
              </a:rPr>
              <a:t>rectas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sino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también</a:t>
            </a:r>
            <a:r>
              <a:rPr lang="en-GB" dirty="0">
                <a:solidFill>
                  <a:srgbClr val="000000"/>
                </a:solidFill>
              </a:rPr>
              <a:t> a </a:t>
            </a:r>
            <a:r>
              <a:rPr lang="en-GB" dirty="0" err="1">
                <a:solidFill>
                  <a:srgbClr val="000000"/>
                </a:solidFill>
              </a:rPr>
              <a:t>circunferencias</a:t>
            </a:r>
            <a:r>
              <a:rPr lang="en-GB" dirty="0">
                <a:solidFill>
                  <a:srgbClr val="000000"/>
                </a:solidFill>
              </a:rPr>
              <a:t>.</a:t>
            </a:r>
          </a:p>
          <a:p>
            <a:pPr marL="336550" indent="-336550" defTabSz="449263" eaLnBrk="0" hangingPunct="0">
              <a:spcBef>
                <a:spcPct val="50000"/>
              </a:spcBef>
              <a:buClr>
                <a:srgbClr val="000000"/>
              </a:buClr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Es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robusta</a:t>
            </a:r>
            <a:r>
              <a:rPr lang="en-GB" dirty="0">
                <a:solidFill>
                  <a:srgbClr val="000000"/>
                </a:solidFill>
              </a:rPr>
              <a:t> al </a:t>
            </a:r>
            <a:r>
              <a:rPr lang="en-GB" dirty="0" err="1">
                <a:solidFill>
                  <a:srgbClr val="000000"/>
                </a:solidFill>
              </a:rPr>
              <a:t>ruido</a:t>
            </a:r>
            <a:r>
              <a:rPr lang="en-GB" dirty="0">
                <a:solidFill>
                  <a:srgbClr val="000000"/>
                </a:solidFill>
              </a:rPr>
              <a:t> y a la </a:t>
            </a:r>
            <a:r>
              <a:rPr lang="en-GB" dirty="0" err="1">
                <a:solidFill>
                  <a:srgbClr val="000000"/>
                </a:solidFill>
              </a:rPr>
              <a:t>falta</a:t>
            </a:r>
            <a:r>
              <a:rPr lang="en-GB" dirty="0">
                <a:solidFill>
                  <a:srgbClr val="000000"/>
                </a:solidFill>
              </a:rPr>
              <a:t> de </a:t>
            </a:r>
            <a:r>
              <a:rPr lang="en-GB" dirty="0" err="1">
                <a:solidFill>
                  <a:srgbClr val="000000"/>
                </a:solidFill>
              </a:rPr>
              <a:t>datos</a:t>
            </a:r>
            <a:r>
              <a:rPr lang="en-GB" dirty="0">
                <a:solidFill>
                  <a:srgbClr val="000000"/>
                </a:solidFill>
              </a:rPr>
              <a:t> (</a:t>
            </a:r>
            <a:r>
              <a:rPr lang="en-GB" dirty="0" err="1">
                <a:solidFill>
                  <a:srgbClr val="000000"/>
                </a:solidFill>
              </a:rPr>
              <a:t>falta</a:t>
            </a:r>
            <a:r>
              <a:rPr lang="en-GB" dirty="0">
                <a:solidFill>
                  <a:srgbClr val="000000"/>
                </a:solidFill>
              </a:rPr>
              <a:t> de </a:t>
            </a:r>
            <a:r>
              <a:rPr lang="en-GB" dirty="0" err="1">
                <a:solidFill>
                  <a:srgbClr val="000000"/>
                </a:solidFill>
              </a:rPr>
              <a:t>trozos</a:t>
            </a:r>
            <a:r>
              <a:rPr lang="en-GB" dirty="0">
                <a:solidFill>
                  <a:srgbClr val="000000"/>
                </a:solidFill>
              </a:rPr>
              <a:t> de </a:t>
            </a:r>
            <a:r>
              <a:rPr lang="en-GB" dirty="0" err="1">
                <a:solidFill>
                  <a:srgbClr val="000000"/>
                </a:solidFill>
              </a:rPr>
              <a:t>circunferencia</a:t>
            </a:r>
            <a:r>
              <a:rPr lang="en-GB" dirty="0">
                <a:solidFill>
                  <a:srgbClr val="000000"/>
                </a:solidFill>
              </a:rPr>
              <a:t>).</a:t>
            </a:r>
          </a:p>
          <a:p>
            <a:pPr marL="336550" indent="-336550" defTabSz="449263" eaLnBrk="0" hangingPunct="0">
              <a:spcBef>
                <a:spcPct val="50000"/>
              </a:spcBef>
              <a:buClr>
                <a:srgbClr val="000000"/>
              </a:buClr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dirty="0" err="1">
                <a:solidFill>
                  <a:srgbClr val="000000"/>
                </a:solidFill>
              </a:rPr>
              <a:t>Requiere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smtClean="0">
                <a:solidFill>
                  <a:srgbClr val="000000"/>
                </a:solidFill>
              </a:rPr>
              <a:t>de </a:t>
            </a:r>
            <a:r>
              <a:rPr lang="en-GB" dirty="0" err="1" smtClean="0">
                <a:solidFill>
                  <a:srgbClr val="000000"/>
                </a:solidFill>
              </a:rPr>
              <a:t>bastante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memoria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cuando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las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circunferencias</a:t>
            </a:r>
            <a:r>
              <a:rPr lang="en-GB" dirty="0">
                <a:solidFill>
                  <a:srgbClr val="000000"/>
                </a:solidFill>
              </a:rPr>
              <a:t> a </a:t>
            </a:r>
            <a:r>
              <a:rPr lang="en-GB" dirty="0" err="1">
                <a:solidFill>
                  <a:srgbClr val="000000"/>
                </a:solidFill>
              </a:rPr>
              <a:t>detectar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aparecen</a:t>
            </a:r>
            <a:r>
              <a:rPr lang="en-GB" dirty="0">
                <a:solidFill>
                  <a:srgbClr val="000000"/>
                </a:solidFill>
              </a:rPr>
              <a:t> con </a:t>
            </a:r>
            <a:r>
              <a:rPr lang="en-GB" dirty="0" err="1">
                <a:solidFill>
                  <a:srgbClr val="000000"/>
                </a:solidFill>
              </a:rPr>
              <a:t>tamaños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arbitrarios</a:t>
            </a:r>
            <a:r>
              <a:rPr lang="en-GB" dirty="0">
                <a:solidFill>
                  <a:srgbClr val="000000"/>
                </a:solidFill>
              </a:rPr>
              <a:t>. </a:t>
            </a:r>
            <a:r>
              <a:rPr lang="en-GB" dirty="0" smtClean="0">
                <a:solidFill>
                  <a:srgbClr val="000000"/>
                </a:solidFill>
              </a:rPr>
              <a:t>En el </a:t>
            </a:r>
            <a:r>
              <a:rPr lang="en-GB" dirty="0" err="1" smtClean="0">
                <a:solidFill>
                  <a:srgbClr val="000000"/>
                </a:solidFill>
              </a:rPr>
              <a:t>caso</a:t>
            </a:r>
            <a:r>
              <a:rPr lang="en-GB" dirty="0" smtClean="0">
                <a:solidFill>
                  <a:srgbClr val="000000"/>
                </a:solidFill>
              </a:rPr>
              <a:t> de </a:t>
            </a:r>
            <a:r>
              <a:rPr lang="en-GB" dirty="0" err="1" smtClean="0">
                <a:solidFill>
                  <a:srgbClr val="000000"/>
                </a:solidFill>
              </a:rPr>
              <a:t>circunferencias</a:t>
            </a:r>
            <a:r>
              <a:rPr lang="en-GB" dirty="0" smtClean="0">
                <a:solidFill>
                  <a:srgbClr val="000000"/>
                </a:solidFill>
              </a:rPr>
              <a:t> la TH </a:t>
            </a:r>
            <a:r>
              <a:rPr lang="en-GB" dirty="0" err="1" smtClean="0">
                <a:solidFill>
                  <a:srgbClr val="000000"/>
                </a:solidFill>
              </a:rPr>
              <a:t>todavía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es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abordable</a:t>
            </a:r>
            <a:r>
              <a:rPr lang="en-GB" dirty="0" smtClean="0">
                <a:solidFill>
                  <a:srgbClr val="000000"/>
                </a:solidFill>
              </a:rPr>
              <a:t> en la </a:t>
            </a:r>
            <a:r>
              <a:rPr lang="en-GB" dirty="0" err="1" smtClean="0">
                <a:solidFill>
                  <a:srgbClr val="000000"/>
                </a:solidFill>
              </a:rPr>
              <a:t>práctica</a:t>
            </a:r>
            <a:r>
              <a:rPr lang="en-GB" dirty="0" smtClean="0">
                <a:solidFill>
                  <a:srgbClr val="000000"/>
                </a:solidFill>
              </a:rPr>
              <a:t>. </a:t>
            </a:r>
            <a:r>
              <a:rPr lang="en-GB" dirty="0" err="1" smtClean="0">
                <a:solidFill>
                  <a:srgbClr val="000000"/>
                </a:solidFill>
              </a:rPr>
              <a:t>Más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complicado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es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para</a:t>
            </a:r>
            <a:r>
              <a:rPr lang="en-GB" dirty="0" smtClean="0">
                <a:solidFill>
                  <a:srgbClr val="000000"/>
                </a:solidFill>
              </a:rPr>
              <a:t> </a:t>
            </a:r>
            <a:r>
              <a:rPr lang="en-GB" dirty="0" err="1" smtClean="0">
                <a:solidFill>
                  <a:srgbClr val="000000"/>
                </a:solidFill>
              </a:rPr>
              <a:t>elipses</a:t>
            </a:r>
            <a:r>
              <a:rPr lang="en-GB" dirty="0" smtClean="0">
                <a:solidFill>
                  <a:srgbClr val="000000"/>
                </a:solidFill>
              </a:rPr>
              <a:t> (5 </a:t>
            </a:r>
            <a:r>
              <a:rPr lang="en-GB" dirty="0" err="1" smtClean="0">
                <a:solidFill>
                  <a:srgbClr val="000000"/>
                </a:solidFill>
              </a:rPr>
              <a:t>parámetros</a:t>
            </a:r>
            <a:r>
              <a:rPr lang="en-GB" smtClean="0">
                <a:solidFill>
                  <a:srgbClr val="000000"/>
                </a:solidFill>
              </a:rPr>
              <a:t>).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533400" y="227013"/>
            <a:ext cx="804862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>
                <a:solidFill>
                  <a:srgbClr val="000000"/>
                </a:solidFill>
              </a:rPr>
              <a:t>Conclusiones</a:t>
            </a:r>
          </a:p>
        </p:txBody>
      </p:sp>
      <p:sp>
        <p:nvSpPr>
          <p:cNvPr id="4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Transformada de Hough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852488" y="175895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50000"/>
              </a:spcBef>
              <a:buClr>
                <a:srgbClr val="000000"/>
              </a:buClr>
              <a:buFontTx/>
              <a:buChar char="•"/>
            </a:pPr>
            <a:r>
              <a:rPr lang="en-US" sz="2800">
                <a:solidFill>
                  <a:srgbClr val="000000"/>
                </a:solidFill>
              </a:rPr>
              <a:t>La transformada de Hough es una técnica usada para detectar formas geometricas que puedan ser representadas por una expresión matemática.</a:t>
            </a:r>
          </a:p>
          <a:p>
            <a:pPr marL="228600" indent="-228600">
              <a:spcBef>
                <a:spcPct val="50000"/>
              </a:spcBef>
              <a:buClr>
                <a:srgbClr val="000000"/>
              </a:buClr>
              <a:buFontTx/>
              <a:buChar char="•"/>
            </a:pPr>
            <a:r>
              <a:rPr lang="en-US" sz="2800">
                <a:solidFill>
                  <a:srgbClr val="000000"/>
                </a:solidFill>
              </a:rPr>
              <a:t>Para la detección de circunferencias se utiliza un sencillo sistema de votación similar al utilizado para la detección de rectas donde sólo habrá que encontrar las casillas más votadas.</a:t>
            </a:r>
          </a:p>
          <a:p>
            <a:pPr marL="571500" lvl="1" indent="-228600">
              <a:spcBef>
                <a:spcPct val="25000"/>
              </a:spcBef>
              <a:buClr>
                <a:srgbClr val="00008C"/>
              </a:buClr>
              <a:buSzPct val="75000"/>
              <a:buFont typeface="Wingdings" pitchFamily="2" charset="2"/>
              <a:buNone/>
            </a:pPr>
            <a:endParaRPr lang="en-US">
              <a:solidFill>
                <a:srgbClr val="00008C"/>
              </a:solidFill>
            </a:endParaRPr>
          </a:p>
        </p:txBody>
      </p:sp>
      <p:sp>
        <p:nvSpPr>
          <p:cNvPr id="4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Ecuación de una circunferencia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549275" y="1303338"/>
            <a:ext cx="8229600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50000"/>
              </a:spcBef>
              <a:buClr>
                <a:srgbClr val="000000"/>
              </a:buClr>
            </a:pPr>
            <a:r>
              <a:rPr lang="en-US" sz="2000">
                <a:solidFill>
                  <a:srgbClr val="000000"/>
                </a:solidFill>
              </a:rPr>
              <a:t>La expresión matemática que define una circunferencia es:</a:t>
            </a:r>
          </a:p>
        </p:txBody>
      </p:sp>
      <p:sp>
        <p:nvSpPr>
          <p:cNvPr id="512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7543800" cy="457200"/>
          </a:xfrm>
        </p:spPr>
        <p:txBody>
          <a:bodyPr/>
          <a:lstStyle/>
          <a:p>
            <a:pPr marL="457200" indent="-457200" eaLnBrk="1" hangingPunct="1">
              <a:buFontTx/>
              <a:buNone/>
            </a:pPr>
            <a:r>
              <a:rPr lang="en-US" sz="2000" smtClean="0">
                <a:solidFill>
                  <a:schemeClr val="tx1"/>
                </a:solidFill>
                <a:latin typeface="Arial" charset="0"/>
              </a:rPr>
              <a:t> r : es el radio de la circunferencia.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2514600" y="1828800"/>
            <a:ext cx="35814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/>
              <a:t>(x – c</a:t>
            </a:r>
            <a:r>
              <a:rPr lang="es-ES" b="1" baseline="-25000"/>
              <a:t>x</a:t>
            </a:r>
            <a:r>
              <a:rPr lang="es-ES" b="1"/>
              <a:t> )</a:t>
            </a:r>
            <a:r>
              <a:rPr lang="es-ES" b="1" baseline="30000"/>
              <a:t>2</a:t>
            </a:r>
            <a:r>
              <a:rPr lang="es-ES" b="1"/>
              <a:t> + (y </a:t>
            </a:r>
            <a:r>
              <a:rPr lang="es-ES" b="1" i="1"/>
              <a:t>–</a:t>
            </a:r>
            <a:r>
              <a:rPr lang="es-ES" b="1"/>
              <a:t> c</a:t>
            </a:r>
            <a:r>
              <a:rPr lang="es-ES" b="1" baseline="-25000"/>
              <a:t>y</a:t>
            </a:r>
            <a:r>
              <a:rPr lang="es-ES" b="1"/>
              <a:t> )</a:t>
            </a:r>
            <a:r>
              <a:rPr lang="es-ES" b="1" baseline="30000"/>
              <a:t>2</a:t>
            </a:r>
            <a:r>
              <a:rPr lang="es-ES" b="1"/>
              <a:t> = r</a:t>
            </a:r>
            <a:r>
              <a:rPr lang="es-ES" b="1" baseline="30000"/>
              <a:t>2</a:t>
            </a:r>
          </a:p>
        </p:txBody>
      </p:sp>
      <p:sp>
        <p:nvSpPr>
          <p:cNvPr id="7" name="Rectangle 5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609600" y="2819400"/>
            <a:ext cx="75295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50000"/>
              </a:spcBef>
              <a:buClr>
                <a:srgbClr val="000000"/>
              </a:buClr>
              <a:buFont typeface="Symbol" pitchFamily="18" charset="2"/>
              <a:buNone/>
              <a:defRPr/>
            </a:pPr>
            <a:r>
              <a:rPr lang="en-US" sz="2000" kern="0" dirty="0" err="1">
                <a:cs typeface="+mn-cs"/>
                <a:sym typeface="Symbol" pitchFamily="18" charset="2"/>
              </a:rPr>
              <a:t>c</a:t>
            </a:r>
            <a:r>
              <a:rPr lang="en-US" sz="2000" kern="0" baseline="-25000" dirty="0" err="1">
                <a:cs typeface="+mn-cs"/>
                <a:sym typeface="Symbol" pitchFamily="18" charset="2"/>
              </a:rPr>
              <a:t>x</a:t>
            </a:r>
            <a:r>
              <a:rPr lang="en-US" sz="2000" kern="0" dirty="0">
                <a:cs typeface="+mn-cs"/>
                <a:sym typeface="Symbol" pitchFamily="18" charset="2"/>
              </a:rPr>
              <a:t>: </a:t>
            </a:r>
            <a:r>
              <a:rPr lang="en-US" sz="2000" kern="0" dirty="0" err="1">
                <a:cs typeface="+mn-cs"/>
                <a:sym typeface="Symbol" pitchFamily="18" charset="2"/>
              </a:rPr>
              <a:t>coordenada</a:t>
            </a:r>
            <a:r>
              <a:rPr lang="en-US" sz="2000" kern="0" dirty="0">
                <a:cs typeface="+mn-cs"/>
                <a:sym typeface="Symbol" pitchFamily="18" charset="2"/>
              </a:rPr>
              <a:t> en </a:t>
            </a:r>
            <a:r>
              <a:rPr lang="en-US" sz="2000" kern="0" dirty="0" err="1">
                <a:cs typeface="+mn-cs"/>
                <a:sym typeface="Symbol" pitchFamily="18" charset="2"/>
              </a:rPr>
              <a:t>eje</a:t>
            </a:r>
            <a:r>
              <a:rPr lang="en-US" sz="2000" kern="0" dirty="0">
                <a:cs typeface="+mn-cs"/>
                <a:sym typeface="Symbol" pitchFamily="18" charset="2"/>
              </a:rPr>
              <a:t> X del </a:t>
            </a:r>
            <a:r>
              <a:rPr lang="en-US" sz="2000" kern="0" dirty="0" err="1">
                <a:cs typeface="+mn-cs"/>
                <a:sym typeface="Symbol" pitchFamily="18" charset="2"/>
              </a:rPr>
              <a:t>centro</a:t>
            </a:r>
            <a:r>
              <a:rPr lang="en-US" sz="2000" kern="0" dirty="0">
                <a:cs typeface="+mn-cs"/>
                <a:sym typeface="Symbol" pitchFamily="18" charset="2"/>
              </a:rPr>
              <a:t> de la </a:t>
            </a:r>
            <a:r>
              <a:rPr lang="en-US" sz="2000" kern="0" dirty="0" err="1">
                <a:cs typeface="+mn-cs"/>
                <a:sym typeface="Symbol" pitchFamily="18" charset="2"/>
              </a:rPr>
              <a:t>circunferencia</a:t>
            </a:r>
            <a:r>
              <a:rPr lang="en-US" sz="2800" kern="0" dirty="0">
                <a:cs typeface="+mn-cs"/>
                <a:sym typeface="Symbol" pitchFamily="18" charset="2"/>
              </a:rPr>
              <a:t>.</a:t>
            </a:r>
          </a:p>
        </p:txBody>
      </p:sp>
      <p:sp>
        <p:nvSpPr>
          <p:cNvPr id="8" name="Rectangle 5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609600" y="3276600"/>
            <a:ext cx="75295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50000"/>
              </a:spcBef>
              <a:buClr>
                <a:srgbClr val="000000"/>
              </a:buClr>
              <a:buFont typeface="Symbol" pitchFamily="18" charset="2"/>
              <a:buNone/>
              <a:defRPr/>
            </a:pPr>
            <a:r>
              <a:rPr lang="en-US" sz="2000" kern="0" dirty="0">
                <a:cs typeface="+mn-cs"/>
                <a:sym typeface="Symbol" pitchFamily="18" charset="2"/>
              </a:rPr>
              <a:t>c</a:t>
            </a:r>
            <a:r>
              <a:rPr lang="en-US" sz="2000" kern="0" baseline="-25000" dirty="0" err="1">
                <a:cs typeface="+mn-cs"/>
                <a:sym typeface="Symbol" pitchFamily="18" charset="2"/>
              </a:rPr>
              <a:t>y</a:t>
            </a:r>
            <a:r>
              <a:rPr lang="en-US" sz="2000" kern="0" dirty="0">
                <a:cs typeface="+mn-cs"/>
                <a:sym typeface="Symbol" pitchFamily="18" charset="2"/>
              </a:rPr>
              <a:t>: </a:t>
            </a:r>
            <a:r>
              <a:rPr lang="en-US" sz="2000" kern="0" dirty="0" err="1">
                <a:cs typeface="+mn-cs"/>
                <a:sym typeface="Symbol" pitchFamily="18" charset="2"/>
              </a:rPr>
              <a:t>coordenada</a:t>
            </a:r>
            <a:r>
              <a:rPr lang="en-US" sz="2000" kern="0" dirty="0">
                <a:cs typeface="+mn-cs"/>
                <a:sym typeface="Symbol" pitchFamily="18" charset="2"/>
              </a:rPr>
              <a:t> en </a:t>
            </a:r>
            <a:r>
              <a:rPr lang="en-US" sz="2000" kern="0" dirty="0" err="1">
                <a:cs typeface="+mn-cs"/>
                <a:sym typeface="Symbol" pitchFamily="18" charset="2"/>
              </a:rPr>
              <a:t>eje</a:t>
            </a:r>
            <a:r>
              <a:rPr lang="en-US" sz="2000" kern="0" dirty="0">
                <a:cs typeface="+mn-cs"/>
                <a:sym typeface="Symbol" pitchFamily="18" charset="2"/>
              </a:rPr>
              <a:t> Y del </a:t>
            </a:r>
            <a:r>
              <a:rPr lang="en-US" sz="2000" kern="0" dirty="0" err="1">
                <a:cs typeface="+mn-cs"/>
                <a:sym typeface="Symbol" pitchFamily="18" charset="2"/>
              </a:rPr>
              <a:t>centro</a:t>
            </a:r>
            <a:r>
              <a:rPr lang="en-US" sz="2000" kern="0" dirty="0">
                <a:cs typeface="+mn-cs"/>
                <a:sym typeface="Symbol" pitchFamily="18" charset="2"/>
              </a:rPr>
              <a:t> de la </a:t>
            </a:r>
            <a:r>
              <a:rPr lang="en-US" sz="2000" kern="0" dirty="0" err="1">
                <a:cs typeface="+mn-cs"/>
                <a:sym typeface="Symbol" pitchFamily="18" charset="2"/>
              </a:rPr>
              <a:t>circunferencia</a:t>
            </a:r>
            <a:r>
              <a:rPr lang="en-US" sz="2800" kern="0" dirty="0">
                <a:cs typeface="+mn-cs"/>
                <a:sym typeface="Symbol" pitchFamily="18" charset="2"/>
              </a:rPr>
              <a:t>.</a:t>
            </a:r>
          </a:p>
        </p:txBody>
      </p:sp>
      <p:pic>
        <p:nvPicPr>
          <p:cNvPr id="512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810000"/>
            <a:ext cx="3505200" cy="269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Espacio de Parámetros</a:t>
            </a:r>
          </a:p>
        </p:txBody>
      </p:sp>
      <p:sp>
        <p:nvSpPr>
          <p:cNvPr id="1288213" name="Text Box 21"/>
          <p:cNvSpPr txBox="1">
            <a:spLocks noChangeArrowheads="1"/>
          </p:cNvSpPr>
          <p:nvPr/>
        </p:nvSpPr>
        <p:spPr bwMode="auto">
          <a:xfrm>
            <a:off x="593725" y="5068888"/>
            <a:ext cx="2371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Espacio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</a:t>
            </a:r>
            <a:r>
              <a:rPr lang="en-US" dirty="0" err="1">
                <a:cs typeface="+mn-cs"/>
              </a:rPr>
              <a:t>Imagen</a:t>
            </a:r>
            <a:endParaRPr lang="en-US" dirty="0">
              <a:cs typeface="+mn-cs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50000"/>
              </a:spcBef>
              <a:buClr>
                <a:srgbClr val="000000"/>
              </a:buClr>
            </a:pPr>
            <a:r>
              <a:rPr lang="en-US" sz="2000">
                <a:solidFill>
                  <a:srgbClr val="000000"/>
                </a:solidFill>
              </a:rPr>
              <a:t>Una circunferencia queda totalmente definida por tres parámetros, en consecuencia el espacio de parámetros tendrá tres dimensiones.</a:t>
            </a:r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>
            <a:off x="762000" y="25146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288201" name="Text Box 9"/>
          <p:cNvSpPr txBox="1">
            <a:spLocks noChangeArrowheads="1"/>
          </p:cNvSpPr>
          <p:nvPr/>
        </p:nvSpPr>
        <p:spPr bwMode="auto">
          <a:xfrm>
            <a:off x="3276600" y="2057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x</a:t>
            </a:r>
          </a:p>
        </p:txBody>
      </p:sp>
      <p:sp>
        <p:nvSpPr>
          <p:cNvPr id="1288202" name="Text Box 10"/>
          <p:cNvSpPr txBox="1">
            <a:spLocks noChangeArrowheads="1"/>
          </p:cNvSpPr>
          <p:nvPr/>
        </p:nvSpPr>
        <p:spPr bwMode="auto">
          <a:xfrm>
            <a:off x="609600" y="449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y</a:t>
            </a:r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rot="5400000">
            <a:off x="-304800" y="3581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53" name="42 Elipse"/>
          <p:cNvSpPr>
            <a:spLocks noChangeArrowheads="1"/>
          </p:cNvSpPr>
          <p:nvPr/>
        </p:nvSpPr>
        <p:spPr bwMode="auto">
          <a:xfrm>
            <a:off x="1905000" y="2743200"/>
            <a:ext cx="1219200" cy="1219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Clr>
                <a:schemeClr val="bg1"/>
              </a:buClr>
              <a:buFontTx/>
              <a:buChar char="•"/>
            </a:pPr>
            <a:endParaRPr lang="es-ES"/>
          </a:p>
        </p:txBody>
      </p:sp>
      <p:sp>
        <p:nvSpPr>
          <p:cNvPr id="6154" name="Text Box 6"/>
          <p:cNvSpPr txBox="1">
            <a:spLocks noChangeArrowheads="1"/>
          </p:cNvSpPr>
          <p:nvPr/>
        </p:nvSpPr>
        <p:spPr bwMode="auto">
          <a:xfrm>
            <a:off x="1295400" y="4038600"/>
            <a:ext cx="2133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400" b="1"/>
              <a:t>(x – </a:t>
            </a:r>
            <a:r>
              <a:rPr lang="es-ES" sz="1400" b="1">
                <a:solidFill>
                  <a:srgbClr val="FF0000"/>
                </a:solidFill>
              </a:rPr>
              <a:t>c</a:t>
            </a:r>
            <a:r>
              <a:rPr lang="es-ES" sz="1400" b="1" baseline="-25000">
                <a:solidFill>
                  <a:srgbClr val="FF0000"/>
                </a:solidFill>
              </a:rPr>
              <a:t>x</a:t>
            </a:r>
            <a:r>
              <a:rPr lang="es-ES" sz="1400" b="1"/>
              <a:t> )</a:t>
            </a:r>
            <a:r>
              <a:rPr lang="es-ES" sz="1400" b="1" baseline="30000"/>
              <a:t>2</a:t>
            </a:r>
            <a:r>
              <a:rPr lang="es-ES" sz="1400" b="1"/>
              <a:t> + (y </a:t>
            </a:r>
            <a:r>
              <a:rPr lang="es-ES" sz="1400" b="1" i="1"/>
              <a:t>–</a:t>
            </a:r>
            <a:r>
              <a:rPr lang="es-ES" sz="1400" b="1"/>
              <a:t> </a:t>
            </a:r>
            <a:r>
              <a:rPr lang="es-ES" sz="1400" b="1">
                <a:solidFill>
                  <a:srgbClr val="FF0000"/>
                </a:solidFill>
              </a:rPr>
              <a:t>c</a:t>
            </a:r>
            <a:r>
              <a:rPr lang="es-ES" sz="1400" b="1" baseline="-25000">
                <a:solidFill>
                  <a:srgbClr val="FF0000"/>
                </a:solidFill>
              </a:rPr>
              <a:t>y</a:t>
            </a:r>
            <a:r>
              <a:rPr lang="es-ES" sz="1400" b="1"/>
              <a:t> )</a:t>
            </a:r>
            <a:r>
              <a:rPr lang="es-ES" sz="1400" b="1" baseline="30000"/>
              <a:t>2</a:t>
            </a:r>
            <a:r>
              <a:rPr lang="es-ES" sz="1400" b="1"/>
              <a:t> = </a:t>
            </a:r>
            <a:r>
              <a:rPr lang="es-ES" sz="1400" b="1">
                <a:solidFill>
                  <a:srgbClr val="FF0000"/>
                </a:solidFill>
              </a:rPr>
              <a:t>r</a:t>
            </a:r>
            <a:r>
              <a:rPr lang="es-ES" sz="1400" b="1" baseline="30000"/>
              <a:t>2</a:t>
            </a:r>
          </a:p>
        </p:txBody>
      </p:sp>
      <p:grpSp>
        <p:nvGrpSpPr>
          <p:cNvPr id="2" name="49 Grupo"/>
          <p:cNvGrpSpPr>
            <a:grpSpLocks/>
          </p:cNvGrpSpPr>
          <p:nvPr/>
        </p:nvGrpSpPr>
        <p:grpSpPr bwMode="auto">
          <a:xfrm>
            <a:off x="3886200" y="2057400"/>
            <a:ext cx="4419600" cy="4267200"/>
            <a:chOff x="3886200" y="2057400"/>
            <a:chExt cx="4419600" cy="4267200"/>
          </a:xfrm>
        </p:grpSpPr>
        <p:grpSp>
          <p:nvGrpSpPr>
            <p:cNvPr id="6167" name="48 Grupo"/>
            <p:cNvGrpSpPr>
              <a:grpSpLocks/>
            </p:cNvGrpSpPr>
            <p:nvPr/>
          </p:nvGrpSpPr>
          <p:grpSpPr bwMode="auto">
            <a:xfrm>
              <a:off x="3886200" y="2057400"/>
              <a:ext cx="3505200" cy="4267200"/>
              <a:chOff x="3886200" y="2057400"/>
              <a:chExt cx="3505200" cy="4267200"/>
            </a:xfrm>
          </p:grpSpPr>
          <p:grpSp>
            <p:nvGrpSpPr>
              <p:cNvPr id="3" name="138 Grupo"/>
              <p:cNvGrpSpPr>
                <a:grpSpLocks/>
              </p:cNvGrpSpPr>
              <p:nvPr/>
            </p:nvGrpSpPr>
            <p:grpSpPr bwMode="auto">
              <a:xfrm>
                <a:off x="4800600" y="2514600"/>
                <a:ext cx="2590800" cy="2286000"/>
                <a:chOff x="3962400" y="2362200"/>
                <a:chExt cx="3276600" cy="3048000"/>
              </a:xfrm>
            </p:grpSpPr>
            <p:sp>
              <p:nvSpPr>
                <p:cNvPr id="6190" name="139 Rectángulo"/>
                <p:cNvSpPr>
                  <a:spLocks noChangeArrowheads="1"/>
                </p:cNvSpPr>
                <p:nvPr/>
              </p:nvSpPr>
              <p:spPr bwMode="auto">
                <a:xfrm>
                  <a:off x="3962400" y="2438400"/>
                  <a:ext cx="3276600" cy="2971800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endParaRPr lang="es-ES"/>
                </a:p>
              </p:txBody>
            </p:sp>
            <p:grpSp>
              <p:nvGrpSpPr>
                <p:cNvPr id="6191" name="85 Grupo"/>
                <p:cNvGrpSpPr>
                  <a:grpSpLocks/>
                </p:cNvGrpSpPr>
                <p:nvPr/>
              </p:nvGrpSpPr>
              <p:grpSpPr bwMode="auto">
                <a:xfrm>
                  <a:off x="3962400" y="2362200"/>
                  <a:ext cx="3003550" cy="2895600"/>
                  <a:chOff x="4572000" y="1828800"/>
                  <a:chExt cx="3003550" cy="2895600"/>
                </a:xfrm>
              </p:grpSpPr>
              <p:sp>
                <p:nvSpPr>
                  <p:cNvPr id="6192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4724400" y="2286000"/>
                    <a:ext cx="259080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43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238253" y="1828800"/>
                    <a:ext cx="337297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cs typeface="+mn-cs"/>
                      </a:rPr>
                      <a:t>x</a:t>
                    </a:r>
                  </a:p>
                </p:txBody>
              </p:sp>
              <p:sp>
                <p:nvSpPr>
                  <p:cNvPr id="144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72000" y="4267200"/>
                    <a:ext cx="337297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cs typeface="+mn-cs"/>
                      </a:rPr>
                      <a:t>y</a:t>
                    </a:r>
                  </a:p>
                </p:txBody>
              </p:sp>
              <p:sp>
                <p:nvSpPr>
                  <p:cNvPr id="6195" name="Line 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3657600" y="3352800"/>
                    <a:ext cx="259080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</p:grpSp>
          <p:grpSp>
            <p:nvGrpSpPr>
              <p:cNvPr id="4" name="131 Grupo"/>
              <p:cNvGrpSpPr>
                <a:grpSpLocks/>
              </p:cNvGrpSpPr>
              <p:nvPr/>
            </p:nvGrpSpPr>
            <p:grpSpPr bwMode="auto">
              <a:xfrm>
                <a:off x="4419600" y="2971800"/>
                <a:ext cx="2590800" cy="2286000"/>
                <a:chOff x="3962400" y="2362200"/>
                <a:chExt cx="3276600" cy="3048000"/>
              </a:xfrm>
            </p:grpSpPr>
            <p:sp>
              <p:nvSpPr>
                <p:cNvPr id="6184" name="132 Rectángulo"/>
                <p:cNvSpPr>
                  <a:spLocks noChangeArrowheads="1"/>
                </p:cNvSpPr>
                <p:nvPr/>
              </p:nvSpPr>
              <p:spPr bwMode="auto">
                <a:xfrm>
                  <a:off x="3962400" y="2438400"/>
                  <a:ext cx="3276600" cy="2971800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endParaRPr lang="es-ES"/>
                </a:p>
              </p:txBody>
            </p:sp>
            <p:grpSp>
              <p:nvGrpSpPr>
                <p:cNvPr id="6185" name="85 Grupo"/>
                <p:cNvGrpSpPr>
                  <a:grpSpLocks/>
                </p:cNvGrpSpPr>
                <p:nvPr/>
              </p:nvGrpSpPr>
              <p:grpSpPr bwMode="auto">
                <a:xfrm>
                  <a:off x="3962400" y="2362200"/>
                  <a:ext cx="3003550" cy="2895600"/>
                  <a:chOff x="4572000" y="1828800"/>
                  <a:chExt cx="3003550" cy="2895600"/>
                </a:xfrm>
              </p:grpSpPr>
              <p:sp>
                <p:nvSpPr>
                  <p:cNvPr id="6186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4724400" y="2286000"/>
                    <a:ext cx="259080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36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238253" y="1828800"/>
                    <a:ext cx="337297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cs typeface="+mn-cs"/>
                      </a:rPr>
                      <a:t>x</a:t>
                    </a:r>
                  </a:p>
                </p:txBody>
              </p:sp>
              <p:sp>
                <p:nvSpPr>
                  <p:cNvPr id="137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72000" y="4267200"/>
                    <a:ext cx="337297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cs typeface="+mn-cs"/>
                      </a:rPr>
                      <a:t>y</a:t>
                    </a:r>
                  </a:p>
                </p:txBody>
              </p:sp>
              <p:sp>
                <p:nvSpPr>
                  <p:cNvPr id="6189" name="Line 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3657600" y="3352800"/>
                    <a:ext cx="259080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</p:grpSp>
          <p:sp>
            <p:nvSpPr>
              <p:cNvPr id="1288217" name="Text Box 25"/>
              <p:cNvSpPr txBox="1">
                <a:spLocks noChangeArrowheads="1"/>
              </p:cNvSpPr>
              <p:nvPr/>
            </p:nvSpPr>
            <p:spPr bwMode="auto">
              <a:xfrm>
                <a:off x="3886200" y="5867400"/>
                <a:ext cx="3354388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defRPr/>
                </a:pPr>
                <a:r>
                  <a:rPr lang="en-US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Espacio</a:t>
                </a:r>
                <a:r>
                  <a:rPr lang="en-US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+mn-cs"/>
                  </a:rPr>
                  <a:t> de </a:t>
                </a:r>
                <a:r>
                  <a:rPr lang="en-US" dirty="0" err="1">
                    <a:cs typeface="+mn-cs"/>
                  </a:rPr>
                  <a:t>Parámetros</a:t>
                </a:r>
                <a:endParaRPr lang="en-US" dirty="0">
                  <a:cs typeface="+mn-cs"/>
                </a:endParaRPr>
              </a:p>
            </p:txBody>
          </p:sp>
          <p:grpSp>
            <p:nvGrpSpPr>
              <p:cNvPr id="5" name="103 Grupo"/>
              <p:cNvGrpSpPr>
                <a:grpSpLocks/>
              </p:cNvGrpSpPr>
              <p:nvPr/>
            </p:nvGrpSpPr>
            <p:grpSpPr bwMode="auto">
              <a:xfrm>
                <a:off x="4038600" y="3429000"/>
                <a:ext cx="2590800" cy="2286000"/>
                <a:chOff x="3962400" y="2362200"/>
                <a:chExt cx="3276600" cy="3048000"/>
              </a:xfrm>
            </p:grpSpPr>
            <p:sp>
              <p:nvSpPr>
                <p:cNvPr id="6178" name="105 Rectángulo"/>
                <p:cNvSpPr>
                  <a:spLocks noChangeArrowheads="1"/>
                </p:cNvSpPr>
                <p:nvPr/>
              </p:nvSpPr>
              <p:spPr bwMode="auto">
                <a:xfrm>
                  <a:off x="3962400" y="2438400"/>
                  <a:ext cx="3276600" cy="2971800"/>
                </a:xfrm>
                <a:prstGeom prst="rect">
                  <a:avLst/>
                </a:prstGeom>
                <a:solidFill>
                  <a:schemeClr val="bg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buClr>
                      <a:schemeClr val="bg1"/>
                    </a:buClr>
                    <a:buFontTx/>
                    <a:buChar char="•"/>
                  </a:pPr>
                  <a:endParaRPr lang="es-ES"/>
                </a:p>
              </p:txBody>
            </p:sp>
            <p:grpSp>
              <p:nvGrpSpPr>
                <p:cNvPr id="6179" name="85 Grupo"/>
                <p:cNvGrpSpPr>
                  <a:grpSpLocks/>
                </p:cNvGrpSpPr>
                <p:nvPr/>
              </p:nvGrpSpPr>
              <p:grpSpPr bwMode="auto">
                <a:xfrm>
                  <a:off x="3962400" y="2362200"/>
                  <a:ext cx="3003550" cy="2895600"/>
                  <a:chOff x="4572000" y="1828800"/>
                  <a:chExt cx="3003550" cy="2895600"/>
                </a:xfrm>
              </p:grpSpPr>
              <p:sp>
                <p:nvSpPr>
                  <p:cNvPr id="6180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4724400" y="2286000"/>
                    <a:ext cx="259080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ES"/>
                  </a:p>
                </p:txBody>
              </p:sp>
              <p:sp>
                <p:nvSpPr>
                  <p:cNvPr id="108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238253" y="1828800"/>
                    <a:ext cx="337297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cs typeface="+mn-cs"/>
                      </a:rPr>
                      <a:t>x</a:t>
                    </a:r>
                  </a:p>
                </p:txBody>
              </p:sp>
              <p:sp>
                <p:nvSpPr>
                  <p:cNvPr id="109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72000" y="4267200"/>
                    <a:ext cx="337297" cy="4572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0" hangingPunct="0">
                      <a:defRPr/>
                    </a:pPr>
                    <a:r>
                      <a:rPr lang="en-US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cs typeface="+mn-cs"/>
                      </a:rPr>
                      <a:t>y</a:t>
                    </a:r>
                  </a:p>
                </p:txBody>
              </p:sp>
              <p:sp>
                <p:nvSpPr>
                  <p:cNvPr id="6183" name="Line 7"/>
                  <p:cNvSpPr>
                    <a:spLocks noChangeShapeType="1"/>
                  </p:cNvSpPr>
                  <p:nvPr/>
                </p:nvSpPr>
                <p:spPr bwMode="auto">
                  <a:xfrm rot="5400000">
                    <a:off x="3657600" y="3352800"/>
                    <a:ext cx="259080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s-ES"/>
                  </a:p>
                </p:txBody>
              </p:sp>
            </p:grpSp>
          </p:grpSp>
          <p:sp>
            <p:nvSpPr>
              <p:cNvPr id="146" name="145 Elipse"/>
              <p:cNvSpPr/>
              <p:nvPr/>
            </p:nvSpPr>
            <p:spPr bwMode="auto">
              <a:xfrm>
                <a:off x="6324600" y="2057400"/>
                <a:ext cx="76200" cy="7620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chemeClr val="bg1"/>
                  </a:buClr>
                  <a:buFontTx/>
                  <a:buChar char="•"/>
                  <a:defRPr/>
                </a:pPr>
                <a:endParaRPr lang="es-ES" dirty="0">
                  <a:cs typeface="+mn-cs"/>
                </a:endParaRPr>
              </a:p>
            </p:txBody>
          </p:sp>
          <p:sp>
            <p:nvSpPr>
              <p:cNvPr id="147" name="146 Elipse"/>
              <p:cNvSpPr/>
              <p:nvPr/>
            </p:nvSpPr>
            <p:spPr bwMode="auto">
              <a:xfrm>
                <a:off x="6172200" y="2209800"/>
                <a:ext cx="76200" cy="7620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chemeClr val="bg1"/>
                  </a:buClr>
                  <a:buFontTx/>
                  <a:buChar char="•"/>
                  <a:defRPr/>
                </a:pPr>
                <a:endParaRPr lang="es-ES" dirty="0">
                  <a:cs typeface="+mn-cs"/>
                </a:endParaRPr>
              </a:p>
            </p:txBody>
          </p:sp>
          <p:sp>
            <p:nvSpPr>
              <p:cNvPr id="148" name="147 Elipse"/>
              <p:cNvSpPr/>
              <p:nvPr/>
            </p:nvSpPr>
            <p:spPr bwMode="auto">
              <a:xfrm>
                <a:off x="6019800" y="2362200"/>
                <a:ext cx="76200" cy="7620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chemeClr val="bg1"/>
                  </a:buClr>
                  <a:buFontTx/>
                  <a:buChar char="•"/>
                  <a:defRPr/>
                </a:pPr>
                <a:endParaRPr lang="es-ES" dirty="0">
                  <a:cs typeface="+mn-cs"/>
                </a:endParaRPr>
              </a:p>
            </p:txBody>
          </p:sp>
        </p:grpSp>
        <p:sp>
          <p:nvSpPr>
            <p:cNvPr id="6168" name="150 Rectángulo"/>
            <p:cNvSpPr>
              <a:spLocks noChangeArrowheads="1"/>
            </p:cNvSpPr>
            <p:nvPr/>
          </p:nvSpPr>
          <p:spPr bwMode="auto">
            <a:xfrm>
              <a:off x="6705600" y="5410200"/>
              <a:ext cx="914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r>
                <a:rPr lang="es-ES" sz="2000"/>
                <a:t>r = </a:t>
              </a:r>
              <a:r>
                <a:rPr lang="es-ES" sz="2000">
                  <a:solidFill>
                    <a:srgbClr val="FF0000"/>
                  </a:solidFill>
                </a:rPr>
                <a:t>r</a:t>
              </a:r>
              <a:endParaRPr lang="es-ES" baseline="-25000">
                <a:solidFill>
                  <a:srgbClr val="FF0000"/>
                </a:solidFill>
              </a:endParaRPr>
            </a:p>
          </p:txBody>
        </p:sp>
        <p:sp>
          <p:nvSpPr>
            <p:cNvPr id="6169" name="151 Rectángulo"/>
            <p:cNvSpPr>
              <a:spLocks noChangeArrowheads="1"/>
            </p:cNvSpPr>
            <p:nvPr/>
          </p:nvSpPr>
          <p:spPr bwMode="auto">
            <a:xfrm>
              <a:off x="7010400" y="4953000"/>
              <a:ext cx="914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r>
                <a:rPr lang="es-ES" sz="2000"/>
                <a:t>r = r’</a:t>
              </a:r>
              <a:endParaRPr lang="es-ES" baseline="-25000"/>
            </a:p>
          </p:txBody>
        </p:sp>
        <p:sp>
          <p:nvSpPr>
            <p:cNvPr id="6" name="152 Rectángulo"/>
            <p:cNvSpPr>
              <a:spLocks noChangeArrowheads="1"/>
            </p:cNvSpPr>
            <p:nvPr/>
          </p:nvSpPr>
          <p:spPr bwMode="auto">
            <a:xfrm>
              <a:off x="7391400" y="4495800"/>
              <a:ext cx="9144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r>
                <a:rPr lang="es-ES" sz="2000"/>
                <a:t>r = r’’</a:t>
              </a:r>
              <a:endParaRPr lang="es-ES" baseline="-25000"/>
            </a:p>
          </p:txBody>
        </p:sp>
      </p:grpSp>
      <p:grpSp>
        <p:nvGrpSpPr>
          <p:cNvPr id="10" name="50 Grupo"/>
          <p:cNvGrpSpPr>
            <a:grpSpLocks/>
          </p:cNvGrpSpPr>
          <p:nvPr/>
        </p:nvGrpSpPr>
        <p:grpSpPr bwMode="auto">
          <a:xfrm>
            <a:off x="3962400" y="3429000"/>
            <a:ext cx="1905000" cy="1069975"/>
            <a:chOff x="3962400" y="3429000"/>
            <a:chExt cx="1905000" cy="1069975"/>
          </a:xfrm>
        </p:grpSpPr>
        <p:sp>
          <p:nvSpPr>
            <p:cNvPr id="6162" name="153 Elipse"/>
            <p:cNvSpPr>
              <a:spLocks noChangeArrowheads="1"/>
            </p:cNvSpPr>
            <p:nvPr/>
          </p:nvSpPr>
          <p:spPr bwMode="auto">
            <a:xfrm>
              <a:off x="5562600" y="44196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cxnSp>
          <p:nvCxnSpPr>
            <p:cNvPr id="6163" name="158 Conector recto"/>
            <p:cNvCxnSpPr>
              <a:cxnSpLocks noChangeShapeType="1"/>
            </p:cNvCxnSpPr>
            <p:nvPr/>
          </p:nvCxnSpPr>
          <p:spPr bwMode="auto">
            <a:xfrm rot="5400000">
              <a:off x="5244306" y="4061619"/>
              <a:ext cx="714375" cy="1588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4" name="161 Conector recto"/>
            <p:cNvCxnSpPr>
              <a:cxnSpLocks noChangeShapeType="1"/>
            </p:cNvCxnSpPr>
            <p:nvPr/>
          </p:nvCxnSpPr>
          <p:spPr bwMode="auto">
            <a:xfrm>
              <a:off x="4267200" y="4448175"/>
              <a:ext cx="1281113" cy="6350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65" name="Text Box 6"/>
            <p:cNvSpPr txBox="1">
              <a:spLocks noChangeArrowheads="1"/>
            </p:cNvSpPr>
            <p:nvPr/>
          </p:nvSpPr>
          <p:spPr bwMode="auto">
            <a:xfrm>
              <a:off x="5486400" y="3429000"/>
              <a:ext cx="381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sz="1400" b="1">
                  <a:solidFill>
                    <a:srgbClr val="FF0000"/>
                  </a:solidFill>
                </a:rPr>
                <a:t>c</a:t>
              </a:r>
              <a:r>
                <a:rPr lang="es-ES" sz="1400" b="1" baseline="-25000">
                  <a:solidFill>
                    <a:srgbClr val="FF0000"/>
                  </a:solidFill>
                </a:rPr>
                <a:t>x</a:t>
              </a:r>
              <a:endParaRPr lang="es-ES" sz="1400" b="1" baseline="30000"/>
            </a:p>
          </p:txBody>
        </p:sp>
        <p:sp>
          <p:nvSpPr>
            <p:cNvPr id="6166" name="Text Box 6"/>
            <p:cNvSpPr txBox="1">
              <a:spLocks noChangeArrowheads="1"/>
            </p:cNvSpPr>
            <p:nvPr/>
          </p:nvSpPr>
          <p:spPr bwMode="auto">
            <a:xfrm>
              <a:off x="3962400" y="4191000"/>
              <a:ext cx="3810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" sz="1400" b="1">
                  <a:solidFill>
                    <a:srgbClr val="FF0000"/>
                  </a:solidFill>
                </a:rPr>
                <a:t>c</a:t>
              </a:r>
              <a:r>
                <a:rPr lang="es-ES" sz="1400" b="1" baseline="-25000">
                  <a:solidFill>
                    <a:srgbClr val="FF0000"/>
                  </a:solidFill>
                </a:rPr>
                <a:t>y</a:t>
              </a:r>
              <a:endParaRPr lang="es-ES" sz="1400" b="1" baseline="30000"/>
            </a:p>
          </p:txBody>
        </p:sp>
      </p:grpSp>
      <p:sp>
        <p:nvSpPr>
          <p:cNvPr id="6170" name="176 Elipse"/>
          <p:cNvSpPr>
            <a:spLocks noChangeArrowheads="1"/>
          </p:cNvSpPr>
          <p:nvPr/>
        </p:nvSpPr>
        <p:spPr bwMode="auto">
          <a:xfrm>
            <a:off x="3895725" y="4124325"/>
            <a:ext cx="533400" cy="533400"/>
          </a:xfrm>
          <a:prstGeom prst="ellipse">
            <a:avLst/>
          </a:prstGeom>
          <a:noFill/>
          <a:ln w="25400" algn="ctr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Clr>
                <a:schemeClr val="bg1"/>
              </a:buClr>
              <a:buFontTx/>
              <a:buChar char="•"/>
            </a:pPr>
            <a:endParaRPr lang="es-ES"/>
          </a:p>
        </p:txBody>
      </p:sp>
      <p:sp>
        <p:nvSpPr>
          <p:cNvPr id="6171" name="177 Elipse"/>
          <p:cNvSpPr>
            <a:spLocks noChangeArrowheads="1"/>
          </p:cNvSpPr>
          <p:nvPr/>
        </p:nvSpPr>
        <p:spPr bwMode="auto">
          <a:xfrm>
            <a:off x="5410200" y="3352800"/>
            <a:ext cx="533400" cy="533400"/>
          </a:xfrm>
          <a:prstGeom prst="ellipse">
            <a:avLst/>
          </a:prstGeom>
          <a:noFill/>
          <a:ln w="25400" algn="ctr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Clr>
                <a:schemeClr val="bg1"/>
              </a:buClr>
              <a:buFontTx/>
              <a:buChar char="•"/>
            </a:pPr>
            <a:endParaRPr lang="es-ES"/>
          </a:p>
        </p:txBody>
      </p:sp>
      <p:sp>
        <p:nvSpPr>
          <p:cNvPr id="6172" name="178 Elipse"/>
          <p:cNvSpPr>
            <a:spLocks noChangeArrowheads="1"/>
          </p:cNvSpPr>
          <p:nvPr/>
        </p:nvSpPr>
        <p:spPr bwMode="auto">
          <a:xfrm>
            <a:off x="7010400" y="5334000"/>
            <a:ext cx="533400" cy="533400"/>
          </a:xfrm>
          <a:prstGeom prst="ellipse">
            <a:avLst/>
          </a:prstGeom>
          <a:noFill/>
          <a:ln w="25400" algn="ctr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Clr>
                <a:schemeClr val="bg1"/>
              </a:buClr>
              <a:buFontTx/>
              <a:buChar char="•"/>
            </a:pPr>
            <a:endParaRPr lang="es-ES"/>
          </a:p>
        </p:txBody>
      </p:sp>
      <p:sp>
        <p:nvSpPr>
          <p:cNvPr id="1288233" name="Text Box 41"/>
          <p:cNvSpPr txBox="1">
            <a:spLocks noChangeArrowheads="1"/>
          </p:cNvSpPr>
          <p:nvPr/>
        </p:nvSpPr>
        <p:spPr bwMode="auto">
          <a:xfrm>
            <a:off x="914400" y="5562600"/>
            <a:ext cx="4038600" cy="1016000"/>
          </a:xfrm>
          <a:prstGeom prst="rect">
            <a:avLst/>
          </a:prstGeom>
          <a:solidFill>
            <a:schemeClr val="bg2">
              <a:lumMod val="90000"/>
            </a:schemeClr>
          </a:solidFill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Una</a:t>
            </a: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circunferencia</a:t>
            </a: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en el </a:t>
            </a:r>
            <a:r>
              <a:rPr lang="en-US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espacio</a:t>
            </a: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imagen</a:t>
            </a: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es</a:t>
            </a: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un </a:t>
            </a:r>
            <a:r>
              <a:rPr lang="en-US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punto</a:t>
            </a: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en el </a:t>
            </a:r>
            <a:r>
              <a:rPr lang="en-US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espacio</a:t>
            </a: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parámetros</a:t>
            </a:r>
            <a:endParaRPr lang="en-US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cxnSp>
        <p:nvCxnSpPr>
          <p:cNvPr id="6174" name="180 Conector recto de flecha"/>
          <p:cNvCxnSpPr>
            <a:cxnSpLocks noChangeShapeType="1"/>
          </p:cNvCxnSpPr>
          <p:nvPr/>
        </p:nvCxnSpPr>
        <p:spPr bwMode="auto">
          <a:xfrm rot="5400000" flipH="1" flipV="1">
            <a:off x="4762500" y="4762500"/>
            <a:ext cx="990600" cy="609600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8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0" grpId="0" animBg="1"/>
      <p:bldP spid="6171" grpId="0" animBg="1"/>
      <p:bldP spid="6172" grpId="0" animBg="1"/>
      <p:bldP spid="12882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0225" y="227013"/>
            <a:ext cx="8051800" cy="611187"/>
          </a:xfrm>
        </p:spPr>
        <p:txBody>
          <a:bodyPr lIns="90000" tIns="46800" rIns="90000" bIns="46800" anchor="ctr"/>
          <a:lstStyle/>
          <a:p>
            <a:pPr defTabSz="449263"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smtClean="0">
                <a:latin typeface="Arial" charset="0"/>
              </a:rPr>
              <a:t>Detección de Circunferencias. </a:t>
            </a:r>
            <a:br>
              <a:rPr lang="en-GB" sz="3200" smtClean="0">
                <a:latin typeface="Arial" charset="0"/>
              </a:rPr>
            </a:br>
            <a:r>
              <a:rPr lang="en-GB" sz="3200" smtClean="0">
                <a:latin typeface="Arial" charset="0"/>
              </a:rPr>
              <a:t>Transformada de Hough</a:t>
            </a:r>
          </a:p>
        </p:txBody>
      </p:sp>
      <p:sp>
        <p:nvSpPr>
          <p:cNvPr id="7171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2"/>
          </p:nvPr>
        </p:nvSpPr>
        <p:spPr>
          <a:xfrm>
            <a:off x="381000" y="990600"/>
            <a:ext cx="8423275" cy="5562600"/>
          </a:xfrm>
        </p:spPr>
        <p:txBody>
          <a:bodyPr lIns="90000" tIns="46800" rIns="90000" bIns="46800"/>
          <a:lstStyle/>
          <a:p>
            <a:pPr marL="336550" indent="-336550" defTabSz="449263" eaLnBrk="1" hangingPunct="1">
              <a:lnSpc>
                <a:spcPct val="93000"/>
              </a:lnSpc>
              <a:spcBef>
                <a:spcPts val="450"/>
              </a:spcBef>
              <a:buSzPct val="5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smtClean="0">
                <a:latin typeface="Arial" charset="0"/>
              </a:rPr>
              <a:t>Valores diferentes de (c</a:t>
            </a:r>
            <a:r>
              <a:rPr lang="en-GB" sz="2000" baseline="-25000" smtClean="0">
                <a:latin typeface="Arial" charset="0"/>
              </a:rPr>
              <a:t>x</a:t>
            </a:r>
            <a:r>
              <a:rPr lang="en-GB" sz="2000" smtClean="0">
                <a:latin typeface="Arial" charset="0"/>
              </a:rPr>
              <a:t>,c</a:t>
            </a:r>
            <a:r>
              <a:rPr lang="en-GB" sz="2000" baseline="-25000" smtClean="0">
                <a:latin typeface="Arial" charset="0"/>
              </a:rPr>
              <a:t>y</a:t>
            </a:r>
            <a:r>
              <a:rPr lang="en-GB" sz="2000" smtClean="0">
                <a:latin typeface="Arial" charset="0"/>
              </a:rPr>
              <a:t>,r) proporcionan distintas circunfencias.</a:t>
            </a:r>
          </a:p>
          <a:p>
            <a:pPr marL="336550" indent="-336550" defTabSz="449263" eaLnBrk="1" hangingPunct="1">
              <a:lnSpc>
                <a:spcPct val="93000"/>
              </a:lnSpc>
              <a:spcBef>
                <a:spcPts val="450"/>
              </a:spcBef>
              <a:buSzPct val="57000"/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000" smtClean="0">
              <a:latin typeface="Arial" charset="0"/>
            </a:endParaRPr>
          </a:p>
          <a:p>
            <a:pPr marL="336550" indent="-336550" defTabSz="449263" eaLnBrk="1" hangingPunct="1">
              <a:lnSpc>
                <a:spcPct val="93000"/>
              </a:lnSpc>
              <a:spcBef>
                <a:spcPts val="450"/>
              </a:spcBef>
              <a:buSzPct val="5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smtClean="0">
                <a:latin typeface="Arial" charset="0"/>
              </a:rPr>
              <a:t>Para cada píxel de contorno que aparece en la posición (x</a:t>
            </a:r>
            <a:r>
              <a:rPr lang="en-GB" sz="2000" baseline="-25000" smtClean="0">
                <a:latin typeface="Arial" charset="0"/>
              </a:rPr>
              <a:t>0</a:t>
            </a:r>
            <a:r>
              <a:rPr lang="en-GB" sz="2000" smtClean="0">
                <a:latin typeface="Arial" charset="0"/>
              </a:rPr>
              <a:t>, y</a:t>
            </a:r>
            <a:r>
              <a:rPr lang="en-GB" sz="2000" baseline="-25000" smtClean="0">
                <a:latin typeface="Arial" charset="0"/>
              </a:rPr>
              <a:t>0</a:t>
            </a:r>
            <a:r>
              <a:rPr lang="en-GB" sz="2000" smtClean="0">
                <a:latin typeface="Arial" charset="0"/>
              </a:rPr>
              <a:t>) existe una familia de circunferencias que pasan por este punto dadas por:</a:t>
            </a:r>
          </a:p>
          <a:p>
            <a:pPr marL="336550" indent="-336550" defTabSz="449263" eaLnBrk="1" hangingPunct="1">
              <a:lnSpc>
                <a:spcPct val="93000"/>
              </a:lnSpc>
              <a:spcBef>
                <a:spcPts val="450"/>
              </a:spcBef>
              <a:buSzPct val="57000"/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smtClean="0">
                <a:latin typeface="Arial" charset="0"/>
              </a:rPr>
              <a:t>	c</a:t>
            </a:r>
            <a:r>
              <a:rPr lang="en-GB" sz="2000" baseline="-25000" smtClean="0">
                <a:latin typeface="Arial" charset="0"/>
              </a:rPr>
              <a:t>x</a:t>
            </a:r>
            <a:r>
              <a:rPr lang="en-GB" sz="2000" smtClean="0">
                <a:latin typeface="Arial" charset="0"/>
              </a:rPr>
              <a:t> = x</a:t>
            </a:r>
            <a:r>
              <a:rPr lang="en-GB" sz="2000" baseline="-25000" smtClean="0">
                <a:latin typeface="Arial" charset="0"/>
              </a:rPr>
              <a:t>0</a:t>
            </a:r>
            <a:r>
              <a:rPr lang="en-GB" sz="2000" smtClean="0">
                <a:latin typeface="Arial" charset="0"/>
              </a:rPr>
              <a:t> + cos </a:t>
            </a:r>
            <a:r>
              <a:rPr lang="es-ES" sz="2000" smtClean="0">
                <a:solidFill>
                  <a:schemeClr val="tx1"/>
                </a:solidFill>
              </a:rPr>
              <a:t>θ</a:t>
            </a:r>
            <a:r>
              <a:rPr lang="es-ES" sz="200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s-ES" sz="2000" smtClean="0">
                <a:latin typeface="Arial" charset="0"/>
                <a:cs typeface="Arial" charset="0"/>
              </a:rPr>
              <a:t>·</a:t>
            </a:r>
            <a:r>
              <a:rPr lang="es-ES" sz="2000" smtClean="0"/>
              <a:t> </a:t>
            </a:r>
            <a:r>
              <a:rPr lang="es-ES" sz="2000" smtClean="0">
                <a:latin typeface="Arial" charset="0"/>
                <a:cs typeface="Arial" charset="0"/>
              </a:rPr>
              <a:t>r</a:t>
            </a:r>
          </a:p>
          <a:p>
            <a:pPr marL="336550" indent="-336550" defTabSz="449263" eaLnBrk="1" hangingPunct="1">
              <a:lnSpc>
                <a:spcPct val="93000"/>
              </a:lnSpc>
              <a:spcBef>
                <a:spcPts val="450"/>
              </a:spcBef>
              <a:buSzPct val="57000"/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smtClean="0">
                <a:latin typeface="Arial" charset="0"/>
              </a:rPr>
              <a:t>	c</a:t>
            </a:r>
            <a:r>
              <a:rPr lang="en-GB" sz="2000" baseline="-25000" smtClean="0">
                <a:latin typeface="Arial" charset="0"/>
              </a:rPr>
              <a:t>y</a:t>
            </a:r>
            <a:r>
              <a:rPr lang="en-GB" sz="2000" smtClean="0">
                <a:latin typeface="Arial" charset="0"/>
              </a:rPr>
              <a:t> = y</a:t>
            </a:r>
            <a:r>
              <a:rPr lang="en-GB" sz="2000" baseline="-25000" smtClean="0">
                <a:latin typeface="Arial" charset="0"/>
              </a:rPr>
              <a:t>0</a:t>
            </a:r>
            <a:r>
              <a:rPr lang="en-GB" sz="2000" smtClean="0">
                <a:latin typeface="Arial" charset="0"/>
              </a:rPr>
              <a:t> + sin  </a:t>
            </a:r>
            <a:r>
              <a:rPr lang="es-ES" sz="2000" smtClean="0">
                <a:solidFill>
                  <a:schemeClr val="tx1"/>
                </a:solidFill>
              </a:rPr>
              <a:t>θ</a:t>
            </a:r>
            <a:r>
              <a:rPr lang="es-ES" sz="200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s-ES" sz="2000" smtClean="0">
                <a:latin typeface="Arial" charset="0"/>
                <a:cs typeface="Arial" charset="0"/>
              </a:rPr>
              <a:t>·</a:t>
            </a:r>
            <a:r>
              <a:rPr lang="es-ES" sz="2000" smtClean="0"/>
              <a:t> </a:t>
            </a:r>
            <a:r>
              <a:rPr lang="es-ES" sz="2000" smtClean="0">
                <a:latin typeface="Arial" charset="0"/>
                <a:cs typeface="Arial" charset="0"/>
              </a:rPr>
              <a:t>r</a:t>
            </a:r>
            <a:endParaRPr lang="en-GB" sz="2000" smtClean="0">
              <a:latin typeface="Arial" charset="0"/>
              <a:cs typeface="Arial" charset="0"/>
            </a:endParaRPr>
          </a:p>
          <a:p>
            <a:pPr marL="336550" indent="-336550" defTabSz="449263" eaLnBrk="1" hangingPunct="1">
              <a:lnSpc>
                <a:spcPct val="93000"/>
              </a:lnSpc>
              <a:spcBef>
                <a:spcPts val="450"/>
              </a:spcBef>
              <a:buSzPct val="57000"/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000" smtClean="0">
              <a:latin typeface="Arial" charset="0"/>
            </a:endParaRPr>
          </a:p>
          <a:p>
            <a:pPr marL="336550" indent="-336550" defTabSz="449263" eaLnBrk="1" hangingPunct="1">
              <a:spcBef>
                <a:spcPts val="450"/>
              </a:spcBef>
              <a:buSzPct val="5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smtClean="0">
                <a:latin typeface="Arial" charset="0"/>
              </a:rPr>
              <a:t>Cada píxel de contorno vota por todas las circunferencias en la familia (todas las posibles circunferencias que pasan por él). </a:t>
            </a:r>
          </a:p>
          <a:p>
            <a:pPr marL="336550" indent="-336550" defTabSz="449263" eaLnBrk="1" hangingPunct="1">
              <a:spcBef>
                <a:spcPts val="450"/>
              </a:spcBef>
              <a:buSzPct val="57000"/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100" smtClean="0">
                <a:solidFill>
                  <a:srgbClr val="00B050"/>
                </a:solidFill>
                <a:latin typeface="Arial" charset="0"/>
              </a:rPr>
              <a:t>	</a:t>
            </a:r>
            <a:r>
              <a:rPr lang="en-GB" sz="1100" b="1" smtClean="0">
                <a:solidFill>
                  <a:srgbClr val="2D44A4"/>
                </a:solidFill>
                <a:latin typeface="Arial" charset="0"/>
              </a:rPr>
              <a:t>for r=r_min:r_max</a:t>
            </a:r>
          </a:p>
          <a:p>
            <a:pPr marL="336550" indent="-336550" defTabSz="449263" eaLnBrk="1" hangingPunct="1">
              <a:spcBef>
                <a:spcPts val="450"/>
              </a:spcBef>
              <a:buSzPct val="57000"/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100" b="1" smtClean="0">
                <a:solidFill>
                  <a:srgbClr val="2D44A4"/>
                </a:solidFill>
                <a:latin typeface="Arial" charset="0"/>
              </a:rPr>
              <a:t>		for theta=0:360</a:t>
            </a:r>
          </a:p>
          <a:p>
            <a:pPr marL="336550" indent="-336550" defTabSz="449263" eaLnBrk="1" hangingPunct="1">
              <a:spcBef>
                <a:spcPts val="450"/>
              </a:spcBef>
              <a:buSzPct val="57000"/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100" b="1" smtClean="0">
                <a:solidFill>
                  <a:srgbClr val="2D44A4"/>
                </a:solidFill>
                <a:latin typeface="Arial" charset="0"/>
              </a:rPr>
              <a:t>			c</a:t>
            </a:r>
            <a:r>
              <a:rPr lang="en-GB" sz="1100" b="1" baseline="-25000" smtClean="0">
                <a:solidFill>
                  <a:srgbClr val="2D44A4"/>
                </a:solidFill>
                <a:latin typeface="Arial" charset="0"/>
              </a:rPr>
              <a:t>x</a:t>
            </a:r>
            <a:r>
              <a:rPr lang="en-GB" sz="1100" b="1" smtClean="0">
                <a:solidFill>
                  <a:srgbClr val="2D44A4"/>
                </a:solidFill>
                <a:latin typeface="Arial" charset="0"/>
              </a:rPr>
              <a:t>=x</a:t>
            </a:r>
            <a:r>
              <a:rPr lang="en-GB" sz="1100" b="1" baseline="-25000" smtClean="0">
                <a:solidFill>
                  <a:srgbClr val="2D44A4"/>
                </a:solidFill>
                <a:latin typeface="Arial" charset="0"/>
              </a:rPr>
              <a:t>0</a:t>
            </a:r>
            <a:r>
              <a:rPr lang="en-GB" sz="1100" b="1" smtClean="0">
                <a:solidFill>
                  <a:srgbClr val="2D44A4"/>
                </a:solidFill>
                <a:latin typeface="Arial" charset="0"/>
              </a:rPr>
              <a:t> + cos(theta)*r;</a:t>
            </a:r>
          </a:p>
          <a:p>
            <a:pPr marL="336550" indent="-336550" defTabSz="449263" eaLnBrk="1" hangingPunct="1">
              <a:spcBef>
                <a:spcPts val="450"/>
              </a:spcBef>
              <a:buSzPct val="57000"/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100" b="1" smtClean="0">
                <a:solidFill>
                  <a:srgbClr val="2D44A4"/>
                </a:solidFill>
                <a:latin typeface="Arial" charset="0"/>
              </a:rPr>
              <a:t>			c</a:t>
            </a:r>
            <a:r>
              <a:rPr lang="en-GB" sz="1100" b="1" baseline="-25000" smtClean="0">
                <a:solidFill>
                  <a:srgbClr val="2D44A4"/>
                </a:solidFill>
                <a:latin typeface="Arial" charset="0"/>
              </a:rPr>
              <a:t>y</a:t>
            </a:r>
            <a:r>
              <a:rPr lang="en-GB" sz="1100" b="1" smtClean="0">
                <a:solidFill>
                  <a:srgbClr val="2D44A4"/>
                </a:solidFill>
                <a:latin typeface="Arial" charset="0"/>
              </a:rPr>
              <a:t>=y</a:t>
            </a:r>
            <a:r>
              <a:rPr lang="en-GB" sz="1100" b="1" baseline="-25000" smtClean="0">
                <a:solidFill>
                  <a:srgbClr val="2D44A4"/>
                </a:solidFill>
                <a:latin typeface="Arial" charset="0"/>
              </a:rPr>
              <a:t>0</a:t>
            </a:r>
            <a:r>
              <a:rPr lang="en-GB" sz="1100" b="1" smtClean="0">
                <a:solidFill>
                  <a:srgbClr val="2D44A4"/>
                </a:solidFill>
                <a:latin typeface="Arial" charset="0"/>
              </a:rPr>
              <a:t> + sin(theta)*r;</a:t>
            </a:r>
          </a:p>
          <a:p>
            <a:pPr marL="336550" indent="-336550" defTabSz="449263" eaLnBrk="1" hangingPunct="1">
              <a:spcBef>
                <a:spcPts val="450"/>
              </a:spcBef>
              <a:buSzPct val="57000"/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100" b="1" smtClean="0">
                <a:solidFill>
                  <a:srgbClr val="2D44A4"/>
                </a:solidFill>
                <a:latin typeface="Arial" charset="0"/>
              </a:rPr>
              <a:t>			espacio_hough(c</a:t>
            </a:r>
            <a:r>
              <a:rPr lang="en-GB" sz="1100" b="1" baseline="-25000" smtClean="0">
                <a:solidFill>
                  <a:srgbClr val="2D44A4"/>
                </a:solidFill>
                <a:latin typeface="Arial" charset="0"/>
              </a:rPr>
              <a:t>x</a:t>
            </a:r>
            <a:r>
              <a:rPr lang="en-GB" sz="1100" b="1" smtClean="0">
                <a:solidFill>
                  <a:srgbClr val="2D44A4"/>
                </a:solidFill>
                <a:latin typeface="Arial" charset="0"/>
              </a:rPr>
              <a:t>,c</a:t>
            </a:r>
            <a:r>
              <a:rPr lang="en-GB" sz="1100" b="1" baseline="-25000" smtClean="0">
                <a:solidFill>
                  <a:srgbClr val="2D44A4"/>
                </a:solidFill>
                <a:latin typeface="Arial" charset="0"/>
              </a:rPr>
              <a:t>y</a:t>
            </a:r>
            <a:r>
              <a:rPr lang="en-GB" sz="1100" b="1" smtClean="0">
                <a:solidFill>
                  <a:srgbClr val="2D44A4"/>
                </a:solidFill>
                <a:latin typeface="Arial" charset="0"/>
              </a:rPr>
              <a:t>,r)=espacio_hough(c</a:t>
            </a:r>
            <a:r>
              <a:rPr lang="en-GB" sz="1100" b="1" baseline="-25000" smtClean="0">
                <a:solidFill>
                  <a:srgbClr val="2D44A4"/>
                </a:solidFill>
                <a:latin typeface="Arial" charset="0"/>
              </a:rPr>
              <a:t>x</a:t>
            </a:r>
            <a:r>
              <a:rPr lang="en-GB" sz="1100" b="1" smtClean="0">
                <a:solidFill>
                  <a:srgbClr val="2D44A4"/>
                </a:solidFill>
                <a:latin typeface="Arial" charset="0"/>
              </a:rPr>
              <a:t>,c</a:t>
            </a:r>
            <a:r>
              <a:rPr lang="en-GB" sz="1100" b="1" baseline="-25000" smtClean="0">
                <a:solidFill>
                  <a:srgbClr val="2D44A4"/>
                </a:solidFill>
                <a:latin typeface="Arial" charset="0"/>
              </a:rPr>
              <a:t>y</a:t>
            </a:r>
            <a:r>
              <a:rPr lang="en-GB" sz="1100" b="1" smtClean="0">
                <a:solidFill>
                  <a:srgbClr val="2D44A4"/>
                </a:solidFill>
                <a:latin typeface="Arial" charset="0"/>
              </a:rPr>
              <a:t>,r)+1;   </a:t>
            </a:r>
            <a:r>
              <a:rPr lang="en-GB" sz="1100" b="1" smtClean="0">
                <a:solidFill>
                  <a:srgbClr val="00B050"/>
                </a:solidFill>
                <a:latin typeface="Arial" charset="0"/>
              </a:rPr>
              <a:t>% En Matlab c</a:t>
            </a:r>
            <a:r>
              <a:rPr lang="en-GB" sz="1100" b="1" baseline="-25000" smtClean="0">
                <a:solidFill>
                  <a:srgbClr val="00B050"/>
                </a:solidFill>
                <a:latin typeface="Arial" charset="0"/>
              </a:rPr>
              <a:t>x</a:t>
            </a:r>
            <a:r>
              <a:rPr lang="en-GB" sz="1100" b="1" smtClean="0">
                <a:solidFill>
                  <a:srgbClr val="00B050"/>
                </a:solidFill>
                <a:latin typeface="Arial" charset="0"/>
              </a:rPr>
              <a:t>, c</a:t>
            </a:r>
            <a:r>
              <a:rPr lang="en-GB" sz="1100" b="1" baseline="-25000" smtClean="0">
                <a:solidFill>
                  <a:srgbClr val="00B050"/>
                </a:solidFill>
                <a:latin typeface="Arial" charset="0"/>
              </a:rPr>
              <a:t>y</a:t>
            </a:r>
            <a:r>
              <a:rPr lang="en-GB" sz="1100" b="1" smtClean="0">
                <a:solidFill>
                  <a:srgbClr val="00B050"/>
                </a:solidFill>
                <a:latin typeface="Arial" charset="0"/>
              </a:rPr>
              <a:t> y r deben ser enteros positivos</a:t>
            </a:r>
          </a:p>
          <a:p>
            <a:pPr marL="336550" indent="-336550" defTabSz="449263" eaLnBrk="1" hangingPunct="1">
              <a:spcBef>
                <a:spcPts val="450"/>
              </a:spcBef>
              <a:buSzPct val="57000"/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100" b="1" smtClean="0">
                <a:solidFill>
                  <a:srgbClr val="2D44A4"/>
                </a:solidFill>
                <a:latin typeface="Arial" charset="0"/>
              </a:rPr>
              <a:t>		end</a:t>
            </a:r>
          </a:p>
          <a:p>
            <a:pPr marL="336550" indent="-336550" defTabSz="449263" eaLnBrk="1" hangingPunct="1">
              <a:spcBef>
                <a:spcPts val="450"/>
              </a:spcBef>
              <a:buSzPct val="57000"/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100" b="1" smtClean="0">
                <a:solidFill>
                  <a:srgbClr val="2D44A4"/>
                </a:solidFill>
                <a:latin typeface="Arial" charset="0"/>
              </a:rPr>
              <a:t>	end</a:t>
            </a:r>
          </a:p>
          <a:p>
            <a:pPr marL="336550" indent="-336550" defTabSz="449263" eaLnBrk="1" hangingPunct="1">
              <a:spcBef>
                <a:spcPts val="450"/>
              </a:spcBef>
              <a:buSzPct val="5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000" smtClean="0">
                <a:latin typeface="Arial" charset="0"/>
              </a:rPr>
              <a:t>Si aparece un punto en el espacio que tenga muchos votos es que los parámetros de ese punto corresponden a la circunferencia que pasa por una gran cantidad de puntos de contorno.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touche2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905000"/>
            <a:ext cx="3905250" cy="33639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12 Imagen" descr="touche60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1905000"/>
            <a:ext cx="3890963" cy="335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13 Imagen" descr="touche65.bmp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4400" y="1905000"/>
            <a:ext cx="3905250" cy="33639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14 Imagen" descr="touche70.bmp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24400" y="1905000"/>
            <a:ext cx="3905250" cy="33639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9 Imagen" descr="touche.bmp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24400" y="1905000"/>
            <a:ext cx="3890963" cy="3352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21 Imagen" descr="circulo2.bmp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3400" y="1905000"/>
            <a:ext cx="3863975" cy="3328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200" name="Rectangle 4"/>
          <p:cNvSpPr>
            <a:spLocks noChangeArrowheads="1"/>
          </p:cNvSpPr>
          <p:nvPr/>
        </p:nvSpPr>
        <p:spPr bwMode="auto">
          <a:xfrm>
            <a:off x="533400" y="227013"/>
            <a:ext cx="804862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>
                <a:solidFill>
                  <a:srgbClr val="000000"/>
                </a:solidFill>
              </a:rPr>
              <a:t>Detección de Circunferencias</a:t>
            </a:r>
          </a:p>
        </p:txBody>
      </p:sp>
      <p:sp>
        <p:nvSpPr>
          <p:cNvPr id="8201" name="Rectangle 4"/>
          <p:cNvSpPr>
            <a:spLocks noChangeArrowheads="1"/>
          </p:cNvSpPr>
          <p:nvPr/>
        </p:nvSpPr>
        <p:spPr bwMode="auto">
          <a:xfrm>
            <a:off x="533400" y="9906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50000"/>
              </a:spcBef>
              <a:buClr>
                <a:srgbClr val="000000"/>
              </a:buClr>
            </a:pPr>
            <a:r>
              <a:rPr lang="en-US" sz="2000">
                <a:solidFill>
                  <a:srgbClr val="000000"/>
                </a:solidFill>
              </a:rPr>
              <a:t>Ejemplo: Búsqueda de la circunferencia que pasa por tres puntos.</a:t>
            </a: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1219200" y="5486400"/>
            <a:ext cx="2371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Espacio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Imagen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1" name="Text Box 25"/>
          <p:cNvSpPr txBox="1">
            <a:spLocks noChangeArrowheads="1"/>
          </p:cNvSpPr>
          <p:nvPr/>
        </p:nvSpPr>
        <p:spPr bwMode="auto">
          <a:xfrm>
            <a:off x="4953000" y="5486400"/>
            <a:ext cx="335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Espacio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Parámetros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791200" y="6019800"/>
            <a:ext cx="1828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(Radio=50)</a:t>
            </a:r>
            <a:endParaRPr lang="es-ES" b="1" baseline="30000">
              <a:solidFill>
                <a:srgbClr val="FF0000"/>
              </a:solidFill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791200" y="6019800"/>
            <a:ext cx="1828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(Radio=60)</a:t>
            </a:r>
            <a:endParaRPr lang="es-ES" b="1" baseline="30000">
              <a:solidFill>
                <a:srgbClr val="FF0000"/>
              </a:solidFill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5791200" y="6019800"/>
            <a:ext cx="1828800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(Radio=65)</a:t>
            </a:r>
            <a:endParaRPr lang="es-ES" b="1" baseline="30000">
              <a:solidFill>
                <a:srgbClr val="FF0000"/>
              </a:solidFill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791200" y="6019800"/>
            <a:ext cx="1828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(Radio=70)</a:t>
            </a:r>
            <a:endParaRPr lang="es-ES" b="1" baseline="30000">
              <a:solidFill>
                <a:srgbClr val="FF0000"/>
              </a:solidFill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791200" y="6019800"/>
            <a:ext cx="1828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(Radio=73)</a:t>
            </a:r>
            <a:endParaRPr lang="es-ES" b="1" baseline="30000">
              <a:solidFill>
                <a:srgbClr val="FF0000"/>
              </a:solidFill>
            </a:endParaRPr>
          </a:p>
        </p:txBody>
      </p:sp>
      <p:sp>
        <p:nvSpPr>
          <p:cNvPr id="25" name="24 Flecha curvada hacia abajo"/>
          <p:cNvSpPr/>
          <p:nvPr/>
        </p:nvSpPr>
        <p:spPr bwMode="auto">
          <a:xfrm flipH="1">
            <a:off x="2209800" y="2362200"/>
            <a:ext cx="3810000" cy="762000"/>
          </a:xfrm>
          <a:prstGeom prst="curvedDownArrow">
            <a:avLst>
              <a:gd name="adj1" fmla="val 8949"/>
              <a:gd name="adj2" fmla="val 45418"/>
              <a:gd name="adj3" fmla="val 25000"/>
            </a:avLst>
          </a:prstGeom>
          <a:solidFill>
            <a:schemeClr val="bg2">
              <a:lumMod val="75000"/>
            </a:scheme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chemeClr val="bg1"/>
              </a:buClr>
              <a:buFontTx/>
              <a:buChar char="•"/>
              <a:defRPr/>
            </a:pPr>
            <a:endParaRPr lang="es-ES">
              <a:cs typeface="+mn-cs"/>
            </a:endParaRPr>
          </a:p>
        </p:txBody>
      </p:sp>
      <p:sp>
        <p:nvSpPr>
          <p:cNvPr id="21" name="20 Elipse"/>
          <p:cNvSpPr>
            <a:spLocks noChangeArrowheads="1"/>
          </p:cNvSpPr>
          <p:nvPr/>
        </p:nvSpPr>
        <p:spPr bwMode="auto">
          <a:xfrm>
            <a:off x="1971675" y="3171825"/>
            <a:ext cx="723900" cy="7239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Clr>
                <a:schemeClr val="bg1"/>
              </a:buClr>
              <a:buFontTx/>
              <a:buChar char="•"/>
            </a:pPr>
            <a:endParaRPr lang="es-ES"/>
          </a:p>
        </p:txBody>
      </p:sp>
      <p:sp>
        <p:nvSpPr>
          <p:cNvPr id="26" name="25 Elipse"/>
          <p:cNvSpPr>
            <a:spLocks noChangeArrowheads="1"/>
          </p:cNvSpPr>
          <p:nvPr/>
        </p:nvSpPr>
        <p:spPr bwMode="auto">
          <a:xfrm>
            <a:off x="1524000" y="3238500"/>
            <a:ext cx="723900" cy="7239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Clr>
                <a:schemeClr val="bg1"/>
              </a:buClr>
              <a:buFontTx/>
              <a:buChar char="•"/>
            </a:pPr>
            <a:endParaRPr lang="es-ES"/>
          </a:p>
        </p:txBody>
      </p:sp>
      <p:sp>
        <p:nvSpPr>
          <p:cNvPr id="27" name="26 Elipse"/>
          <p:cNvSpPr>
            <a:spLocks noChangeArrowheads="1"/>
          </p:cNvSpPr>
          <p:nvPr/>
        </p:nvSpPr>
        <p:spPr bwMode="auto">
          <a:xfrm>
            <a:off x="6083135" y="3533775"/>
            <a:ext cx="152400" cy="152400"/>
          </a:xfrm>
          <a:prstGeom prst="ellipse">
            <a:avLst/>
          </a:prstGeom>
          <a:solidFill>
            <a:srgbClr val="FF0000">
              <a:alpha val="2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bg1"/>
              </a:buClr>
              <a:buFontTx/>
              <a:buChar char="•"/>
            </a:pPr>
            <a:endParaRPr lang="es-ES"/>
          </a:p>
        </p:txBody>
      </p:sp>
      <p:sp>
        <p:nvSpPr>
          <p:cNvPr id="28" name="27 Elipse"/>
          <p:cNvSpPr>
            <a:spLocks noChangeArrowheads="1"/>
          </p:cNvSpPr>
          <p:nvPr/>
        </p:nvSpPr>
        <p:spPr bwMode="auto">
          <a:xfrm>
            <a:off x="6393480" y="3465513"/>
            <a:ext cx="152400" cy="152400"/>
          </a:xfrm>
          <a:prstGeom prst="ellipse">
            <a:avLst/>
          </a:prstGeom>
          <a:solidFill>
            <a:srgbClr val="FF0000">
              <a:alpha val="2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bg1"/>
              </a:buClr>
              <a:buFontTx/>
              <a:buChar char="•"/>
            </a:pPr>
            <a:endParaRPr lang="es-ES"/>
          </a:p>
        </p:txBody>
      </p:sp>
      <p:sp>
        <p:nvSpPr>
          <p:cNvPr id="29" name="28 Elipse"/>
          <p:cNvSpPr>
            <a:spLocks noChangeArrowheads="1"/>
          </p:cNvSpPr>
          <p:nvPr/>
        </p:nvSpPr>
        <p:spPr bwMode="auto">
          <a:xfrm>
            <a:off x="6540500" y="3465513"/>
            <a:ext cx="152400" cy="152400"/>
          </a:xfrm>
          <a:prstGeom prst="ellipse">
            <a:avLst/>
          </a:prstGeom>
          <a:solidFill>
            <a:srgbClr val="FF0000">
              <a:alpha val="2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bg1"/>
              </a:buClr>
              <a:buFontTx/>
              <a:buChar char="•"/>
            </a:pPr>
            <a:endParaRPr lang="es-ES"/>
          </a:p>
        </p:txBody>
      </p:sp>
      <p:sp>
        <p:nvSpPr>
          <p:cNvPr id="30" name="29 Elipse"/>
          <p:cNvSpPr>
            <a:spLocks noChangeArrowheads="1"/>
          </p:cNvSpPr>
          <p:nvPr/>
        </p:nvSpPr>
        <p:spPr bwMode="auto">
          <a:xfrm>
            <a:off x="2003425" y="3092450"/>
            <a:ext cx="827088" cy="83185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Clr>
                <a:schemeClr val="bg1"/>
              </a:buClr>
              <a:buFontTx/>
              <a:buChar char="•"/>
            </a:pPr>
            <a:endParaRPr lang="es-ES"/>
          </a:p>
        </p:txBody>
      </p:sp>
      <p:sp>
        <p:nvSpPr>
          <p:cNvPr id="31" name="30 Flecha curvada hacia abajo"/>
          <p:cNvSpPr/>
          <p:nvPr/>
        </p:nvSpPr>
        <p:spPr bwMode="auto">
          <a:xfrm flipH="1">
            <a:off x="2667000" y="2438400"/>
            <a:ext cx="3962400" cy="762000"/>
          </a:xfrm>
          <a:prstGeom prst="curvedDownArrow">
            <a:avLst>
              <a:gd name="adj1" fmla="val 8949"/>
              <a:gd name="adj2" fmla="val 45418"/>
              <a:gd name="adj3" fmla="val 25000"/>
            </a:avLst>
          </a:prstGeom>
          <a:solidFill>
            <a:schemeClr val="bg2">
              <a:lumMod val="75000"/>
            </a:schemeClr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chemeClr val="bg1"/>
              </a:buClr>
              <a:buFontTx/>
              <a:buChar char="•"/>
              <a:defRPr/>
            </a:pPr>
            <a:endParaRPr lang="es-ES">
              <a:cs typeface="+mn-cs"/>
            </a:endParaRPr>
          </a:p>
        </p:txBody>
      </p:sp>
      <p:sp>
        <p:nvSpPr>
          <p:cNvPr id="32" name="1 Marcador de pie de página"/>
          <p:cNvSpPr txBox="1">
            <a:spLocks/>
          </p:cNvSpPr>
          <p:nvPr/>
        </p:nvSpPr>
        <p:spPr>
          <a:xfrm>
            <a:off x="3034166" y="6267450"/>
            <a:ext cx="3794187" cy="4762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chemeClr val="bg1"/>
              </a:buClr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sz="1400" dirty="0" smtClean="0">
                <a:latin typeface="Arial" charset="0"/>
              </a:rPr>
              <a:t>Visión Artificial Industrial. Univ. Valladolid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25" grpId="1" animBg="1"/>
      <p:bldP spid="21" grpId="0" animBg="1"/>
      <p:bldP spid="21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18 Imagen" descr="h50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752600"/>
            <a:ext cx="3886200" cy="3619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19 Imagen" descr="h60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1752600"/>
            <a:ext cx="3886200" cy="3619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20 Imagen" descr="h70.bmp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4400" y="1752600"/>
            <a:ext cx="3846513" cy="358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21 Imagen" descr="h72.bmp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24400" y="1755775"/>
            <a:ext cx="3886200" cy="3619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222" name="Rectangle 16"/>
          <p:cNvSpPr>
            <a:spLocks noChangeArrowheads="1"/>
          </p:cNvSpPr>
          <p:nvPr/>
        </p:nvSpPr>
        <p:spPr bwMode="auto">
          <a:xfrm>
            <a:off x="530225" y="227013"/>
            <a:ext cx="8051800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defTabSz="449263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>
                <a:solidFill>
                  <a:srgbClr val="000000"/>
                </a:solidFill>
              </a:rPr>
              <a:t>Robustez de la detección</a:t>
            </a:r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533400" y="9906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spcBef>
                <a:spcPct val="50000"/>
              </a:spcBef>
              <a:buClr>
                <a:srgbClr val="000000"/>
              </a:buClr>
            </a:pPr>
            <a:r>
              <a:rPr lang="en-US" sz="2000">
                <a:solidFill>
                  <a:srgbClr val="000000"/>
                </a:solidFill>
              </a:rPr>
              <a:t>Ejemplo: Detección de una circunferencia incompleta y con ruido. </a:t>
            </a: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1219200" y="5562600"/>
            <a:ext cx="2371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Espacio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Imagen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pic>
        <p:nvPicPr>
          <p:cNvPr id="23" name="22 Imagen" descr="circulomalo.bmp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1676400"/>
            <a:ext cx="3927475" cy="365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4953000" y="5486400"/>
            <a:ext cx="335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Espacio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Parámetros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5791200" y="6019800"/>
            <a:ext cx="1828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(Radio=50)</a:t>
            </a:r>
            <a:endParaRPr lang="es-ES" b="1" baseline="30000">
              <a:solidFill>
                <a:srgbClr val="FF0000"/>
              </a:solidFill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5791200" y="6019800"/>
            <a:ext cx="1828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(Radio=60)</a:t>
            </a:r>
            <a:endParaRPr lang="es-ES" b="1" baseline="30000">
              <a:solidFill>
                <a:srgbClr val="FF0000"/>
              </a:solidFill>
            </a:endParaRP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5791200" y="6019800"/>
            <a:ext cx="1828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(Radio=70)</a:t>
            </a:r>
            <a:endParaRPr lang="es-ES" b="1" baseline="30000">
              <a:solidFill>
                <a:srgbClr val="FF0000"/>
              </a:solidFill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5791200" y="6019800"/>
            <a:ext cx="1828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</a:rPr>
              <a:t>(Radio=72)</a:t>
            </a:r>
            <a:endParaRPr lang="es-ES" b="1" baseline="30000">
              <a:solidFill>
                <a:srgbClr val="FF0000"/>
              </a:solidFill>
            </a:endParaRPr>
          </a:p>
        </p:txBody>
      </p:sp>
      <p:cxnSp>
        <p:nvCxnSpPr>
          <p:cNvPr id="31" name="30 Conector recto"/>
          <p:cNvCxnSpPr>
            <a:cxnSpLocks noChangeShapeType="1"/>
          </p:cNvCxnSpPr>
          <p:nvPr/>
        </p:nvCxnSpPr>
        <p:spPr bwMode="auto">
          <a:xfrm rot="5400000">
            <a:off x="5885656" y="2755107"/>
            <a:ext cx="1493837" cy="6350"/>
          </a:xfrm>
          <a:prstGeom prst="line">
            <a:avLst/>
          </a:prstGeom>
          <a:noFill/>
          <a:ln w="9525" algn="ctr">
            <a:solidFill>
              <a:srgbClr val="FF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34 Conector recto"/>
          <p:cNvCxnSpPr>
            <a:cxnSpLocks noChangeShapeType="1"/>
          </p:cNvCxnSpPr>
          <p:nvPr/>
        </p:nvCxnSpPr>
        <p:spPr bwMode="auto">
          <a:xfrm flipV="1">
            <a:off x="5083175" y="3452813"/>
            <a:ext cx="1600200" cy="0"/>
          </a:xfrm>
          <a:prstGeom prst="line">
            <a:avLst/>
          </a:prstGeom>
          <a:noFill/>
          <a:ln w="9525" algn="ctr">
            <a:solidFill>
              <a:srgbClr val="FF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6497638" y="1731963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400" b="1">
                <a:solidFill>
                  <a:srgbClr val="FF0000"/>
                </a:solidFill>
              </a:rPr>
              <a:t>c</a:t>
            </a:r>
            <a:r>
              <a:rPr lang="es-ES" sz="1400" b="1" baseline="-25000">
                <a:solidFill>
                  <a:srgbClr val="FF0000"/>
                </a:solidFill>
              </a:rPr>
              <a:t>x</a:t>
            </a:r>
            <a:endParaRPr lang="es-ES" sz="1400" b="1" baseline="30000"/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4794250" y="3225800"/>
            <a:ext cx="381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400" b="1">
                <a:solidFill>
                  <a:srgbClr val="FF0000"/>
                </a:solidFill>
              </a:rPr>
              <a:t>c</a:t>
            </a:r>
            <a:r>
              <a:rPr lang="es-ES" sz="1400" b="1" baseline="-25000">
                <a:solidFill>
                  <a:srgbClr val="FF0000"/>
                </a:solidFill>
              </a:rPr>
              <a:t>y</a:t>
            </a:r>
            <a:endParaRPr lang="es-ES" sz="1400" b="1" baseline="30000"/>
          </a:p>
        </p:txBody>
      </p:sp>
      <p:cxnSp>
        <p:nvCxnSpPr>
          <p:cNvPr id="39" name="38 Conector recto"/>
          <p:cNvCxnSpPr>
            <a:cxnSpLocks noChangeShapeType="1"/>
          </p:cNvCxnSpPr>
          <p:nvPr/>
        </p:nvCxnSpPr>
        <p:spPr bwMode="auto">
          <a:xfrm flipV="1">
            <a:off x="814388" y="3376613"/>
            <a:ext cx="1600200" cy="0"/>
          </a:xfrm>
          <a:prstGeom prst="line">
            <a:avLst/>
          </a:prstGeom>
          <a:noFill/>
          <a:ln w="9525" algn="ctr">
            <a:solidFill>
              <a:srgbClr val="FF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" name="40 Elipse"/>
          <p:cNvSpPr>
            <a:spLocks noChangeArrowheads="1"/>
          </p:cNvSpPr>
          <p:nvPr/>
        </p:nvSpPr>
        <p:spPr bwMode="auto">
          <a:xfrm>
            <a:off x="1976438" y="2989263"/>
            <a:ext cx="806450" cy="808037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Clr>
                <a:schemeClr val="bg1"/>
              </a:buClr>
              <a:buFontTx/>
              <a:buChar char="•"/>
            </a:pPr>
            <a:endParaRPr lang="es-ES"/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2228850" y="1670050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400" b="1">
                <a:solidFill>
                  <a:srgbClr val="FF0000"/>
                </a:solidFill>
              </a:rPr>
              <a:t>c</a:t>
            </a:r>
            <a:r>
              <a:rPr lang="es-ES" sz="1400" b="1" baseline="-25000">
                <a:solidFill>
                  <a:srgbClr val="FF0000"/>
                </a:solidFill>
              </a:rPr>
              <a:t>x</a:t>
            </a:r>
            <a:endParaRPr lang="es-ES" sz="1400" b="1" baseline="30000"/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523875" y="3148013"/>
            <a:ext cx="381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400" b="1">
                <a:solidFill>
                  <a:srgbClr val="FF0000"/>
                </a:solidFill>
              </a:rPr>
              <a:t>c</a:t>
            </a:r>
            <a:r>
              <a:rPr lang="es-ES" sz="1400" b="1" baseline="-25000">
                <a:solidFill>
                  <a:srgbClr val="FF0000"/>
                </a:solidFill>
              </a:rPr>
              <a:t>y</a:t>
            </a:r>
            <a:endParaRPr lang="es-ES" sz="1400" b="1" baseline="30000"/>
          </a:p>
        </p:txBody>
      </p:sp>
      <p:cxnSp>
        <p:nvCxnSpPr>
          <p:cNvPr id="45" name="44 Conector recto de flecha"/>
          <p:cNvCxnSpPr>
            <a:cxnSpLocks noChangeShapeType="1"/>
          </p:cNvCxnSpPr>
          <p:nvPr/>
        </p:nvCxnSpPr>
        <p:spPr bwMode="auto">
          <a:xfrm rot="16200000" flipH="1">
            <a:off x="2316163" y="3451225"/>
            <a:ext cx="352425" cy="212725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2295525" y="343535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400" b="1">
                <a:solidFill>
                  <a:srgbClr val="FF0000"/>
                </a:solidFill>
              </a:rPr>
              <a:t>r</a:t>
            </a:r>
            <a:endParaRPr lang="es-ES" sz="1400" b="1" baseline="30000"/>
          </a:p>
        </p:txBody>
      </p:sp>
      <p:sp>
        <p:nvSpPr>
          <p:cNvPr id="49" name="48 Rectángulo"/>
          <p:cNvSpPr>
            <a:spLocks noChangeArrowheads="1"/>
          </p:cNvSpPr>
          <p:nvPr/>
        </p:nvSpPr>
        <p:spPr bwMode="auto">
          <a:xfrm>
            <a:off x="914400" y="4191000"/>
            <a:ext cx="3429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bg1"/>
              </a:buClr>
            </a:pPr>
            <a:r>
              <a:rPr lang="es-ES" sz="1600"/>
              <a:t>Podemos recuperar los parámetros a partir de la casilla más votada y reconstruir la circunferencia</a:t>
            </a:r>
          </a:p>
        </p:txBody>
      </p:sp>
      <p:cxnSp>
        <p:nvCxnSpPr>
          <p:cNvPr id="9242" name="50 Conector recto de flecha"/>
          <p:cNvCxnSpPr>
            <a:cxnSpLocks noChangeShapeType="1"/>
          </p:cNvCxnSpPr>
          <p:nvPr/>
        </p:nvCxnSpPr>
        <p:spPr bwMode="auto">
          <a:xfrm>
            <a:off x="838200" y="1981200"/>
            <a:ext cx="29718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39 Conector recto"/>
          <p:cNvCxnSpPr>
            <a:cxnSpLocks noChangeShapeType="1"/>
          </p:cNvCxnSpPr>
          <p:nvPr/>
        </p:nvCxnSpPr>
        <p:spPr bwMode="auto">
          <a:xfrm rot="5400000">
            <a:off x="1635919" y="2682082"/>
            <a:ext cx="1493837" cy="6350"/>
          </a:xfrm>
          <a:prstGeom prst="line">
            <a:avLst/>
          </a:prstGeom>
          <a:noFill/>
          <a:ln w="9525" algn="ctr">
            <a:solidFill>
              <a:srgbClr val="FF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4" name="52 Conector recto de flecha"/>
          <p:cNvCxnSpPr>
            <a:cxnSpLocks noChangeShapeType="1"/>
          </p:cNvCxnSpPr>
          <p:nvPr/>
        </p:nvCxnSpPr>
        <p:spPr bwMode="auto">
          <a:xfrm rot="5400000">
            <a:off x="-618331" y="3436144"/>
            <a:ext cx="29718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176 Elipse"/>
          <p:cNvSpPr>
            <a:spLocks noChangeArrowheads="1"/>
          </p:cNvSpPr>
          <p:nvPr/>
        </p:nvSpPr>
        <p:spPr bwMode="auto">
          <a:xfrm>
            <a:off x="6477000" y="1676400"/>
            <a:ext cx="381000" cy="381000"/>
          </a:xfrm>
          <a:prstGeom prst="ellipse">
            <a:avLst/>
          </a:prstGeom>
          <a:noFill/>
          <a:ln w="25400" algn="ctr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Clr>
                <a:schemeClr val="bg1"/>
              </a:buClr>
              <a:buFontTx/>
              <a:buChar char="•"/>
            </a:pPr>
            <a:endParaRPr lang="es-ES"/>
          </a:p>
        </p:txBody>
      </p:sp>
      <p:sp>
        <p:nvSpPr>
          <p:cNvPr id="56" name="176 Elipse"/>
          <p:cNvSpPr>
            <a:spLocks noChangeArrowheads="1"/>
          </p:cNvSpPr>
          <p:nvPr/>
        </p:nvSpPr>
        <p:spPr bwMode="auto">
          <a:xfrm>
            <a:off x="4725988" y="3236913"/>
            <a:ext cx="381000" cy="381000"/>
          </a:xfrm>
          <a:prstGeom prst="ellipse">
            <a:avLst/>
          </a:prstGeom>
          <a:noFill/>
          <a:ln w="25400" algn="ctr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Clr>
                <a:schemeClr val="bg1"/>
              </a:buClr>
              <a:buFontTx/>
              <a:buChar char="•"/>
            </a:pPr>
            <a:endParaRPr lang="es-ES"/>
          </a:p>
        </p:txBody>
      </p:sp>
      <p:sp>
        <p:nvSpPr>
          <p:cNvPr id="58" name="176 Elipse"/>
          <p:cNvSpPr>
            <a:spLocks noChangeArrowheads="1"/>
          </p:cNvSpPr>
          <p:nvPr/>
        </p:nvSpPr>
        <p:spPr bwMode="auto">
          <a:xfrm>
            <a:off x="5715000" y="5943600"/>
            <a:ext cx="2057400" cy="685800"/>
          </a:xfrm>
          <a:prstGeom prst="ellipse">
            <a:avLst/>
          </a:prstGeom>
          <a:noFill/>
          <a:ln w="25400" algn="ctr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Clr>
                <a:schemeClr val="bg1"/>
              </a:buClr>
              <a:buFontTx/>
              <a:buChar char="•"/>
            </a:pPr>
            <a:endParaRPr lang="es-E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8" grpId="0" animBg="1"/>
      <p:bldP spid="29" grpId="0" animBg="1"/>
      <p:bldP spid="37" grpId="0"/>
      <p:bldP spid="38" grpId="0"/>
      <p:bldP spid="41" grpId="0" animBg="1"/>
      <p:bldP spid="42" grpId="0"/>
      <p:bldP spid="43" grpId="0"/>
      <p:bldP spid="48" grpId="0"/>
      <p:bldP spid="49" grpId="0"/>
      <p:bldP spid="55" grpId="0" animBg="1"/>
      <p:bldP spid="56" grpId="0" animBg="1"/>
      <p:bldP spid="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648200"/>
            <a:ext cx="19081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648200"/>
            <a:ext cx="19081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Mejoras del Algoritmo Básico</a:t>
            </a:r>
          </a:p>
        </p:txBody>
      </p:sp>
      <p:sp>
        <p:nvSpPr>
          <p:cNvPr id="10245" name="Rectangle 3"/>
          <p:cNvSpPr>
            <a:spLocks noChangeArrowheads="1"/>
          </p:cNvSpPr>
          <p:nvPr/>
        </p:nvSpPr>
        <p:spPr bwMode="auto">
          <a:xfrm>
            <a:off x="609600" y="16764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000">
                <a:solidFill>
                  <a:srgbClr val="000000"/>
                </a:solidFill>
              </a:rPr>
              <a:t>Para cada punto de contorno tenemos que hacer votaciones en un espacio de 3 dimensiones hasta completar la familia de circunferencias que pasan por él. Cuantas mas votaciones más tiempo de cálculo.</a:t>
            </a:r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609600" y="2895600"/>
            <a:ext cx="8229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000">
                <a:solidFill>
                  <a:srgbClr val="000000"/>
                </a:solidFill>
              </a:rPr>
              <a:t>Conociendo el gradiente de color en cada punto de contorno podemos restringir las votaciones solo a circunferencias que tengan su centro en la dirección del gradiente, es decir, sean tangentes al contorno en ese punto. Esto ahorrará un grán tiempo de cálculo.</a:t>
            </a:r>
          </a:p>
        </p:txBody>
      </p:sp>
      <p:grpSp>
        <p:nvGrpSpPr>
          <p:cNvPr id="2" name="86 Grupo"/>
          <p:cNvGrpSpPr>
            <a:grpSpLocks/>
          </p:cNvGrpSpPr>
          <p:nvPr/>
        </p:nvGrpSpPr>
        <p:grpSpPr bwMode="auto">
          <a:xfrm>
            <a:off x="5437188" y="4686300"/>
            <a:ext cx="2057400" cy="2022475"/>
            <a:chOff x="5436857" y="4685716"/>
            <a:chExt cx="2058308" cy="2022424"/>
          </a:xfrm>
        </p:grpSpPr>
        <p:cxnSp>
          <p:nvCxnSpPr>
            <p:cNvPr id="9" name="8 Conector recto"/>
            <p:cNvCxnSpPr/>
            <p:nvPr/>
          </p:nvCxnSpPr>
          <p:spPr bwMode="auto">
            <a:xfrm>
              <a:off x="5436857" y="4685716"/>
              <a:ext cx="2058308" cy="2022424"/>
            </a:xfrm>
            <a:prstGeom prst="line">
              <a:avLst/>
            </a:prstGeom>
            <a:noFill/>
            <a:ln w="952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10 Conector recto de flecha"/>
            <p:cNvCxnSpPr/>
            <p:nvPr/>
          </p:nvCxnSpPr>
          <p:spPr bwMode="auto">
            <a:xfrm>
              <a:off x="5775143" y="5019083"/>
              <a:ext cx="524106" cy="514337"/>
            </a:xfrm>
            <a:prstGeom prst="straightConnector1">
              <a:avLst/>
            </a:prstGeom>
            <a:noFill/>
            <a:ln w="41275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87 Grupo"/>
          <p:cNvGrpSpPr>
            <a:grpSpLocks/>
          </p:cNvGrpSpPr>
          <p:nvPr/>
        </p:nvGrpSpPr>
        <p:grpSpPr bwMode="auto">
          <a:xfrm>
            <a:off x="5659438" y="4910138"/>
            <a:ext cx="304800" cy="304800"/>
            <a:chOff x="5658745" y="4909820"/>
            <a:chExt cx="304800" cy="304800"/>
          </a:xfrm>
        </p:grpSpPr>
        <p:sp>
          <p:nvSpPr>
            <p:cNvPr id="10302" name="19 Elipse"/>
            <p:cNvSpPr>
              <a:spLocks noChangeArrowheads="1"/>
            </p:cNvSpPr>
            <p:nvPr/>
          </p:nvSpPr>
          <p:spPr bwMode="auto">
            <a:xfrm>
              <a:off x="5658745" y="4909820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303" name="23 Elipse"/>
            <p:cNvSpPr>
              <a:spLocks noChangeArrowheads="1"/>
            </p:cNvSpPr>
            <p:nvPr/>
          </p:nvSpPr>
          <p:spPr bwMode="auto">
            <a:xfrm>
              <a:off x="5793365" y="5040207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</p:grpSp>
      <p:grpSp>
        <p:nvGrpSpPr>
          <p:cNvPr id="4" name="88 Grupo"/>
          <p:cNvGrpSpPr>
            <a:grpSpLocks/>
          </p:cNvGrpSpPr>
          <p:nvPr/>
        </p:nvGrpSpPr>
        <p:grpSpPr bwMode="auto">
          <a:xfrm>
            <a:off x="5595938" y="4854575"/>
            <a:ext cx="719137" cy="720725"/>
            <a:chOff x="5595245" y="4855210"/>
            <a:chExt cx="719667" cy="719667"/>
          </a:xfrm>
        </p:grpSpPr>
        <p:sp>
          <p:nvSpPr>
            <p:cNvPr id="10300" name="21 Elipse"/>
            <p:cNvSpPr>
              <a:spLocks noChangeArrowheads="1"/>
            </p:cNvSpPr>
            <p:nvPr/>
          </p:nvSpPr>
          <p:spPr bwMode="auto">
            <a:xfrm>
              <a:off x="5595245" y="4855210"/>
              <a:ext cx="719667" cy="719667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301" name="33 Elipse"/>
            <p:cNvSpPr>
              <a:spLocks noChangeArrowheads="1"/>
            </p:cNvSpPr>
            <p:nvPr/>
          </p:nvSpPr>
          <p:spPr bwMode="auto">
            <a:xfrm>
              <a:off x="5949998" y="5184140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</p:grpSp>
      <p:grpSp>
        <p:nvGrpSpPr>
          <p:cNvPr id="5" name="89 Grupo"/>
          <p:cNvGrpSpPr>
            <a:grpSpLocks/>
          </p:cNvGrpSpPr>
          <p:nvPr/>
        </p:nvGrpSpPr>
        <p:grpSpPr bwMode="auto">
          <a:xfrm>
            <a:off x="5535613" y="4778375"/>
            <a:ext cx="1141412" cy="1155700"/>
            <a:chOff x="5536190" y="4779011"/>
            <a:chExt cx="1141095" cy="1154430"/>
          </a:xfrm>
        </p:grpSpPr>
        <p:sp>
          <p:nvSpPr>
            <p:cNvPr id="10298" name="28 Elipse"/>
            <p:cNvSpPr>
              <a:spLocks noChangeArrowheads="1"/>
            </p:cNvSpPr>
            <p:nvPr/>
          </p:nvSpPr>
          <p:spPr bwMode="auto">
            <a:xfrm>
              <a:off x="5536190" y="4779011"/>
              <a:ext cx="1141095" cy="115443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99" name="34 Elipse"/>
            <p:cNvSpPr>
              <a:spLocks noChangeArrowheads="1"/>
            </p:cNvSpPr>
            <p:nvPr/>
          </p:nvSpPr>
          <p:spPr bwMode="auto">
            <a:xfrm>
              <a:off x="6076998" y="5315374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</p:grpSp>
      <p:grpSp>
        <p:nvGrpSpPr>
          <p:cNvPr id="7" name="92 Grupo"/>
          <p:cNvGrpSpPr>
            <a:grpSpLocks/>
          </p:cNvGrpSpPr>
          <p:nvPr/>
        </p:nvGrpSpPr>
        <p:grpSpPr bwMode="auto">
          <a:xfrm>
            <a:off x="5397500" y="4683125"/>
            <a:ext cx="2046288" cy="2022475"/>
            <a:chOff x="5397124" y="4682836"/>
            <a:chExt cx="2046747" cy="2022763"/>
          </a:xfrm>
        </p:grpSpPr>
        <p:sp>
          <p:nvSpPr>
            <p:cNvPr id="10296" name="32 Elipse"/>
            <p:cNvSpPr>
              <a:spLocks noChangeArrowheads="1"/>
            </p:cNvSpPr>
            <p:nvPr/>
          </p:nvSpPr>
          <p:spPr bwMode="auto">
            <a:xfrm>
              <a:off x="5397124" y="4682836"/>
              <a:ext cx="2046747" cy="2022763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97" name="35 Elipse"/>
            <p:cNvSpPr>
              <a:spLocks noChangeArrowheads="1"/>
            </p:cNvSpPr>
            <p:nvPr/>
          </p:nvSpPr>
          <p:spPr bwMode="auto">
            <a:xfrm>
              <a:off x="6474932" y="5709073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</p:grpSp>
      <p:grpSp>
        <p:nvGrpSpPr>
          <p:cNvPr id="8" name="91 Grupo"/>
          <p:cNvGrpSpPr>
            <a:grpSpLocks/>
          </p:cNvGrpSpPr>
          <p:nvPr/>
        </p:nvGrpSpPr>
        <p:grpSpPr bwMode="auto">
          <a:xfrm>
            <a:off x="5475288" y="4684713"/>
            <a:ext cx="1773237" cy="1752600"/>
            <a:chOff x="5475864" y="4685377"/>
            <a:chExt cx="1773381" cy="1752600"/>
          </a:xfrm>
        </p:grpSpPr>
        <p:sp>
          <p:nvSpPr>
            <p:cNvPr id="10294" name="30 Elipse"/>
            <p:cNvSpPr>
              <a:spLocks noChangeArrowheads="1"/>
            </p:cNvSpPr>
            <p:nvPr/>
          </p:nvSpPr>
          <p:spPr bwMode="auto">
            <a:xfrm>
              <a:off x="5475864" y="4685377"/>
              <a:ext cx="1773381" cy="17526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95" name="36 Elipse"/>
            <p:cNvSpPr>
              <a:spLocks noChangeArrowheads="1"/>
            </p:cNvSpPr>
            <p:nvPr/>
          </p:nvSpPr>
          <p:spPr bwMode="auto">
            <a:xfrm>
              <a:off x="6352165" y="5582073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</p:grpSp>
      <p:grpSp>
        <p:nvGrpSpPr>
          <p:cNvPr id="10" name="90 Grupo"/>
          <p:cNvGrpSpPr>
            <a:grpSpLocks/>
          </p:cNvGrpSpPr>
          <p:nvPr/>
        </p:nvGrpSpPr>
        <p:grpSpPr bwMode="auto">
          <a:xfrm>
            <a:off x="5507038" y="4727575"/>
            <a:ext cx="1457325" cy="1447800"/>
            <a:chOff x="5506980" y="4726940"/>
            <a:chExt cx="1457326" cy="1447800"/>
          </a:xfrm>
        </p:grpSpPr>
        <p:sp>
          <p:nvSpPr>
            <p:cNvPr id="10292" name="29 Elipse"/>
            <p:cNvSpPr>
              <a:spLocks noChangeArrowheads="1"/>
            </p:cNvSpPr>
            <p:nvPr/>
          </p:nvSpPr>
          <p:spPr bwMode="auto">
            <a:xfrm>
              <a:off x="5506980" y="4726940"/>
              <a:ext cx="1457326" cy="1447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93" name="37 Elipse"/>
            <p:cNvSpPr>
              <a:spLocks noChangeArrowheads="1"/>
            </p:cNvSpPr>
            <p:nvPr/>
          </p:nvSpPr>
          <p:spPr bwMode="auto">
            <a:xfrm>
              <a:off x="6233631" y="5467773"/>
              <a:ext cx="45719" cy="45719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</p:grpSp>
      <p:grpSp>
        <p:nvGrpSpPr>
          <p:cNvPr id="12" name="56 Grupo"/>
          <p:cNvGrpSpPr>
            <a:grpSpLocks/>
          </p:cNvGrpSpPr>
          <p:nvPr/>
        </p:nvGrpSpPr>
        <p:grpSpPr bwMode="auto">
          <a:xfrm>
            <a:off x="1609725" y="4676775"/>
            <a:ext cx="609600" cy="609600"/>
            <a:chOff x="1676400" y="4713514"/>
            <a:chExt cx="609600" cy="609600"/>
          </a:xfrm>
        </p:grpSpPr>
        <p:sp>
          <p:nvSpPr>
            <p:cNvPr id="10284" name="38 Elipse"/>
            <p:cNvSpPr>
              <a:spLocks noChangeArrowheads="1"/>
            </p:cNvSpPr>
            <p:nvPr/>
          </p:nvSpPr>
          <p:spPr bwMode="auto">
            <a:xfrm>
              <a:off x="1676400" y="4876800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85" name="39 Elipse"/>
            <p:cNvSpPr>
              <a:spLocks noChangeArrowheads="1"/>
            </p:cNvSpPr>
            <p:nvPr/>
          </p:nvSpPr>
          <p:spPr bwMode="auto">
            <a:xfrm>
              <a:off x="1981200" y="4876800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86" name="40 Elipse"/>
            <p:cNvSpPr>
              <a:spLocks noChangeArrowheads="1"/>
            </p:cNvSpPr>
            <p:nvPr/>
          </p:nvSpPr>
          <p:spPr bwMode="auto">
            <a:xfrm>
              <a:off x="1828800" y="4713514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87" name="41 Elipse"/>
            <p:cNvSpPr>
              <a:spLocks noChangeArrowheads="1"/>
            </p:cNvSpPr>
            <p:nvPr/>
          </p:nvSpPr>
          <p:spPr bwMode="auto">
            <a:xfrm>
              <a:off x="1828800" y="5018314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88" name="42 Elipse"/>
            <p:cNvSpPr>
              <a:spLocks noChangeArrowheads="1"/>
            </p:cNvSpPr>
            <p:nvPr/>
          </p:nvSpPr>
          <p:spPr bwMode="auto">
            <a:xfrm>
              <a:off x="1948543" y="4751614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89" name="43 Elipse"/>
            <p:cNvSpPr>
              <a:spLocks noChangeArrowheads="1"/>
            </p:cNvSpPr>
            <p:nvPr/>
          </p:nvSpPr>
          <p:spPr bwMode="auto">
            <a:xfrm>
              <a:off x="1937657" y="4974771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90" name="44 Elipse"/>
            <p:cNvSpPr>
              <a:spLocks noChangeArrowheads="1"/>
            </p:cNvSpPr>
            <p:nvPr/>
          </p:nvSpPr>
          <p:spPr bwMode="auto">
            <a:xfrm>
              <a:off x="1736272" y="4969328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91" name="45 Elipse"/>
            <p:cNvSpPr>
              <a:spLocks noChangeArrowheads="1"/>
            </p:cNvSpPr>
            <p:nvPr/>
          </p:nvSpPr>
          <p:spPr bwMode="auto">
            <a:xfrm>
              <a:off x="1709057" y="4767943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</p:grpSp>
      <p:grpSp>
        <p:nvGrpSpPr>
          <p:cNvPr id="13" name="58 Grupo"/>
          <p:cNvGrpSpPr>
            <a:grpSpLocks/>
          </p:cNvGrpSpPr>
          <p:nvPr/>
        </p:nvGrpSpPr>
        <p:grpSpPr bwMode="auto">
          <a:xfrm>
            <a:off x="1295400" y="4362450"/>
            <a:ext cx="1219200" cy="1219200"/>
            <a:chOff x="1676400" y="4713514"/>
            <a:chExt cx="609600" cy="609600"/>
          </a:xfrm>
        </p:grpSpPr>
        <p:sp>
          <p:nvSpPr>
            <p:cNvPr id="10276" name="59 Elipse"/>
            <p:cNvSpPr>
              <a:spLocks noChangeArrowheads="1"/>
            </p:cNvSpPr>
            <p:nvPr/>
          </p:nvSpPr>
          <p:spPr bwMode="auto">
            <a:xfrm>
              <a:off x="1676400" y="4876800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77" name="60 Elipse"/>
            <p:cNvSpPr>
              <a:spLocks noChangeArrowheads="1"/>
            </p:cNvSpPr>
            <p:nvPr/>
          </p:nvSpPr>
          <p:spPr bwMode="auto">
            <a:xfrm>
              <a:off x="1981200" y="4876800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78" name="61 Elipse"/>
            <p:cNvSpPr>
              <a:spLocks noChangeArrowheads="1"/>
            </p:cNvSpPr>
            <p:nvPr/>
          </p:nvSpPr>
          <p:spPr bwMode="auto">
            <a:xfrm>
              <a:off x="1828800" y="4713514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79" name="62 Elipse"/>
            <p:cNvSpPr>
              <a:spLocks noChangeArrowheads="1"/>
            </p:cNvSpPr>
            <p:nvPr/>
          </p:nvSpPr>
          <p:spPr bwMode="auto">
            <a:xfrm>
              <a:off x="1828800" y="5018314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80" name="63 Elipse"/>
            <p:cNvSpPr>
              <a:spLocks noChangeArrowheads="1"/>
            </p:cNvSpPr>
            <p:nvPr/>
          </p:nvSpPr>
          <p:spPr bwMode="auto">
            <a:xfrm>
              <a:off x="1948543" y="4751614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81" name="64 Elipse"/>
            <p:cNvSpPr>
              <a:spLocks noChangeArrowheads="1"/>
            </p:cNvSpPr>
            <p:nvPr/>
          </p:nvSpPr>
          <p:spPr bwMode="auto">
            <a:xfrm>
              <a:off x="1937657" y="4974771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82" name="65 Elipse"/>
            <p:cNvSpPr>
              <a:spLocks noChangeArrowheads="1"/>
            </p:cNvSpPr>
            <p:nvPr/>
          </p:nvSpPr>
          <p:spPr bwMode="auto">
            <a:xfrm>
              <a:off x="1736272" y="4969328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83" name="66 Elipse"/>
            <p:cNvSpPr>
              <a:spLocks noChangeArrowheads="1"/>
            </p:cNvSpPr>
            <p:nvPr/>
          </p:nvSpPr>
          <p:spPr bwMode="auto">
            <a:xfrm>
              <a:off x="1709057" y="4767943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</p:grpSp>
      <p:grpSp>
        <p:nvGrpSpPr>
          <p:cNvPr id="14" name="67 Grupo"/>
          <p:cNvGrpSpPr>
            <a:grpSpLocks/>
          </p:cNvGrpSpPr>
          <p:nvPr/>
        </p:nvGrpSpPr>
        <p:grpSpPr bwMode="auto">
          <a:xfrm>
            <a:off x="981075" y="4057650"/>
            <a:ext cx="1905000" cy="1905000"/>
            <a:chOff x="1676400" y="4713514"/>
            <a:chExt cx="609600" cy="609600"/>
          </a:xfrm>
        </p:grpSpPr>
        <p:sp>
          <p:nvSpPr>
            <p:cNvPr id="10268" name="68 Elipse"/>
            <p:cNvSpPr>
              <a:spLocks noChangeArrowheads="1"/>
            </p:cNvSpPr>
            <p:nvPr/>
          </p:nvSpPr>
          <p:spPr bwMode="auto">
            <a:xfrm>
              <a:off x="1676400" y="4876800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69" name="69 Elipse"/>
            <p:cNvSpPr>
              <a:spLocks noChangeArrowheads="1"/>
            </p:cNvSpPr>
            <p:nvPr/>
          </p:nvSpPr>
          <p:spPr bwMode="auto">
            <a:xfrm>
              <a:off x="1981200" y="4876800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70" name="70 Elipse"/>
            <p:cNvSpPr>
              <a:spLocks noChangeArrowheads="1"/>
            </p:cNvSpPr>
            <p:nvPr/>
          </p:nvSpPr>
          <p:spPr bwMode="auto">
            <a:xfrm>
              <a:off x="1828800" y="4713514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71" name="71 Elipse"/>
            <p:cNvSpPr>
              <a:spLocks noChangeArrowheads="1"/>
            </p:cNvSpPr>
            <p:nvPr/>
          </p:nvSpPr>
          <p:spPr bwMode="auto">
            <a:xfrm>
              <a:off x="1828800" y="5018314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72" name="72 Elipse"/>
            <p:cNvSpPr>
              <a:spLocks noChangeArrowheads="1"/>
            </p:cNvSpPr>
            <p:nvPr/>
          </p:nvSpPr>
          <p:spPr bwMode="auto">
            <a:xfrm>
              <a:off x="1948543" y="4751614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73" name="73 Elipse"/>
            <p:cNvSpPr>
              <a:spLocks noChangeArrowheads="1"/>
            </p:cNvSpPr>
            <p:nvPr/>
          </p:nvSpPr>
          <p:spPr bwMode="auto">
            <a:xfrm>
              <a:off x="1937657" y="4974771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74" name="74 Elipse"/>
            <p:cNvSpPr>
              <a:spLocks noChangeArrowheads="1"/>
            </p:cNvSpPr>
            <p:nvPr/>
          </p:nvSpPr>
          <p:spPr bwMode="auto">
            <a:xfrm>
              <a:off x="1736272" y="4969328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75" name="75 Elipse"/>
            <p:cNvSpPr>
              <a:spLocks noChangeArrowheads="1"/>
            </p:cNvSpPr>
            <p:nvPr/>
          </p:nvSpPr>
          <p:spPr bwMode="auto">
            <a:xfrm>
              <a:off x="1709057" y="4767943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</p:grpSp>
      <p:grpSp>
        <p:nvGrpSpPr>
          <p:cNvPr id="15" name="76 Grupo"/>
          <p:cNvGrpSpPr>
            <a:grpSpLocks/>
          </p:cNvGrpSpPr>
          <p:nvPr/>
        </p:nvGrpSpPr>
        <p:grpSpPr bwMode="auto">
          <a:xfrm>
            <a:off x="647700" y="3733800"/>
            <a:ext cx="2543175" cy="2543175"/>
            <a:chOff x="1676400" y="4713514"/>
            <a:chExt cx="609600" cy="609600"/>
          </a:xfrm>
        </p:grpSpPr>
        <p:sp>
          <p:nvSpPr>
            <p:cNvPr id="10261" name="77 Elipse"/>
            <p:cNvSpPr>
              <a:spLocks noChangeArrowheads="1"/>
            </p:cNvSpPr>
            <p:nvPr/>
          </p:nvSpPr>
          <p:spPr bwMode="auto">
            <a:xfrm>
              <a:off x="1676400" y="4876800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62" name="78 Elipse"/>
            <p:cNvSpPr>
              <a:spLocks noChangeArrowheads="1"/>
            </p:cNvSpPr>
            <p:nvPr/>
          </p:nvSpPr>
          <p:spPr bwMode="auto">
            <a:xfrm>
              <a:off x="1981200" y="4876800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63" name="79 Elipse"/>
            <p:cNvSpPr>
              <a:spLocks noChangeArrowheads="1"/>
            </p:cNvSpPr>
            <p:nvPr/>
          </p:nvSpPr>
          <p:spPr bwMode="auto">
            <a:xfrm>
              <a:off x="1828800" y="4713514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64" name="80 Elipse"/>
            <p:cNvSpPr>
              <a:spLocks noChangeArrowheads="1"/>
            </p:cNvSpPr>
            <p:nvPr/>
          </p:nvSpPr>
          <p:spPr bwMode="auto">
            <a:xfrm>
              <a:off x="1828800" y="5018314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65" name="81 Elipse"/>
            <p:cNvSpPr>
              <a:spLocks noChangeArrowheads="1"/>
            </p:cNvSpPr>
            <p:nvPr/>
          </p:nvSpPr>
          <p:spPr bwMode="auto">
            <a:xfrm>
              <a:off x="1948543" y="4751614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66" name="82 Elipse"/>
            <p:cNvSpPr>
              <a:spLocks noChangeArrowheads="1"/>
            </p:cNvSpPr>
            <p:nvPr/>
          </p:nvSpPr>
          <p:spPr bwMode="auto">
            <a:xfrm>
              <a:off x="1937657" y="4974771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  <p:sp>
          <p:nvSpPr>
            <p:cNvPr id="10267" name="84 Elipse"/>
            <p:cNvSpPr>
              <a:spLocks noChangeArrowheads="1"/>
            </p:cNvSpPr>
            <p:nvPr/>
          </p:nvSpPr>
          <p:spPr bwMode="auto">
            <a:xfrm>
              <a:off x="1709057" y="4767943"/>
              <a:ext cx="304800" cy="304800"/>
            </a:xfrm>
            <a:prstGeom prst="ellipse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endParaRPr lang="es-ES"/>
            </a:p>
          </p:txBody>
        </p:sp>
      </p:grpSp>
      <p:sp>
        <p:nvSpPr>
          <p:cNvPr id="86" name="85 Flecha derecha"/>
          <p:cNvSpPr/>
          <p:nvPr/>
        </p:nvSpPr>
        <p:spPr bwMode="auto">
          <a:xfrm>
            <a:off x="3657600" y="5105400"/>
            <a:ext cx="1600200" cy="762000"/>
          </a:xfrm>
          <a:prstGeom prst="rightArrow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chemeClr val="bg1"/>
              </a:buClr>
              <a:defRPr/>
            </a:pPr>
            <a:r>
              <a:rPr lang="es-ES" sz="2000" dirty="0">
                <a:cs typeface="+mn-cs"/>
              </a:rPr>
              <a:t>MEJORA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755650" y="6308725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es-ES" sz="2000"/>
          </a:p>
        </p:txBody>
      </p:sp>
      <p:sp>
        <p:nvSpPr>
          <p:cNvPr id="11267" name="7 Rectángulo"/>
          <p:cNvSpPr>
            <a:spLocks noChangeArrowheads="1"/>
          </p:cNvSpPr>
          <p:nvPr/>
        </p:nvSpPr>
        <p:spPr bwMode="auto">
          <a:xfrm>
            <a:off x="609600" y="1143000"/>
            <a:ext cx="822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Clr>
                <a:schemeClr val="bg1"/>
              </a:buClr>
            </a:pPr>
            <a:r>
              <a:rPr lang="es-ES" sz="1800"/>
              <a:t>1.- Construir la tabla correspondiente al espacio parámetros H[c</a:t>
            </a:r>
            <a:r>
              <a:rPr lang="es-ES" sz="1800" baseline="-25000"/>
              <a:t>x</a:t>
            </a:r>
            <a:r>
              <a:rPr lang="es-ES" sz="1800"/>
              <a:t>,c</a:t>
            </a:r>
            <a:r>
              <a:rPr lang="es-ES" sz="1800" baseline="-25000"/>
              <a:t>y</a:t>
            </a:r>
            <a:r>
              <a:rPr lang="es-ES" sz="1800"/>
              <a:t>,r].</a:t>
            </a:r>
            <a:endParaRPr lang="es-ES" sz="1800" baseline="-25000"/>
          </a:p>
        </p:txBody>
      </p:sp>
      <p:sp>
        <p:nvSpPr>
          <p:cNvPr id="11268" name="9 Rectángulo"/>
          <p:cNvSpPr>
            <a:spLocks noChangeArrowheads="1"/>
          </p:cNvSpPr>
          <p:nvPr/>
        </p:nvSpPr>
        <p:spPr bwMode="auto">
          <a:xfrm>
            <a:off x="609600" y="1600200"/>
            <a:ext cx="822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bg1"/>
              </a:buClr>
            </a:pPr>
            <a:r>
              <a:rPr lang="es-ES" sz="1800"/>
              <a:t>2.- Inicializar la tabla H[c</a:t>
            </a:r>
            <a:r>
              <a:rPr lang="es-ES" sz="1800" baseline="-25000"/>
              <a:t>x</a:t>
            </a:r>
            <a:r>
              <a:rPr lang="es-ES" sz="1800"/>
              <a:t>,c</a:t>
            </a:r>
            <a:r>
              <a:rPr lang="es-ES" sz="1800" baseline="-25000"/>
              <a:t>y</a:t>
            </a:r>
            <a:r>
              <a:rPr lang="es-ES" sz="1800"/>
              <a:t>,r] a ceros.</a:t>
            </a:r>
            <a:endParaRPr lang="es-ES" sz="1800" baseline="-25000"/>
          </a:p>
        </p:txBody>
      </p:sp>
      <p:sp>
        <p:nvSpPr>
          <p:cNvPr id="11269" name="10 Rectángulo"/>
          <p:cNvSpPr>
            <a:spLocks noChangeArrowheads="1"/>
          </p:cNvSpPr>
          <p:nvPr/>
        </p:nvSpPr>
        <p:spPr bwMode="auto">
          <a:xfrm>
            <a:off x="609600" y="2057400"/>
            <a:ext cx="822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bg1"/>
              </a:buClr>
            </a:pPr>
            <a:r>
              <a:rPr lang="es-ES" sz="1800"/>
              <a:t>3.- Calculo de la matriz Angulo_gradiente y Modulo_gradiente de la Imagen.</a:t>
            </a:r>
            <a:endParaRPr lang="es-ES" sz="1800" baseline="-25000"/>
          </a:p>
        </p:txBody>
      </p:sp>
      <p:sp>
        <p:nvSpPr>
          <p:cNvPr id="11270" name="11 Rectángulo"/>
          <p:cNvSpPr>
            <a:spLocks noChangeArrowheads="1"/>
          </p:cNvSpPr>
          <p:nvPr/>
        </p:nvSpPr>
        <p:spPr bwMode="auto">
          <a:xfrm>
            <a:off x="609600" y="2514600"/>
            <a:ext cx="845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bg1"/>
              </a:buClr>
            </a:pPr>
            <a:r>
              <a:rPr lang="es-ES" sz="1800"/>
              <a:t>4.- Para cada pixel de la imagen (x</a:t>
            </a:r>
            <a:r>
              <a:rPr lang="es-ES" sz="1800" baseline="-25000"/>
              <a:t>0</a:t>
            </a:r>
            <a:r>
              <a:rPr lang="es-ES" sz="1800"/>
              <a:t>,y</a:t>
            </a:r>
            <a:r>
              <a:rPr lang="es-ES" sz="1800" baseline="-25000"/>
              <a:t>0</a:t>
            </a:r>
            <a:r>
              <a:rPr lang="es-ES" sz="1800"/>
              <a:t>) con un Modulo_gradiente(x</a:t>
            </a:r>
            <a:r>
              <a:rPr lang="es-ES" sz="1800" baseline="-25000"/>
              <a:t>0</a:t>
            </a:r>
            <a:r>
              <a:rPr lang="es-ES" sz="1800"/>
              <a:t>,y</a:t>
            </a:r>
            <a:r>
              <a:rPr lang="es-ES" sz="1800" baseline="-25000"/>
              <a:t>0</a:t>
            </a:r>
            <a:r>
              <a:rPr lang="es-ES" sz="1800"/>
              <a:t>)&gt;Umbral:</a:t>
            </a:r>
          </a:p>
          <a:p>
            <a:pPr>
              <a:buClr>
                <a:schemeClr val="bg1"/>
              </a:buClr>
            </a:pPr>
            <a:r>
              <a:rPr lang="es-ES" sz="1800"/>
              <a:t>realizamos votación para todas las curvas que pasan por el punto y son tangentes al contorno.</a:t>
            </a:r>
          </a:p>
        </p:txBody>
      </p:sp>
      <p:sp>
        <p:nvSpPr>
          <p:cNvPr id="13" name="12 Rectángulo"/>
          <p:cNvSpPr/>
          <p:nvPr/>
        </p:nvSpPr>
        <p:spPr bwMode="auto">
          <a:xfrm>
            <a:off x="609600" y="3505200"/>
            <a:ext cx="4953000" cy="1143000"/>
          </a:xfrm>
          <a:prstGeom prst="rect">
            <a:avLst/>
          </a:prstGeom>
          <a:noFill/>
          <a:ln w="9525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36550" indent="-336550" defTabSz="449263">
              <a:spcBef>
                <a:spcPts val="450"/>
              </a:spcBef>
              <a:buClr>
                <a:schemeClr val="bg1"/>
              </a:buClr>
              <a:buSzPct val="5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for r=</a:t>
            </a:r>
            <a:r>
              <a:rPr lang="en-GB" sz="1000" b="1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r_min:r_max</a:t>
            </a:r>
            <a:endParaRPr lang="en-GB" sz="1000" b="1" dirty="0">
              <a:solidFill>
                <a:schemeClr val="bg2">
                  <a:lumMod val="50000"/>
                </a:schemeClr>
              </a:solidFill>
              <a:cs typeface="+mn-cs"/>
            </a:endParaRPr>
          </a:p>
          <a:p>
            <a:pPr marL="336550" indent="-336550" defTabSz="449263">
              <a:spcBef>
                <a:spcPts val="450"/>
              </a:spcBef>
              <a:buClr>
                <a:schemeClr val="bg1"/>
              </a:buClr>
              <a:buSzPct val="5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	</a:t>
            </a:r>
            <a:r>
              <a:rPr lang="en-GB" sz="1000" b="1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c</a:t>
            </a:r>
            <a:r>
              <a:rPr lang="en-GB" sz="1000" b="1" baseline="-25000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x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=x</a:t>
            </a:r>
            <a:r>
              <a:rPr lang="en-GB" sz="1000" b="1" baseline="-25000" dirty="0">
                <a:solidFill>
                  <a:schemeClr val="bg2">
                    <a:lumMod val="50000"/>
                  </a:schemeClr>
                </a:solidFill>
                <a:cs typeface="+mn-cs"/>
              </a:rPr>
              <a:t>0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 + </a:t>
            </a:r>
            <a:r>
              <a:rPr lang="en-GB" sz="1000" b="1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cos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(</a:t>
            </a:r>
            <a:r>
              <a:rPr lang="en-GB" sz="1000" b="1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Angulo_gradiente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(x</a:t>
            </a:r>
            <a:r>
              <a:rPr lang="en-GB" sz="1000" b="1" baseline="-25000" dirty="0">
                <a:solidFill>
                  <a:schemeClr val="bg2">
                    <a:lumMod val="50000"/>
                  </a:schemeClr>
                </a:solidFill>
                <a:cs typeface="+mn-cs"/>
              </a:rPr>
              <a:t>0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,y</a:t>
            </a:r>
            <a:r>
              <a:rPr lang="en-GB" sz="1000" b="1" baseline="-25000" dirty="0">
                <a:solidFill>
                  <a:schemeClr val="bg2">
                    <a:lumMod val="50000"/>
                  </a:schemeClr>
                </a:solidFill>
                <a:cs typeface="+mn-cs"/>
              </a:rPr>
              <a:t>0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))*r;</a:t>
            </a:r>
          </a:p>
          <a:p>
            <a:pPr marL="336550" indent="-336550" defTabSz="449263">
              <a:spcBef>
                <a:spcPts val="450"/>
              </a:spcBef>
              <a:buClr>
                <a:schemeClr val="bg1"/>
              </a:buClr>
              <a:buSzPct val="5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	c</a:t>
            </a:r>
            <a:r>
              <a:rPr lang="en-GB" sz="1000" b="1" baseline="-25000" dirty="0">
                <a:solidFill>
                  <a:schemeClr val="bg2">
                    <a:lumMod val="50000"/>
                  </a:schemeClr>
                </a:solidFill>
                <a:cs typeface="+mn-cs"/>
              </a:rPr>
              <a:t>y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=y</a:t>
            </a:r>
            <a:r>
              <a:rPr lang="en-GB" sz="1000" b="1" baseline="-25000" dirty="0">
                <a:solidFill>
                  <a:schemeClr val="bg2">
                    <a:lumMod val="50000"/>
                  </a:schemeClr>
                </a:solidFill>
                <a:cs typeface="+mn-cs"/>
              </a:rPr>
              <a:t>0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 + sin(</a:t>
            </a:r>
            <a:r>
              <a:rPr lang="en-GB" sz="1000" b="1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Angulo_gradiente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(x</a:t>
            </a:r>
            <a:r>
              <a:rPr lang="en-GB" sz="1000" b="1" baseline="-25000" dirty="0">
                <a:solidFill>
                  <a:schemeClr val="bg2">
                    <a:lumMod val="50000"/>
                  </a:schemeClr>
                </a:solidFill>
                <a:cs typeface="+mn-cs"/>
              </a:rPr>
              <a:t>0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,y</a:t>
            </a:r>
            <a:r>
              <a:rPr lang="en-GB" sz="1000" b="1" baseline="-25000" dirty="0">
                <a:solidFill>
                  <a:schemeClr val="bg2">
                    <a:lumMod val="50000"/>
                  </a:schemeClr>
                </a:solidFill>
                <a:cs typeface="+mn-cs"/>
              </a:rPr>
              <a:t>0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))*r;</a:t>
            </a:r>
          </a:p>
          <a:p>
            <a:pPr marL="336550" indent="-336550" defTabSz="449263">
              <a:spcBef>
                <a:spcPts val="450"/>
              </a:spcBef>
              <a:buClr>
                <a:schemeClr val="bg1"/>
              </a:buClr>
              <a:buSzPct val="5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	</a:t>
            </a:r>
            <a:r>
              <a:rPr lang="en-GB" sz="1000" b="1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espacio_hough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(</a:t>
            </a:r>
            <a:r>
              <a:rPr lang="en-GB" sz="1000" b="1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c</a:t>
            </a:r>
            <a:r>
              <a:rPr lang="en-GB" sz="1000" b="1" baseline="-25000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x</a:t>
            </a:r>
            <a:r>
              <a:rPr lang="en-GB" sz="1000" b="1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,c</a:t>
            </a:r>
            <a:r>
              <a:rPr lang="en-GB" sz="1000" b="1" baseline="-25000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y</a:t>
            </a:r>
            <a:r>
              <a:rPr lang="en-GB" sz="1000" b="1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,r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)=</a:t>
            </a:r>
            <a:r>
              <a:rPr lang="en-GB" sz="1000" b="1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espacio_hough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(</a:t>
            </a:r>
            <a:r>
              <a:rPr lang="en-GB" sz="1000" b="1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c</a:t>
            </a:r>
            <a:r>
              <a:rPr lang="en-GB" sz="1000" b="1" baseline="-25000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x</a:t>
            </a:r>
            <a:r>
              <a:rPr lang="en-GB" sz="1000" b="1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,c</a:t>
            </a:r>
            <a:r>
              <a:rPr lang="en-GB" sz="1000" b="1" baseline="-25000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y</a:t>
            </a:r>
            <a:r>
              <a:rPr lang="en-GB" sz="1000" b="1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,r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)+</a:t>
            </a:r>
            <a:r>
              <a:rPr lang="en-GB" sz="1000" b="1" dirty="0" err="1">
                <a:solidFill>
                  <a:schemeClr val="bg2">
                    <a:lumMod val="50000"/>
                  </a:schemeClr>
                </a:solidFill>
                <a:cs typeface="+mn-cs"/>
              </a:rPr>
              <a:t>Modulo_gradiente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(x</a:t>
            </a:r>
            <a:r>
              <a:rPr lang="en-GB" sz="1000" b="1" baseline="-25000" dirty="0">
                <a:solidFill>
                  <a:schemeClr val="bg2">
                    <a:lumMod val="50000"/>
                  </a:schemeClr>
                </a:solidFill>
                <a:cs typeface="+mn-cs"/>
              </a:rPr>
              <a:t>0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,y</a:t>
            </a:r>
            <a:r>
              <a:rPr lang="en-GB" sz="1000" b="1" baseline="-25000" dirty="0">
                <a:solidFill>
                  <a:schemeClr val="bg2">
                    <a:lumMod val="50000"/>
                  </a:schemeClr>
                </a:solidFill>
                <a:cs typeface="+mn-cs"/>
              </a:rPr>
              <a:t>0</a:t>
            </a: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);</a:t>
            </a:r>
            <a:endParaRPr lang="en-GB" sz="1000" b="1" dirty="0">
              <a:solidFill>
                <a:srgbClr val="00B050"/>
              </a:solidFill>
              <a:cs typeface="+mn-cs"/>
            </a:endParaRPr>
          </a:p>
          <a:p>
            <a:pPr marL="336550" indent="-336550" defTabSz="449263">
              <a:spcBef>
                <a:spcPts val="450"/>
              </a:spcBef>
              <a:buClr>
                <a:schemeClr val="bg1"/>
              </a:buClr>
              <a:buSzPct val="5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cs typeface="+mn-cs"/>
              </a:rPr>
              <a:t>end</a:t>
            </a:r>
          </a:p>
        </p:txBody>
      </p:sp>
      <p:grpSp>
        <p:nvGrpSpPr>
          <p:cNvPr id="11272" name="54 Grupo"/>
          <p:cNvGrpSpPr>
            <a:grpSpLocks/>
          </p:cNvGrpSpPr>
          <p:nvPr/>
        </p:nvGrpSpPr>
        <p:grpSpPr bwMode="auto">
          <a:xfrm>
            <a:off x="5486400" y="3475038"/>
            <a:ext cx="3208338" cy="3108325"/>
            <a:chOff x="5486400" y="3474720"/>
            <a:chExt cx="3208020" cy="3108960"/>
          </a:xfrm>
        </p:grpSpPr>
        <p:cxnSp>
          <p:nvCxnSpPr>
            <p:cNvPr id="11277" name="38 Conector recto"/>
            <p:cNvCxnSpPr>
              <a:cxnSpLocks noChangeShapeType="1"/>
            </p:cNvCxnSpPr>
            <p:nvPr/>
          </p:nvCxnSpPr>
          <p:spPr bwMode="auto">
            <a:xfrm flipV="1">
              <a:off x="5821680" y="4451668"/>
              <a:ext cx="944880" cy="6032"/>
            </a:xfrm>
            <a:prstGeom prst="line">
              <a:avLst/>
            </a:prstGeom>
            <a:noFill/>
            <a:ln w="19050" algn="ctr">
              <a:solidFill>
                <a:srgbClr val="07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8" name="44 Conector recto"/>
            <p:cNvCxnSpPr>
              <a:cxnSpLocks noChangeShapeType="1"/>
            </p:cNvCxnSpPr>
            <p:nvPr/>
          </p:nvCxnSpPr>
          <p:spPr bwMode="auto">
            <a:xfrm rot="16200000" flipH="1">
              <a:off x="6468586" y="4085114"/>
              <a:ext cx="690404" cy="3016"/>
            </a:xfrm>
            <a:prstGeom prst="line">
              <a:avLst/>
            </a:prstGeom>
            <a:noFill/>
            <a:ln w="19050" algn="ctr">
              <a:solidFill>
                <a:srgbClr val="07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1279" name="31 Grupo"/>
            <p:cNvGrpSpPr>
              <a:grpSpLocks/>
            </p:cNvGrpSpPr>
            <p:nvPr/>
          </p:nvGrpSpPr>
          <p:grpSpPr bwMode="auto">
            <a:xfrm>
              <a:off x="6324600" y="3962400"/>
              <a:ext cx="2179320" cy="2108406"/>
              <a:chOff x="5897880" y="3413760"/>
              <a:chExt cx="2179320" cy="2108406"/>
            </a:xfrm>
          </p:grpSpPr>
          <p:sp>
            <p:nvSpPr>
              <p:cNvPr id="11284" name="13 Elipse"/>
              <p:cNvSpPr>
                <a:spLocks noChangeArrowheads="1"/>
              </p:cNvSpPr>
              <p:nvPr/>
            </p:nvSpPr>
            <p:spPr bwMode="auto">
              <a:xfrm>
                <a:off x="6019800" y="3733799"/>
                <a:ext cx="1752600" cy="1788367"/>
              </a:xfrm>
              <a:prstGeom prst="ellipse">
                <a:avLst/>
              </a:prstGeom>
              <a:solidFill>
                <a:srgbClr val="000000">
                  <a:alpha val="38039"/>
                </a:srgbClr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buClr>
                    <a:schemeClr val="bg1"/>
                  </a:buClr>
                  <a:buFontTx/>
                  <a:buChar char="•"/>
                </a:pPr>
                <a:endParaRPr lang="es-ES"/>
              </a:p>
            </p:txBody>
          </p:sp>
          <p:cxnSp>
            <p:nvCxnSpPr>
              <p:cNvPr id="17" name="16 Conector recto de flecha"/>
              <p:cNvCxnSpPr/>
              <p:nvPr/>
            </p:nvCxnSpPr>
            <p:spPr bwMode="auto">
              <a:xfrm rot="16200000" flipH="1">
                <a:off x="6254041" y="3990796"/>
                <a:ext cx="747866" cy="520648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bg2">
                    <a:lumMod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1286" name="20 Conector recto"/>
              <p:cNvCxnSpPr>
                <a:cxnSpLocks noChangeShapeType="1"/>
              </p:cNvCxnSpPr>
              <p:nvPr/>
            </p:nvCxnSpPr>
            <p:spPr bwMode="auto">
              <a:xfrm flipV="1">
                <a:off x="6415223" y="3895726"/>
                <a:ext cx="1517197" cy="6803"/>
              </a:xfrm>
              <a:prstGeom prst="line">
                <a:avLst/>
              </a:prstGeom>
              <a:noFill/>
              <a:ln w="19050" algn="ctr">
                <a:solidFill>
                  <a:srgbClr val="FF0000"/>
                </a:solidFill>
                <a:prstDash val="sys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1287" name="14 Elipse"/>
              <p:cNvSpPr>
                <a:spLocks noChangeArrowheads="1"/>
              </p:cNvSpPr>
              <p:nvPr/>
            </p:nvSpPr>
            <p:spPr bwMode="auto">
              <a:xfrm>
                <a:off x="6332901" y="3847147"/>
                <a:ext cx="108857" cy="108857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buClr>
                    <a:schemeClr val="bg1"/>
                  </a:buClr>
                  <a:buFontTx/>
                  <a:buChar char="•"/>
                </a:pPr>
                <a:endParaRPr lang="es-ES"/>
              </a:p>
            </p:txBody>
          </p:sp>
          <p:sp>
            <p:nvSpPr>
              <p:cNvPr id="23" name="22 Circular"/>
              <p:cNvSpPr/>
              <p:nvPr/>
            </p:nvSpPr>
            <p:spPr bwMode="auto">
              <a:xfrm>
                <a:off x="5897797" y="3413542"/>
                <a:ext cx="960343" cy="1006681"/>
              </a:xfrm>
              <a:prstGeom prst="pie">
                <a:avLst>
                  <a:gd name="adj1" fmla="val 21583777"/>
                  <a:gd name="adj2" fmla="val 3224770"/>
                </a:avLst>
              </a:prstGeom>
              <a:solidFill>
                <a:srgbClr val="FF0000">
                  <a:alpha val="35000"/>
                </a:srgb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buClr>
                    <a:schemeClr val="bg1"/>
                  </a:buClr>
                  <a:buFontTx/>
                  <a:buChar char="•"/>
                  <a:defRPr/>
                </a:pPr>
                <a:endParaRPr lang="es-ES">
                  <a:cs typeface="+mn-cs"/>
                </a:endParaRPr>
              </a:p>
            </p:txBody>
          </p:sp>
          <p:sp>
            <p:nvSpPr>
              <p:cNvPr id="11289" name="28 Rectángulo"/>
              <p:cNvSpPr>
                <a:spLocks noChangeArrowheads="1"/>
              </p:cNvSpPr>
              <p:nvPr/>
            </p:nvSpPr>
            <p:spPr bwMode="auto">
              <a:xfrm>
                <a:off x="6751320" y="4030980"/>
                <a:ext cx="132588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buClr>
                    <a:schemeClr val="bg1"/>
                  </a:buClr>
                </a:pPr>
                <a:r>
                  <a:rPr lang="es-ES" sz="1000" b="1"/>
                  <a:t>Angulo_gradiente</a:t>
                </a:r>
              </a:p>
            </p:txBody>
          </p:sp>
          <p:sp>
            <p:nvSpPr>
              <p:cNvPr id="11290" name="30 Rectángulo"/>
              <p:cNvSpPr>
                <a:spLocks noChangeArrowheads="1"/>
              </p:cNvSpPr>
              <p:nvPr/>
            </p:nvSpPr>
            <p:spPr bwMode="auto">
              <a:xfrm>
                <a:off x="6492240" y="4290060"/>
                <a:ext cx="182880" cy="2286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buClr>
                    <a:schemeClr val="bg1"/>
                  </a:buClr>
                </a:pPr>
                <a:r>
                  <a:rPr lang="es-ES" sz="1000" b="1"/>
                  <a:t>r</a:t>
                </a:r>
              </a:p>
            </p:txBody>
          </p:sp>
        </p:grpSp>
        <p:cxnSp>
          <p:nvCxnSpPr>
            <p:cNvPr id="11280" name="33 Conector recto de flecha"/>
            <p:cNvCxnSpPr>
              <a:cxnSpLocks noChangeShapeType="1"/>
            </p:cNvCxnSpPr>
            <p:nvPr/>
          </p:nvCxnSpPr>
          <p:spPr bwMode="auto">
            <a:xfrm rot="5400000">
              <a:off x="4575810" y="5208270"/>
              <a:ext cx="2743200" cy="7620"/>
            </a:xfrm>
            <a:prstGeom prst="straightConnector1">
              <a:avLst/>
            </a:prstGeom>
            <a:noFill/>
            <a:ln w="25400" algn="ctr">
              <a:solidFill>
                <a:srgbClr val="07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1" name="35 Conector recto de flecha"/>
            <p:cNvCxnSpPr>
              <a:cxnSpLocks noChangeShapeType="1"/>
            </p:cNvCxnSpPr>
            <p:nvPr/>
          </p:nvCxnSpPr>
          <p:spPr bwMode="auto">
            <a:xfrm>
              <a:off x="5932170" y="3851910"/>
              <a:ext cx="2762250" cy="3810"/>
            </a:xfrm>
            <a:prstGeom prst="straightConnector1">
              <a:avLst/>
            </a:prstGeom>
            <a:noFill/>
            <a:ln w="25400" algn="ctr">
              <a:solidFill>
                <a:srgbClr val="07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82" name="48 Rectángulo"/>
            <p:cNvSpPr>
              <a:spLocks noChangeArrowheads="1"/>
            </p:cNvSpPr>
            <p:nvPr/>
          </p:nvSpPr>
          <p:spPr bwMode="auto">
            <a:xfrm>
              <a:off x="6606540" y="3474720"/>
              <a:ext cx="48006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r>
                <a:rPr lang="es-ES" sz="1600">
                  <a:solidFill>
                    <a:srgbClr val="070000"/>
                  </a:solidFill>
                </a:rPr>
                <a:t>x</a:t>
              </a:r>
              <a:r>
                <a:rPr lang="es-ES" sz="1600" baseline="-25000">
                  <a:solidFill>
                    <a:srgbClr val="070000"/>
                  </a:solidFill>
                </a:rPr>
                <a:t>0</a:t>
              </a:r>
            </a:p>
          </p:txBody>
        </p:sp>
        <p:sp>
          <p:nvSpPr>
            <p:cNvPr id="11283" name="49 Rectángulo"/>
            <p:cNvSpPr>
              <a:spLocks noChangeArrowheads="1"/>
            </p:cNvSpPr>
            <p:nvPr/>
          </p:nvSpPr>
          <p:spPr bwMode="auto">
            <a:xfrm>
              <a:off x="5486400" y="4297680"/>
              <a:ext cx="434340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buClr>
                  <a:schemeClr val="bg1"/>
                </a:buClr>
                <a:buFontTx/>
                <a:buChar char="•"/>
              </a:pPr>
              <a:r>
                <a:rPr lang="es-ES" sz="1600">
                  <a:solidFill>
                    <a:srgbClr val="070000"/>
                  </a:solidFill>
                </a:rPr>
                <a:t>y</a:t>
              </a:r>
              <a:r>
                <a:rPr lang="es-ES" sz="1600" baseline="-25000">
                  <a:solidFill>
                    <a:srgbClr val="070000"/>
                  </a:solidFill>
                </a:rPr>
                <a:t>0</a:t>
              </a:r>
            </a:p>
          </p:txBody>
        </p:sp>
      </p:grpSp>
      <p:sp>
        <p:nvSpPr>
          <p:cNvPr id="11273" name="51 Rectángulo"/>
          <p:cNvSpPr>
            <a:spLocks noChangeArrowheads="1"/>
          </p:cNvSpPr>
          <p:nvPr/>
        </p:nvSpPr>
        <p:spPr bwMode="auto">
          <a:xfrm>
            <a:off x="609600" y="4724400"/>
            <a:ext cx="4953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Clr>
                <a:schemeClr val="bg1"/>
              </a:buClr>
            </a:pPr>
            <a:r>
              <a:rPr lang="es-ES" sz="1800"/>
              <a:t>5.- Búsqueda de la casilla más votada. Y recuperación de sus paramétros.</a:t>
            </a:r>
            <a:endParaRPr lang="es-ES" sz="1800" baseline="-25000"/>
          </a:p>
        </p:txBody>
      </p:sp>
      <p:sp>
        <p:nvSpPr>
          <p:cNvPr id="11274" name="52 Rectángulo"/>
          <p:cNvSpPr>
            <a:spLocks noChangeArrowheads="1"/>
          </p:cNvSpPr>
          <p:nvPr/>
        </p:nvSpPr>
        <p:spPr bwMode="auto">
          <a:xfrm>
            <a:off x="609600" y="5486400"/>
            <a:ext cx="4953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Clr>
                <a:schemeClr val="bg1"/>
              </a:buClr>
            </a:pPr>
            <a:r>
              <a:rPr lang="es-ES" sz="1800"/>
              <a:t>6.- La circunferencia buscada esta dada por:</a:t>
            </a:r>
            <a:endParaRPr lang="es-ES" sz="1800" baseline="-25000"/>
          </a:p>
        </p:txBody>
      </p:sp>
      <p:sp>
        <p:nvSpPr>
          <p:cNvPr id="11275" name="Text Box 6"/>
          <p:cNvSpPr txBox="1">
            <a:spLocks noChangeArrowheads="1"/>
          </p:cNvSpPr>
          <p:nvPr/>
        </p:nvSpPr>
        <p:spPr bwMode="auto">
          <a:xfrm>
            <a:off x="609600" y="5943600"/>
            <a:ext cx="495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 b="1"/>
              <a:t>(x – c</a:t>
            </a:r>
            <a:r>
              <a:rPr lang="es-ES" sz="1800" b="1" baseline="-25000"/>
              <a:t>x_+votado</a:t>
            </a:r>
            <a:r>
              <a:rPr lang="es-ES" sz="1800" b="1"/>
              <a:t> )</a:t>
            </a:r>
            <a:r>
              <a:rPr lang="es-ES" sz="1800" b="1" baseline="30000"/>
              <a:t>2</a:t>
            </a:r>
            <a:r>
              <a:rPr lang="es-ES" sz="1800" b="1"/>
              <a:t> + (y </a:t>
            </a:r>
            <a:r>
              <a:rPr lang="es-ES" sz="1800" b="1" i="1"/>
              <a:t>–</a:t>
            </a:r>
            <a:r>
              <a:rPr lang="es-ES" sz="1800" b="1"/>
              <a:t> c</a:t>
            </a:r>
            <a:r>
              <a:rPr lang="es-ES" sz="1800" b="1" baseline="-25000"/>
              <a:t>y_+votado</a:t>
            </a:r>
            <a:r>
              <a:rPr lang="es-ES" sz="1800" b="1"/>
              <a:t> )</a:t>
            </a:r>
            <a:r>
              <a:rPr lang="es-ES" sz="1800" b="1" baseline="30000"/>
              <a:t>2</a:t>
            </a:r>
            <a:r>
              <a:rPr lang="es-ES" sz="1800" b="1"/>
              <a:t> = r</a:t>
            </a:r>
            <a:r>
              <a:rPr lang="es-ES" sz="1800" b="1" baseline="-25000"/>
              <a:t>+votado</a:t>
            </a:r>
            <a:r>
              <a:rPr lang="es-ES" sz="1800" b="1" baseline="30000"/>
              <a:t>2</a:t>
            </a:r>
            <a:endParaRPr lang="es-ES" sz="1800" b="1" baseline="-25000"/>
          </a:p>
        </p:txBody>
      </p:sp>
      <p:sp>
        <p:nvSpPr>
          <p:cNvPr id="11276" name="Rectangle 2"/>
          <p:cNvSpPr>
            <a:spLocks noChangeArrowheads="1"/>
          </p:cNvSpPr>
          <p:nvPr/>
        </p:nvSpPr>
        <p:spPr bwMode="auto">
          <a:xfrm>
            <a:off x="533400" y="228600"/>
            <a:ext cx="807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3600" b="1">
                <a:solidFill>
                  <a:srgbClr val="000000"/>
                </a:solidFill>
              </a:rPr>
              <a:t>Mejoras del Algoritmo Básico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UBLISH_TITLE" val="filtradodeimagenes"/>
  <p:tag name="ARTICULATE_PUBLISH_PATH" val="C:\Documents and Settings\eusfue\Mis documentos\Expos"/>
  <p:tag name="ARTICULATE_LOGO" val="(None selected)"/>
  <p:tag name="ARTICULATE_PRESENTER" val="(None selected)"/>
  <p:tag name="ARTICULATE_LMS" val="0"/>
  <p:tag name="ARTICULATE_TEMPLATE" val="Corporate Communications"/>
  <p:tag name="LMS_PUBLISH" val="No"/>
  <p:tag name="LAUNCHINNEWWINDOW" val="0"/>
  <p:tag name="LASTPUBLISHED" val="C:\Documents and Settings\eusfue\Mis documentos\Expos\Filtros1\player.html"/>
</p:tagLst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bg1"/>
          </a:buClr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bg1"/>
          </a:buClr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23730</TotalTime>
  <Words>707</Words>
  <Application>Microsoft Office PowerPoint</Application>
  <PresentationFormat>Presentación en pantalla (4:3)</PresentationFormat>
  <Paragraphs>118</Paragraphs>
  <Slides>11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Blueprint</vt:lpstr>
      <vt:lpstr>9. Detección de Circunferencias.     Transformada de Hough</vt:lpstr>
      <vt:lpstr>Transformada de Hough</vt:lpstr>
      <vt:lpstr>Ecuación de una circunferencia</vt:lpstr>
      <vt:lpstr>Espacio de Parámetros</vt:lpstr>
      <vt:lpstr>Detección de Circunferencias.  Transformada de Hough</vt:lpstr>
      <vt:lpstr>Presentación de PowerPoint</vt:lpstr>
      <vt:lpstr>Presentación de PowerPoint</vt:lpstr>
      <vt:lpstr>Mejoras del Algoritmo Básico</vt:lpstr>
      <vt:lpstr>Presentación de PowerPoint</vt:lpstr>
      <vt:lpstr>Presentación de PowerPoint</vt:lpstr>
      <vt:lpstr>Presentación de PowerPoint</vt:lpstr>
    </vt:vector>
  </TitlesOfParts>
  <Company>Universidad de Valladolid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Transformada de Hough aplicada a circunferencias</dc:title>
  <dc:creator>Sergio Peral</dc:creator>
  <cp:lastModifiedBy>Eusebio</cp:lastModifiedBy>
  <cp:revision>512</cp:revision>
  <dcterms:created xsi:type="dcterms:W3CDTF">2002-03-30T04:23:14Z</dcterms:created>
  <dcterms:modified xsi:type="dcterms:W3CDTF">2014-03-10T12:27:37Z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filtradodeimagenes</vt:lpwstr>
  </property>
</Properties>
</file>