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6"/>
  </p:notesMasterIdLst>
  <p:handoutMasterIdLst>
    <p:handoutMasterId r:id="rId37"/>
  </p:handoutMasterIdLst>
  <p:sldIdLst>
    <p:sldId id="925" r:id="rId2"/>
    <p:sldId id="910" r:id="rId3"/>
    <p:sldId id="926" r:id="rId4"/>
    <p:sldId id="952" r:id="rId5"/>
    <p:sldId id="953" r:id="rId6"/>
    <p:sldId id="900" r:id="rId7"/>
    <p:sldId id="937" r:id="rId8"/>
    <p:sldId id="927" r:id="rId9"/>
    <p:sldId id="928" r:id="rId10"/>
    <p:sldId id="929" r:id="rId11"/>
    <p:sldId id="931" r:id="rId12"/>
    <p:sldId id="930" r:id="rId13"/>
    <p:sldId id="932" r:id="rId14"/>
    <p:sldId id="933" r:id="rId15"/>
    <p:sldId id="935" r:id="rId16"/>
    <p:sldId id="934" r:id="rId17"/>
    <p:sldId id="936" r:id="rId18"/>
    <p:sldId id="914" r:id="rId19"/>
    <p:sldId id="924" r:id="rId20"/>
    <p:sldId id="938" r:id="rId21"/>
    <p:sldId id="939" r:id="rId22"/>
    <p:sldId id="940" r:id="rId23"/>
    <p:sldId id="941" r:id="rId24"/>
    <p:sldId id="955" r:id="rId25"/>
    <p:sldId id="950" r:id="rId26"/>
    <p:sldId id="942" r:id="rId27"/>
    <p:sldId id="943" r:id="rId28"/>
    <p:sldId id="944" r:id="rId29"/>
    <p:sldId id="947" r:id="rId30"/>
    <p:sldId id="948" r:id="rId31"/>
    <p:sldId id="949" r:id="rId32"/>
    <p:sldId id="945" r:id="rId33"/>
    <p:sldId id="946" r:id="rId34"/>
    <p:sldId id="954" r:id="rId35"/>
  </p:sldIdLst>
  <p:sldSz cx="9144000" cy="6858000" type="screen4x3"/>
  <p:notesSz cx="7315200" cy="9601200"/>
  <p:custDataLst>
    <p:tags r:id="rId3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0000"/>
    <a:srgbClr val="FF0000"/>
    <a:srgbClr val="000000"/>
    <a:srgbClr val="783C00"/>
    <a:srgbClr val="00008C"/>
    <a:srgbClr val="00FF00"/>
    <a:srgbClr val="80808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97" autoAdjust="0"/>
    <p:restoredTop sz="94556" autoAdjust="0"/>
  </p:normalViewPr>
  <p:slideViewPr>
    <p:cSldViewPr>
      <p:cViewPr>
        <p:scale>
          <a:sx n="75" d="100"/>
          <a:sy n="75" d="100"/>
        </p:scale>
        <p:origin x="-1422" y="120"/>
      </p:cViewPr>
      <p:guideLst>
        <p:guide orient="horz" pos="201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6552"/>
    </p:cViewPr>
  </p:sorterViewPr>
  <p:gridSpacing cx="75895" cy="7589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6" rIns="96653" bIns="48326" numCol="1" anchor="t" anchorCtr="0" compatLnSpc="1">
            <a:prstTxWarp prst="textNoShape">
              <a:avLst/>
            </a:prstTxWarp>
          </a:bodyPr>
          <a:lstStyle>
            <a:lvl1pPr defTabSz="966788">
              <a:buClrTx/>
              <a:buFontTx/>
              <a:buNone/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6" rIns="96653" bIns="48326" numCol="1" anchor="t" anchorCtr="0" compatLnSpc="1">
            <a:prstTxWarp prst="textNoShape">
              <a:avLst/>
            </a:prstTxWarp>
          </a:bodyPr>
          <a:lstStyle>
            <a:lvl1pPr algn="r" defTabSz="966788">
              <a:buClrTx/>
              <a:buFontTx/>
              <a:buNone/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6" rIns="96653" bIns="48326" numCol="1" anchor="b" anchorCtr="0" compatLnSpc="1">
            <a:prstTxWarp prst="textNoShape">
              <a:avLst/>
            </a:prstTxWarp>
          </a:bodyPr>
          <a:lstStyle>
            <a:lvl1pPr defTabSz="966788">
              <a:buClrTx/>
              <a:buFontTx/>
              <a:buNone/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6" rIns="96653" bIns="48326" numCol="1" anchor="b" anchorCtr="0" compatLnSpc="1">
            <a:prstTxWarp prst="textNoShape">
              <a:avLst/>
            </a:prstTxWarp>
          </a:bodyPr>
          <a:lstStyle>
            <a:lvl1pPr algn="r" defTabSz="966788">
              <a:buClrTx/>
              <a:buFontTx/>
              <a:buNone/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49E8B279-FE90-495E-8A93-3FBC9F4565A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535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6" rIns="96653" bIns="48326" numCol="1" anchor="t" anchorCtr="0" compatLnSpc="1">
            <a:prstTxWarp prst="textNoShape">
              <a:avLst/>
            </a:prstTxWarp>
          </a:bodyPr>
          <a:lstStyle>
            <a:lvl1pPr defTabSz="966788">
              <a:buClrTx/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6" rIns="96653" bIns="48326" numCol="1" anchor="t" anchorCtr="0" compatLnSpc="1">
            <a:prstTxWarp prst="textNoShape">
              <a:avLst/>
            </a:prstTxWarp>
          </a:bodyPr>
          <a:lstStyle>
            <a:lvl1pPr algn="r" defTabSz="966788">
              <a:buClrTx/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6" rIns="96653" bIns="483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6" rIns="96653" bIns="48326" numCol="1" anchor="b" anchorCtr="0" compatLnSpc="1">
            <a:prstTxWarp prst="textNoShape">
              <a:avLst/>
            </a:prstTxWarp>
          </a:bodyPr>
          <a:lstStyle>
            <a:lvl1pPr defTabSz="966788">
              <a:buClrTx/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6" rIns="96653" bIns="48326" numCol="1" anchor="b" anchorCtr="0" compatLnSpc="1">
            <a:prstTxWarp prst="textNoShape">
              <a:avLst/>
            </a:prstTxWarp>
          </a:bodyPr>
          <a:lstStyle>
            <a:lvl1pPr algn="r" defTabSz="966788">
              <a:buClrTx/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46B3F339-31B7-4E96-A5C6-005091692FD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970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865A90D-A81F-405E-BC37-C770874EBEEB}" type="slidenum">
              <a:rPr lang="en-US" sz="1200" smtClean="0">
                <a:latin typeface="Times New Roman" pitchFamily="18" charset="0"/>
              </a:rPr>
              <a:pPr eaLnBrk="1" hangingPunct="1"/>
              <a:t>6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865A90D-A81F-405E-BC37-C770874EBEEB}" type="slidenum">
              <a:rPr lang="en-US" sz="1200" smtClean="0">
                <a:latin typeface="Times New Roman" pitchFamily="18" charset="0"/>
              </a:rPr>
              <a:pPr eaLnBrk="1" hangingPunct="1"/>
              <a:t>15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865A90D-A81F-405E-BC37-C770874EBEEB}" type="slidenum">
              <a:rPr lang="en-US" sz="1200" smtClean="0">
                <a:latin typeface="Times New Roman" pitchFamily="18" charset="0"/>
              </a:rPr>
              <a:pPr eaLnBrk="1" hangingPunct="1"/>
              <a:t>16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865A90D-A81F-405E-BC37-C770874EBEEB}" type="slidenum">
              <a:rPr lang="en-US" sz="1200" smtClean="0">
                <a:latin typeface="Times New Roman" pitchFamily="18" charset="0"/>
              </a:rPr>
              <a:pPr eaLnBrk="1" hangingPunct="1"/>
              <a:t>17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7AC45B4-2236-4B5E-A9A5-F66932C83614}" type="slidenum">
              <a:rPr lang="en-US" sz="1200" smtClean="0">
                <a:latin typeface="Times New Roman" pitchFamily="18" charset="0"/>
              </a:rPr>
              <a:pPr eaLnBrk="1" hangingPunct="1"/>
              <a:t>18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16388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2682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137" tIns="49471" rIns="95137" bIns="49471">
            <a:spAutoFit/>
          </a:bodyPr>
          <a:lstStyle/>
          <a:p>
            <a:pPr defTabSz="449263" eaLnBrk="1" hangingPunct="1">
              <a:lnSpc>
                <a:spcPct val="93000"/>
              </a:lnSpc>
              <a:spcBef>
                <a:spcPts val="400"/>
              </a:spcBef>
              <a:buFont typeface="Times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3" tIns="48326" rIns="96653" bIns="48326" anchor="b"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C7817FA6-D064-43B2-8B84-4C4654CB590E}" type="slidenum">
              <a:rPr lang="en-US" sz="1200">
                <a:latin typeface="Times New Roman" pitchFamily="18" charset="0"/>
              </a:rPr>
              <a:pPr algn="r" eaLnBrk="1" hangingPunct="1"/>
              <a:t>19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19460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2682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137" tIns="49471" rIns="95137" bIns="49471">
            <a:spAutoFit/>
          </a:bodyPr>
          <a:lstStyle/>
          <a:p>
            <a:pPr defTabSz="449263" eaLnBrk="1" hangingPunct="1">
              <a:lnSpc>
                <a:spcPct val="93000"/>
              </a:lnSpc>
              <a:spcBef>
                <a:spcPts val="400"/>
              </a:spcBef>
              <a:buFont typeface="Times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3" tIns="48326" rIns="96653" bIns="48326" anchor="b"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C7817FA6-D064-43B2-8B84-4C4654CB590E}" type="slidenum">
              <a:rPr lang="en-US" sz="1200">
                <a:latin typeface="Times New Roman" pitchFamily="18" charset="0"/>
              </a:rPr>
              <a:pPr algn="r" eaLnBrk="1" hangingPunct="1"/>
              <a:t>20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19460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2682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137" tIns="49471" rIns="95137" bIns="49471">
            <a:spAutoFit/>
          </a:bodyPr>
          <a:lstStyle/>
          <a:p>
            <a:pPr defTabSz="449263" eaLnBrk="1" hangingPunct="1">
              <a:lnSpc>
                <a:spcPct val="93000"/>
              </a:lnSpc>
              <a:spcBef>
                <a:spcPts val="400"/>
              </a:spcBef>
              <a:buFont typeface="Times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3" tIns="48326" rIns="96653" bIns="48326" anchor="b"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C7817FA6-D064-43B2-8B84-4C4654CB590E}" type="slidenum">
              <a:rPr lang="en-US" sz="1200">
                <a:latin typeface="Times New Roman" pitchFamily="18" charset="0"/>
              </a:rPr>
              <a:pPr algn="r" eaLnBrk="1" hangingPunct="1"/>
              <a:t>21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19460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2682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137" tIns="49471" rIns="95137" bIns="49471">
            <a:spAutoFit/>
          </a:bodyPr>
          <a:lstStyle/>
          <a:p>
            <a:pPr defTabSz="449263" eaLnBrk="1" hangingPunct="1">
              <a:lnSpc>
                <a:spcPct val="93000"/>
              </a:lnSpc>
              <a:spcBef>
                <a:spcPts val="400"/>
              </a:spcBef>
              <a:buFont typeface="Times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3" tIns="48326" rIns="96653" bIns="48326" anchor="b"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C7817FA6-D064-43B2-8B84-4C4654CB590E}" type="slidenum">
              <a:rPr lang="en-US" sz="1200">
                <a:latin typeface="Times New Roman" pitchFamily="18" charset="0"/>
              </a:rPr>
              <a:pPr algn="r" eaLnBrk="1" hangingPunct="1"/>
              <a:t>22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19460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2682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137" tIns="49471" rIns="95137" bIns="49471">
            <a:spAutoFit/>
          </a:bodyPr>
          <a:lstStyle/>
          <a:p>
            <a:pPr defTabSz="449263" eaLnBrk="1" hangingPunct="1">
              <a:lnSpc>
                <a:spcPct val="93000"/>
              </a:lnSpc>
              <a:spcBef>
                <a:spcPts val="400"/>
              </a:spcBef>
              <a:buFont typeface="Times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3" tIns="48326" rIns="96653" bIns="48326" anchor="b"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C7817FA6-D064-43B2-8B84-4C4654CB590E}" type="slidenum">
              <a:rPr lang="en-US" sz="1200">
                <a:latin typeface="Times New Roman" pitchFamily="18" charset="0"/>
              </a:rPr>
              <a:pPr algn="r" eaLnBrk="1" hangingPunct="1"/>
              <a:t>23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19460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2682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137" tIns="49471" rIns="95137" bIns="49471">
            <a:spAutoFit/>
          </a:bodyPr>
          <a:lstStyle/>
          <a:p>
            <a:pPr defTabSz="449263" eaLnBrk="1" hangingPunct="1">
              <a:lnSpc>
                <a:spcPct val="93000"/>
              </a:lnSpc>
              <a:spcBef>
                <a:spcPts val="400"/>
              </a:spcBef>
              <a:buFont typeface="Times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7AC45B4-2236-4B5E-A9A5-F66932C83614}" type="slidenum">
              <a:rPr lang="en-US" sz="1200" smtClean="0">
                <a:latin typeface="Times New Roman" pitchFamily="18" charset="0"/>
              </a:rPr>
              <a:pPr eaLnBrk="1" hangingPunct="1"/>
              <a:t>24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16388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2682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137" tIns="49471" rIns="95137" bIns="49471">
            <a:spAutoFit/>
          </a:bodyPr>
          <a:lstStyle/>
          <a:p>
            <a:pPr defTabSz="449263" eaLnBrk="1" hangingPunct="1">
              <a:lnSpc>
                <a:spcPct val="93000"/>
              </a:lnSpc>
              <a:spcBef>
                <a:spcPts val="400"/>
              </a:spcBef>
              <a:buFont typeface="Times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7AC45B4-2236-4B5E-A9A5-F66932C83614}" type="slidenum">
              <a:rPr lang="en-US" sz="1200" smtClean="0">
                <a:latin typeface="Times New Roman" pitchFamily="18" charset="0"/>
              </a:rPr>
              <a:pPr eaLnBrk="1" hangingPunct="1"/>
              <a:t>7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16388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2682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137" tIns="49471" rIns="95137" bIns="49471">
            <a:spAutoFit/>
          </a:bodyPr>
          <a:lstStyle/>
          <a:p>
            <a:pPr defTabSz="449263" eaLnBrk="1" hangingPunct="1">
              <a:lnSpc>
                <a:spcPct val="93000"/>
              </a:lnSpc>
              <a:spcBef>
                <a:spcPts val="400"/>
              </a:spcBef>
              <a:buFont typeface="Times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865A90D-A81F-405E-BC37-C770874EBEEB}" type="slidenum">
              <a:rPr lang="en-US" sz="1200" smtClean="0">
                <a:latin typeface="Times New Roman" pitchFamily="18" charset="0"/>
              </a:rPr>
              <a:pPr eaLnBrk="1" hangingPunct="1"/>
              <a:t>25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3" tIns="48326" rIns="96653" bIns="48326" anchor="b"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C7817FA6-D064-43B2-8B84-4C4654CB590E}" type="slidenum">
              <a:rPr lang="en-US" sz="1200">
                <a:latin typeface="Times New Roman" pitchFamily="18" charset="0"/>
              </a:rPr>
              <a:pPr algn="r" eaLnBrk="1" hangingPunct="1"/>
              <a:t>26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19460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2682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137" tIns="49471" rIns="95137" bIns="49471">
            <a:spAutoFit/>
          </a:bodyPr>
          <a:lstStyle/>
          <a:p>
            <a:pPr defTabSz="449263" eaLnBrk="1" hangingPunct="1">
              <a:lnSpc>
                <a:spcPct val="93000"/>
              </a:lnSpc>
              <a:spcBef>
                <a:spcPts val="400"/>
              </a:spcBef>
              <a:buFont typeface="Times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3" tIns="48326" rIns="96653" bIns="48326" anchor="b"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C7817FA6-D064-43B2-8B84-4C4654CB590E}" type="slidenum">
              <a:rPr lang="en-US" sz="1200">
                <a:latin typeface="Times New Roman" pitchFamily="18" charset="0"/>
              </a:rPr>
              <a:pPr algn="r" eaLnBrk="1" hangingPunct="1"/>
              <a:t>27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19460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2682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137" tIns="49471" rIns="95137" bIns="49471">
            <a:spAutoFit/>
          </a:bodyPr>
          <a:lstStyle/>
          <a:p>
            <a:pPr defTabSz="449263" eaLnBrk="1" hangingPunct="1">
              <a:lnSpc>
                <a:spcPct val="93000"/>
              </a:lnSpc>
              <a:spcBef>
                <a:spcPts val="400"/>
              </a:spcBef>
              <a:buFont typeface="Times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3" tIns="48326" rIns="96653" bIns="48326" anchor="b"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C7817FA6-D064-43B2-8B84-4C4654CB590E}" type="slidenum">
              <a:rPr lang="en-US" sz="1200">
                <a:latin typeface="Times New Roman" pitchFamily="18" charset="0"/>
              </a:rPr>
              <a:pPr algn="r" eaLnBrk="1" hangingPunct="1"/>
              <a:t>28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19460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2682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137" tIns="49471" rIns="95137" bIns="49471">
            <a:spAutoFit/>
          </a:bodyPr>
          <a:lstStyle/>
          <a:p>
            <a:pPr defTabSz="449263" eaLnBrk="1" hangingPunct="1">
              <a:lnSpc>
                <a:spcPct val="93000"/>
              </a:lnSpc>
              <a:spcBef>
                <a:spcPts val="400"/>
              </a:spcBef>
              <a:buFont typeface="Times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3" tIns="48326" rIns="96653" bIns="48326" anchor="b"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C7817FA6-D064-43B2-8B84-4C4654CB590E}" type="slidenum">
              <a:rPr lang="en-US" sz="1200">
                <a:latin typeface="Times New Roman" pitchFamily="18" charset="0"/>
              </a:rPr>
              <a:pPr algn="r" eaLnBrk="1" hangingPunct="1"/>
              <a:t>29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19460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2682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137" tIns="49471" rIns="95137" bIns="49471">
            <a:spAutoFit/>
          </a:bodyPr>
          <a:lstStyle/>
          <a:p>
            <a:pPr defTabSz="449263" eaLnBrk="1" hangingPunct="1">
              <a:lnSpc>
                <a:spcPct val="93000"/>
              </a:lnSpc>
              <a:spcBef>
                <a:spcPts val="400"/>
              </a:spcBef>
              <a:buFont typeface="Times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3" tIns="48326" rIns="96653" bIns="48326" anchor="b"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C7817FA6-D064-43B2-8B84-4C4654CB590E}" type="slidenum">
              <a:rPr lang="en-US" sz="1200">
                <a:latin typeface="Times New Roman" pitchFamily="18" charset="0"/>
              </a:rPr>
              <a:pPr algn="r" eaLnBrk="1" hangingPunct="1"/>
              <a:t>30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19460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2682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137" tIns="49471" rIns="95137" bIns="49471">
            <a:spAutoFit/>
          </a:bodyPr>
          <a:lstStyle/>
          <a:p>
            <a:pPr defTabSz="449263" eaLnBrk="1" hangingPunct="1">
              <a:lnSpc>
                <a:spcPct val="93000"/>
              </a:lnSpc>
              <a:spcBef>
                <a:spcPts val="400"/>
              </a:spcBef>
              <a:buFont typeface="Times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3" tIns="48326" rIns="96653" bIns="48326" anchor="b"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C7817FA6-D064-43B2-8B84-4C4654CB590E}" type="slidenum">
              <a:rPr lang="en-US" sz="1200">
                <a:latin typeface="Times New Roman" pitchFamily="18" charset="0"/>
              </a:rPr>
              <a:pPr algn="r" eaLnBrk="1" hangingPunct="1"/>
              <a:t>31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19460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2682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137" tIns="49471" rIns="95137" bIns="49471">
            <a:spAutoFit/>
          </a:bodyPr>
          <a:lstStyle/>
          <a:p>
            <a:pPr defTabSz="449263" eaLnBrk="1" hangingPunct="1">
              <a:lnSpc>
                <a:spcPct val="93000"/>
              </a:lnSpc>
              <a:spcBef>
                <a:spcPts val="400"/>
              </a:spcBef>
              <a:buFont typeface="Times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3" tIns="48326" rIns="96653" bIns="48326" anchor="b"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C7817FA6-D064-43B2-8B84-4C4654CB590E}" type="slidenum">
              <a:rPr lang="en-US" sz="1200">
                <a:latin typeface="Times New Roman" pitchFamily="18" charset="0"/>
              </a:rPr>
              <a:pPr algn="r" eaLnBrk="1" hangingPunct="1"/>
              <a:t>32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19460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2682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137" tIns="49471" rIns="95137" bIns="49471">
            <a:spAutoFit/>
          </a:bodyPr>
          <a:lstStyle/>
          <a:p>
            <a:pPr defTabSz="449263" eaLnBrk="1" hangingPunct="1">
              <a:lnSpc>
                <a:spcPct val="93000"/>
              </a:lnSpc>
              <a:spcBef>
                <a:spcPts val="400"/>
              </a:spcBef>
              <a:buFont typeface="Times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3" tIns="48326" rIns="96653" bIns="48326" anchor="b"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C7817FA6-D064-43B2-8B84-4C4654CB590E}" type="slidenum">
              <a:rPr lang="en-US" sz="1200">
                <a:latin typeface="Times New Roman" pitchFamily="18" charset="0"/>
              </a:rPr>
              <a:pPr algn="r" eaLnBrk="1" hangingPunct="1"/>
              <a:t>33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19460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2682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137" tIns="49471" rIns="95137" bIns="49471">
            <a:spAutoFit/>
          </a:bodyPr>
          <a:lstStyle/>
          <a:p>
            <a:pPr defTabSz="449263" eaLnBrk="1" hangingPunct="1">
              <a:lnSpc>
                <a:spcPct val="93000"/>
              </a:lnSpc>
              <a:spcBef>
                <a:spcPts val="400"/>
              </a:spcBef>
              <a:buFont typeface="Times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865A90D-A81F-405E-BC37-C770874EBEEB}" type="slidenum">
              <a:rPr lang="en-US" sz="1200" smtClean="0">
                <a:latin typeface="Times New Roman" pitchFamily="18" charset="0"/>
              </a:rPr>
              <a:pPr eaLnBrk="1" hangingPunct="1"/>
              <a:t>34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865A90D-A81F-405E-BC37-C770874EBEEB}" type="slidenum">
              <a:rPr lang="en-US" sz="1200" smtClean="0">
                <a:latin typeface="Times New Roman" pitchFamily="18" charset="0"/>
              </a:rPr>
              <a:pPr eaLnBrk="1" hangingPunct="1"/>
              <a:t>8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865A90D-A81F-405E-BC37-C770874EBEEB}" type="slidenum">
              <a:rPr lang="en-US" sz="1200" smtClean="0">
                <a:latin typeface="Times New Roman" pitchFamily="18" charset="0"/>
              </a:rPr>
              <a:pPr eaLnBrk="1" hangingPunct="1"/>
              <a:t>9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865A90D-A81F-405E-BC37-C770874EBEEB}" type="slidenum">
              <a:rPr lang="en-US" sz="1200" smtClean="0">
                <a:latin typeface="Times New Roman" pitchFamily="18" charset="0"/>
              </a:rPr>
              <a:pPr eaLnBrk="1" hangingPunct="1"/>
              <a:t>10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865A90D-A81F-405E-BC37-C770874EBEEB}" type="slidenum">
              <a:rPr lang="en-US" sz="1200" smtClean="0">
                <a:latin typeface="Times New Roman" pitchFamily="18" charset="0"/>
              </a:rPr>
              <a:pPr eaLnBrk="1" hangingPunct="1"/>
              <a:t>11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865A90D-A81F-405E-BC37-C770874EBEEB}" type="slidenum">
              <a:rPr lang="en-US" sz="1200" smtClean="0">
                <a:latin typeface="Times New Roman" pitchFamily="18" charset="0"/>
              </a:rPr>
              <a:pPr eaLnBrk="1" hangingPunct="1"/>
              <a:t>12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865A90D-A81F-405E-BC37-C770874EBEEB}" type="slidenum">
              <a:rPr lang="en-US" sz="1200" smtClean="0">
                <a:latin typeface="Times New Roman" pitchFamily="18" charset="0"/>
              </a:rPr>
              <a:pPr eaLnBrk="1" hangingPunct="1"/>
              <a:t>13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865A90D-A81F-405E-BC37-C770874EBEEB}" type="slidenum">
              <a:rPr lang="en-US" sz="1200" smtClean="0">
                <a:latin typeface="Times New Roman" pitchFamily="18" charset="0"/>
              </a:rPr>
              <a:pPr eaLnBrk="1" hangingPunct="1"/>
              <a:t>14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  <p:grpSp>
          <p:nvGrpSpPr>
            <p:cNvPr id="6" name="Group 5"/>
            <p:cNvGrpSpPr>
              <a:grpSpLocks/>
            </p:cNvGrpSpPr>
            <p:nvPr userDrawn="1"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8" name="Line 6"/>
              <p:cNvSpPr>
                <a:spLocks noChangeShapeType="1"/>
              </p:cNvSpPr>
              <p:nvPr/>
            </p:nvSpPr>
            <p:spPr bwMode="white">
              <a:xfrm>
                <a:off x="0" y="192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9" name="Line 7"/>
              <p:cNvSpPr>
                <a:spLocks noChangeShapeType="1"/>
              </p:cNvSpPr>
              <p:nvPr/>
            </p:nvSpPr>
            <p:spPr bwMode="white">
              <a:xfrm>
                <a:off x="0" y="384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/>
            </p:nvSpPr>
            <p:spPr bwMode="white">
              <a:xfrm>
                <a:off x="0" y="576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/>
            </p:nvSpPr>
            <p:spPr bwMode="white">
              <a:xfrm>
                <a:off x="0" y="768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/>
            </p:nvSpPr>
            <p:spPr bwMode="white">
              <a:xfrm>
                <a:off x="0" y="960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/>
            </p:nvSpPr>
            <p:spPr bwMode="white">
              <a:xfrm>
                <a:off x="0" y="1152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/>
            </p:nvSpPr>
            <p:spPr bwMode="white">
              <a:xfrm>
                <a:off x="0" y="1344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/>
            </p:nvSpPr>
            <p:spPr bwMode="white">
              <a:xfrm>
                <a:off x="0" y="1536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/>
            </p:nvSpPr>
            <p:spPr bwMode="white">
              <a:xfrm>
                <a:off x="0" y="1728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/>
            </p:nvSpPr>
            <p:spPr bwMode="white">
              <a:xfrm>
                <a:off x="0" y="1920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/>
            </p:nvSpPr>
            <p:spPr bwMode="white">
              <a:xfrm>
                <a:off x="0" y="2112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/>
            </p:nvSpPr>
            <p:spPr bwMode="white">
              <a:xfrm>
                <a:off x="0" y="2304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/>
            </p:nvSpPr>
            <p:spPr bwMode="white">
              <a:xfrm>
                <a:off x="0" y="2496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/>
            </p:nvSpPr>
            <p:spPr bwMode="white">
              <a:xfrm>
                <a:off x="0" y="2688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/>
            </p:nvSpPr>
            <p:spPr bwMode="white">
              <a:xfrm>
                <a:off x="0" y="2880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/>
            </p:nvSpPr>
            <p:spPr bwMode="white">
              <a:xfrm>
                <a:off x="0" y="3072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/>
            </p:nvSpPr>
            <p:spPr bwMode="white">
              <a:xfrm>
                <a:off x="0" y="3264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/>
            </p:nvSpPr>
            <p:spPr bwMode="white">
              <a:xfrm>
                <a:off x="0" y="3456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/>
            </p:nvSpPr>
            <p:spPr bwMode="white">
              <a:xfrm>
                <a:off x="0" y="3648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white">
              <a:xfrm>
                <a:off x="0" y="3840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/>
            </p:nvSpPr>
            <p:spPr bwMode="white">
              <a:xfrm>
                <a:off x="0" y="4032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/>
            </p:nvSpPr>
            <p:spPr bwMode="white">
              <a:xfrm>
                <a:off x="0" y="4224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/>
            </p:nvSpPr>
            <p:spPr bwMode="white">
              <a:xfrm>
                <a:off x="19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/>
            </p:nvSpPr>
            <p:spPr bwMode="white">
              <a:xfrm>
                <a:off x="38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/>
            </p:nvSpPr>
            <p:spPr bwMode="white">
              <a:xfrm>
                <a:off x="57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/>
            </p:nvSpPr>
            <p:spPr bwMode="white">
              <a:xfrm>
                <a:off x="76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/>
            </p:nvSpPr>
            <p:spPr bwMode="white">
              <a:xfrm>
                <a:off x="960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/>
            </p:nvSpPr>
            <p:spPr bwMode="white">
              <a:xfrm>
                <a:off x="115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/>
            </p:nvSpPr>
            <p:spPr bwMode="white">
              <a:xfrm>
                <a:off x="134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/>
            </p:nvSpPr>
            <p:spPr bwMode="white">
              <a:xfrm>
                <a:off x="153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/>
            </p:nvSpPr>
            <p:spPr bwMode="white">
              <a:xfrm>
                <a:off x="172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/>
            </p:nvSpPr>
            <p:spPr bwMode="white">
              <a:xfrm>
                <a:off x="1920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/>
            </p:nvSpPr>
            <p:spPr bwMode="white">
              <a:xfrm>
                <a:off x="211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/>
            </p:nvSpPr>
            <p:spPr bwMode="white">
              <a:xfrm>
                <a:off x="230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/>
            </p:nvSpPr>
            <p:spPr bwMode="white">
              <a:xfrm>
                <a:off x="249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/>
            </p:nvSpPr>
            <p:spPr bwMode="white">
              <a:xfrm>
                <a:off x="268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/>
            </p:nvSpPr>
            <p:spPr bwMode="white">
              <a:xfrm>
                <a:off x="2880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/>
            </p:nvSpPr>
            <p:spPr bwMode="white">
              <a:xfrm>
                <a:off x="307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/>
            </p:nvSpPr>
            <p:spPr bwMode="white">
              <a:xfrm>
                <a:off x="326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/>
            </p:nvSpPr>
            <p:spPr bwMode="white">
              <a:xfrm>
                <a:off x="345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/>
            </p:nvSpPr>
            <p:spPr bwMode="white">
              <a:xfrm>
                <a:off x="364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/>
            </p:nvSpPr>
            <p:spPr bwMode="white">
              <a:xfrm>
                <a:off x="3840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/>
            </p:nvSpPr>
            <p:spPr bwMode="white">
              <a:xfrm>
                <a:off x="403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/>
            </p:nvSpPr>
            <p:spPr bwMode="white">
              <a:xfrm>
                <a:off x="422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/>
            </p:nvSpPr>
            <p:spPr bwMode="white">
              <a:xfrm>
                <a:off x="441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/>
            </p:nvSpPr>
            <p:spPr bwMode="white">
              <a:xfrm>
                <a:off x="460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/>
            </p:nvSpPr>
            <p:spPr bwMode="white">
              <a:xfrm>
                <a:off x="4800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/>
            </p:nvSpPr>
            <p:spPr bwMode="white">
              <a:xfrm>
                <a:off x="499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/>
            </p:nvSpPr>
            <p:spPr bwMode="white">
              <a:xfrm>
                <a:off x="518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/>
            </p:nvSpPr>
            <p:spPr bwMode="white">
              <a:xfrm>
                <a:off x="537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/>
            </p:nvSpPr>
            <p:spPr bwMode="white">
              <a:xfrm>
                <a:off x="556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sp>
          <p:nvSpPr>
            <p:cNvPr id="7" name="Line 57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59" name="Group 58"/>
          <p:cNvGrpSpPr>
            <a:grpSpLocks/>
          </p:cNvGrpSpPr>
          <p:nvPr/>
        </p:nvGrpSpPr>
        <p:grpSpPr bwMode="auto">
          <a:xfrm>
            <a:off x="4763" y="887413"/>
            <a:ext cx="6654800" cy="2851150"/>
            <a:chOff x="3" y="559"/>
            <a:chExt cx="4192" cy="1796"/>
          </a:xfrm>
        </p:grpSpPr>
        <p:sp>
          <p:nvSpPr>
            <p:cNvPr id="60" name="Line 59"/>
            <p:cNvSpPr>
              <a:spLocks noChangeShapeType="1"/>
            </p:cNvSpPr>
            <p:nvPr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61" name="Line 60"/>
            <p:cNvSpPr>
              <a:spLocks noChangeShapeType="1"/>
            </p:cNvSpPr>
            <p:nvPr/>
          </p:nvSpPr>
          <p:spPr bwMode="ltGray">
            <a:xfrm flipH="1" flipV="1">
              <a:off x="3" y="1924"/>
              <a:ext cx="3211" cy="1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62" name="Line 61"/>
            <p:cNvSpPr>
              <a:spLocks noChangeShapeType="1"/>
            </p:cNvSpPr>
            <p:nvPr/>
          </p:nvSpPr>
          <p:spPr bwMode="ltGray">
            <a:xfrm flipH="1" flipV="1">
              <a:off x="384" y="938"/>
              <a:ext cx="3811" cy="1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63" name="Arc 62"/>
            <p:cNvSpPr>
              <a:spLocks/>
            </p:cNvSpPr>
            <p:nvPr/>
          </p:nvSpPr>
          <p:spPr bwMode="ltGray">
            <a:xfrm rot="16200000" flipH="1">
              <a:off x="426" y="860"/>
              <a:ext cx="156" cy="157"/>
            </a:xfrm>
            <a:custGeom>
              <a:avLst/>
              <a:gdLst>
                <a:gd name="T0" fmla="*/ 0 w 43195"/>
                <a:gd name="T1" fmla="*/ 0 h 43200"/>
                <a:gd name="T2" fmla="*/ 0 w 43195"/>
                <a:gd name="T3" fmla="*/ 0 h 43200"/>
                <a:gd name="T4" fmla="*/ 0 w 43195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195" h="43200" fill="none" extrusionOk="0">
                  <a:moveTo>
                    <a:pt x="21114" y="5"/>
                  </a:moveTo>
                  <a:cubicBezTo>
                    <a:pt x="21274" y="1"/>
                    <a:pt x="21434" y="-1"/>
                    <a:pt x="21595" y="0"/>
                  </a:cubicBezTo>
                  <a:cubicBezTo>
                    <a:pt x="33524" y="0"/>
                    <a:pt x="43195" y="9670"/>
                    <a:pt x="43195" y="21600"/>
                  </a:cubicBezTo>
                  <a:cubicBezTo>
                    <a:pt x="43195" y="33529"/>
                    <a:pt x="33524" y="43200"/>
                    <a:pt x="21595" y="43200"/>
                  </a:cubicBezTo>
                  <a:cubicBezTo>
                    <a:pt x="9843" y="43200"/>
                    <a:pt x="247" y="33805"/>
                    <a:pt x="-1" y="22056"/>
                  </a:cubicBezTo>
                </a:path>
                <a:path w="43195" h="43200" stroke="0" extrusionOk="0">
                  <a:moveTo>
                    <a:pt x="21114" y="5"/>
                  </a:moveTo>
                  <a:cubicBezTo>
                    <a:pt x="21274" y="1"/>
                    <a:pt x="21434" y="-1"/>
                    <a:pt x="21595" y="0"/>
                  </a:cubicBezTo>
                  <a:cubicBezTo>
                    <a:pt x="33524" y="0"/>
                    <a:pt x="43195" y="9670"/>
                    <a:pt x="43195" y="21600"/>
                  </a:cubicBezTo>
                  <a:cubicBezTo>
                    <a:pt x="43195" y="33529"/>
                    <a:pt x="33524" y="43200"/>
                    <a:pt x="21595" y="43200"/>
                  </a:cubicBezTo>
                  <a:cubicBezTo>
                    <a:pt x="9843" y="43200"/>
                    <a:pt x="247" y="33805"/>
                    <a:pt x="-1" y="22056"/>
                  </a:cubicBezTo>
                  <a:lnTo>
                    <a:pt x="21595" y="21600"/>
                  </a:lnTo>
                  <a:lnTo>
                    <a:pt x="21114" y="5"/>
                  </a:lnTo>
                  <a:close/>
                </a:path>
              </a:pathLst>
            </a:cu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64" name="Group 72"/>
          <p:cNvGrpSpPr>
            <a:grpSpLocks/>
          </p:cNvGrpSpPr>
          <p:nvPr/>
        </p:nvGrpSpPr>
        <p:grpSpPr bwMode="auto">
          <a:xfrm>
            <a:off x="2349500" y="3098800"/>
            <a:ext cx="6045200" cy="2876550"/>
            <a:chOff x="1480" y="1952"/>
            <a:chExt cx="3808" cy="1812"/>
          </a:xfrm>
        </p:grpSpPr>
        <p:sp>
          <p:nvSpPr>
            <p:cNvPr id="65" name="Line 64"/>
            <p:cNvSpPr>
              <a:spLocks noChangeShapeType="1"/>
            </p:cNvSpPr>
            <p:nvPr/>
          </p:nvSpPr>
          <p:spPr bwMode="ltGray">
            <a:xfrm flipV="1">
              <a:off x="1480" y="3442"/>
              <a:ext cx="3808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66" name="Line 65"/>
            <p:cNvSpPr>
              <a:spLocks noChangeShapeType="1"/>
            </p:cNvSpPr>
            <p:nvPr/>
          </p:nvSpPr>
          <p:spPr bwMode="ltGray">
            <a:xfrm flipH="1">
              <a:off x="5172" y="1952"/>
              <a:ext cx="0" cy="1812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67" name="Arc 66"/>
            <p:cNvSpPr>
              <a:spLocks/>
            </p:cNvSpPr>
            <p:nvPr/>
          </p:nvSpPr>
          <p:spPr bwMode="ltGray">
            <a:xfrm rot="5400000">
              <a:off x="5097" y="3363"/>
              <a:ext cx="156" cy="157"/>
            </a:xfrm>
            <a:custGeom>
              <a:avLst/>
              <a:gdLst>
                <a:gd name="T0" fmla="*/ 0 w 43195"/>
                <a:gd name="T1" fmla="*/ 0 h 43200"/>
                <a:gd name="T2" fmla="*/ 0 w 43195"/>
                <a:gd name="T3" fmla="*/ 0 h 43200"/>
                <a:gd name="T4" fmla="*/ 0 w 43195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195" h="43200" fill="none" extrusionOk="0">
                  <a:moveTo>
                    <a:pt x="21114" y="5"/>
                  </a:moveTo>
                  <a:cubicBezTo>
                    <a:pt x="21274" y="1"/>
                    <a:pt x="21434" y="-1"/>
                    <a:pt x="21595" y="0"/>
                  </a:cubicBezTo>
                  <a:cubicBezTo>
                    <a:pt x="33524" y="0"/>
                    <a:pt x="43195" y="9670"/>
                    <a:pt x="43195" y="21600"/>
                  </a:cubicBezTo>
                  <a:cubicBezTo>
                    <a:pt x="43195" y="33529"/>
                    <a:pt x="33524" y="43200"/>
                    <a:pt x="21595" y="43200"/>
                  </a:cubicBezTo>
                  <a:cubicBezTo>
                    <a:pt x="9843" y="43200"/>
                    <a:pt x="247" y="33805"/>
                    <a:pt x="-1" y="22056"/>
                  </a:cubicBezTo>
                </a:path>
                <a:path w="43195" h="43200" stroke="0" extrusionOk="0">
                  <a:moveTo>
                    <a:pt x="21114" y="5"/>
                  </a:moveTo>
                  <a:cubicBezTo>
                    <a:pt x="21274" y="1"/>
                    <a:pt x="21434" y="-1"/>
                    <a:pt x="21595" y="0"/>
                  </a:cubicBezTo>
                  <a:cubicBezTo>
                    <a:pt x="33524" y="0"/>
                    <a:pt x="43195" y="9670"/>
                    <a:pt x="43195" y="21600"/>
                  </a:cubicBezTo>
                  <a:cubicBezTo>
                    <a:pt x="43195" y="33529"/>
                    <a:pt x="33524" y="43200"/>
                    <a:pt x="21595" y="43200"/>
                  </a:cubicBezTo>
                  <a:cubicBezTo>
                    <a:pt x="9843" y="43200"/>
                    <a:pt x="247" y="33805"/>
                    <a:pt x="-1" y="22056"/>
                  </a:cubicBezTo>
                  <a:lnTo>
                    <a:pt x="21595" y="21600"/>
                  </a:lnTo>
                  <a:lnTo>
                    <a:pt x="21114" y="5"/>
                  </a:lnTo>
                  <a:close/>
                </a:path>
              </a:pathLst>
            </a:cu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23619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14400" y="2286000"/>
            <a:ext cx="7848600" cy="609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20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276600"/>
            <a:ext cx="6324600" cy="50006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8" name="Rectangle 69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4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" name="Rectangle 70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defRPr sz="14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1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4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34DF4FCC-102A-40A2-A9C7-D9FD5751A52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708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7077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67500" y="228600"/>
            <a:ext cx="2095500" cy="63246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6134100" cy="63246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6751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28600"/>
            <a:ext cx="8077200" cy="6096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381000" y="914400"/>
            <a:ext cx="8382000" cy="5638800"/>
          </a:xfrm>
        </p:spPr>
        <p:txBody>
          <a:bodyPr/>
          <a:lstStyle/>
          <a:p>
            <a:pPr lvl="0"/>
            <a:endParaRPr lang="es-ES" noProof="0" smtClean="0"/>
          </a:p>
        </p:txBody>
      </p:sp>
    </p:spTree>
    <p:extLst>
      <p:ext uri="{BB962C8B-B14F-4D97-AF65-F5344CB8AC3E}">
        <p14:creationId xmlns:p14="http://schemas.microsoft.com/office/powerpoint/2010/main" val="14480725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28600"/>
            <a:ext cx="8077200" cy="6096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381000" y="914400"/>
            <a:ext cx="4114800" cy="5638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114800" cy="5638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0746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588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144039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81000" y="914400"/>
            <a:ext cx="41148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1148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6153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0015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0545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3743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255930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020965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58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grpSp>
        <p:nvGrpSpPr>
          <p:cNvPr id="1027" name="Group 59"/>
          <p:cNvGrpSpPr>
            <a:grpSpLocks/>
          </p:cNvGrpSpPr>
          <p:nvPr/>
        </p:nvGrpSpPr>
        <p:grpSpPr bwMode="auto">
          <a:xfrm>
            <a:off x="152400" y="762000"/>
            <a:ext cx="1784350" cy="2324100"/>
            <a:chOff x="96" y="916"/>
            <a:chExt cx="2208" cy="2876"/>
          </a:xfrm>
        </p:grpSpPr>
        <p:sp>
          <p:nvSpPr>
            <p:cNvPr id="1033" name="Line 60"/>
            <p:cNvSpPr>
              <a:spLocks noChangeShapeType="1"/>
            </p:cNvSpPr>
            <p:nvPr/>
          </p:nvSpPr>
          <p:spPr bwMode="ltGray">
            <a:xfrm flipH="1">
              <a:off x="96" y="1038"/>
              <a:ext cx="2208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34" name="Line 61"/>
            <p:cNvSpPr>
              <a:spLocks noChangeShapeType="1"/>
            </p:cNvSpPr>
            <p:nvPr/>
          </p:nvSpPr>
          <p:spPr bwMode="ltGray">
            <a:xfrm>
              <a:off x="336" y="920"/>
              <a:ext cx="0" cy="2872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35" name="Arc 62"/>
            <p:cNvSpPr>
              <a:spLocks/>
            </p:cNvSpPr>
            <p:nvPr/>
          </p:nvSpPr>
          <p:spPr bwMode="ltGray">
            <a:xfrm flipH="1">
              <a:off x="218" y="916"/>
              <a:ext cx="238" cy="240"/>
            </a:xfrm>
            <a:custGeom>
              <a:avLst/>
              <a:gdLst>
                <a:gd name="T0" fmla="*/ 1 w 43195"/>
                <a:gd name="T1" fmla="*/ 0 h 43200"/>
                <a:gd name="T2" fmla="*/ 0 w 43195"/>
                <a:gd name="T3" fmla="*/ 1 h 43200"/>
                <a:gd name="T4" fmla="*/ 1 w 43195"/>
                <a:gd name="T5" fmla="*/ 1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195" h="43200" fill="none" extrusionOk="0">
                  <a:moveTo>
                    <a:pt x="21114" y="5"/>
                  </a:moveTo>
                  <a:cubicBezTo>
                    <a:pt x="21274" y="1"/>
                    <a:pt x="21434" y="-1"/>
                    <a:pt x="21595" y="0"/>
                  </a:cubicBezTo>
                  <a:cubicBezTo>
                    <a:pt x="33524" y="0"/>
                    <a:pt x="43195" y="9670"/>
                    <a:pt x="43195" y="21600"/>
                  </a:cubicBezTo>
                  <a:cubicBezTo>
                    <a:pt x="43195" y="33529"/>
                    <a:pt x="33524" y="43200"/>
                    <a:pt x="21595" y="43200"/>
                  </a:cubicBezTo>
                  <a:cubicBezTo>
                    <a:pt x="9843" y="43200"/>
                    <a:pt x="247" y="33805"/>
                    <a:pt x="-1" y="22056"/>
                  </a:cubicBezTo>
                </a:path>
                <a:path w="43195" h="43200" stroke="0" extrusionOk="0">
                  <a:moveTo>
                    <a:pt x="21114" y="5"/>
                  </a:moveTo>
                  <a:cubicBezTo>
                    <a:pt x="21274" y="1"/>
                    <a:pt x="21434" y="-1"/>
                    <a:pt x="21595" y="0"/>
                  </a:cubicBezTo>
                  <a:cubicBezTo>
                    <a:pt x="33524" y="0"/>
                    <a:pt x="43195" y="9670"/>
                    <a:pt x="43195" y="21600"/>
                  </a:cubicBezTo>
                  <a:cubicBezTo>
                    <a:pt x="43195" y="33529"/>
                    <a:pt x="33524" y="43200"/>
                    <a:pt x="21595" y="43200"/>
                  </a:cubicBezTo>
                  <a:cubicBezTo>
                    <a:pt x="9843" y="43200"/>
                    <a:pt x="247" y="33805"/>
                    <a:pt x="-1" y="22056"/>
                  </a:cubicBezTo>
                  <a:lnTo>
                    <a:pt x="21595" y="21600"/>
                  </a:lnTo>
                  <a:lnTo>
                    <a:pt x="21114" y="5"/>
                  </a:lnTo>
                  <a:close/>
                </a:path>
              </a:pathLst>
            </a:cu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1028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8077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14400"/>
            <a:ext cx="83820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30" name="Line 76"/>
          <p:cNvSpPr>
            <a:spLocks noChangeShapeType="1"/>
          </p:cNvSpPr>
          <p:nvPr/>
        </p:nvSpPr>
        <p:spPr bwMode="ltGray">
          <a:xfrm flipV="1">
            <a:off x="8067675" y="6594475"/>
            <a:ext cx="91440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1" name="Line 77"/>
          <p:cNvSpPr>
            <a:spLocks noChangeShapeType="1"/>
          </p:cNvSpPr>
          <p:nvPr/>
        </p:nvSpPr>
        <p:spPr bwMode="ltGray">
          <a:xfrm flipH="1" flipV="1">
            <a:off x="8788400" y="6235700"/>
            <a:ext cx="0" cy="4540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2" name="Arc 78"/>
          <p:cNvSpPr>
            <a:spLocks/>
          </p:cNvSpPr>
          <p:nvPr/>
        </p:nvSpPr>
        <p:spPr bwMode="ltGray">
          <a:xfrm flipV="1">
            <a:off x="8728075" y="6538913"/>
            <a:ext cx="115888" cy="117475"/>
          </a:xfrm>
          <a:custGeom>
            <a:avLst/>
            <a:gdLst>
              <a:gd name="T0" fmla="*/ 0 w 43200"/>
              <a:gd name="T1" fmla="*/ 159875 h 43180"/>
              <a:gd name="T2" fmla="*/ 162184 w 43200"/>
              <a:gd name="T3" fmla="*/ 319601 h 43180"/>
              <a:gd name="T4" fmla="*/ 155440 w 43200"/>
              <a:gd name="T5" fmla="*/ 159875 h 431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4318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33164"/>
                  <a:pt x="34091" y="42677"/>
                  <a:pt x="22536" y="43179"/>
                </a:cubicBezTo>
              </a:path>
              <a:path w="43200" h="4318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33164"/>
                  <a:pt x="34091" y="42677"/>
                  <a:pt x="22536" y="43179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Times New Roman" pitchFamily="18" charset="0"/>
        </a:defRPr>
      </a:lvl9pPr>
    </p:titleStyle>
    <p:bodyStyle>
      <a:lvl1pPr marL="228600" indent="-228600" algn="l" rtl="0" eaLnBrk="0" fontAlgn="base" hangingPunct="0">
        <a:spcBef>
          <a:spcPct val="50000"/>
        </a:spcBef>
        <a:spcAft>
          <a:spcPct val="0"/>
        </a:spcAft>
        <a:buClr>
          <a:srgbClr val="000000"/>
        </a:buClr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571500" indent="-228600" algn="l" rtl="0" eaLnBrk="0" fontAlgn="base" hangingPunct="0">
        <a:spcBef>
          <a:spcPct val="25000"/>
        </a:spcBef>
        <a:spcAft>
          <a:spcPct val="0"/>
        </a:spcAft>
        <a:buClr>
          <a:srgbClr val="00008C"/>
        </a:buClr>
        <a:buSzPct val="75000"/>
        <a:buFont typeface="Wingdings" pitchFamily="2" charset="2"/>
        <a:buChar char="§"/>
        <a:defRPr sz="2400">
          <a:solidFill>
            <a:srgbClr val="00008C"/>
          </a:solidFill>
          <a:latin typeface="+mn-lt"/>
        </a:defRPr>
      </a:lvl2pPr>
      <a:lvl3pPr marL="914400" indent="-228600" algn="l" rtl="0" eaLnBrk="0" fontAlgn="base" hangingPunct="0">
        <a:spcBef>
          <a:spcPct val="25000"/>
        </a:spcBef>
        <a:spcAft>
          <a:spcPct val="0"/>
        </a:spcAft>
        <a:buClr>
          <a:srgbClr val="783C00"/>
        </a:buClr>
        <a:buSzPct val="125000"/>
        <a:buFont typeface="Times New Roman" pitchFamily="18" charset="0"/>
        <a:buChar char="-"/>
        <a:defRPr sz="2000">
          <a:solidFill>
            <a:srgbClr val="783C00"/>
          </a:solidFill>
          <a:latin typeface="+mn-lt"/>
        </a:defRPr>
      </a:lvl3pPr>
      <a:lvl4pPr marL="1257300" indent="-228600" algn="l" rtl="0" eaLnBrk="0" fontAlgn="base" hangingPunct="0">
        <a:spcBef>
          <a:spcPct val="20000"/>
        </a:spcBef>
        <a:spcAft>
          <a:spcPct val="0"/>
        </a:spcAft>
        <a:buClr>
          <a:srgbClr val="783C00"/>
        </a:buClr>
        <a:buSzPct val="50000"/>
        <a:buChar char="–"/>
        <a:defRPr sz="2000">
          <a:solidFill>
            <a:schemeClr val="tx1"/>
          </a:solidFill>
          <a:latin typeface="+mn-lt"/>
        </a:defRPr>
      </a:lvl4pPr>
      <a:lvl5pPr marL="1546225" indent="-174625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5pPr>
      <a:lvl6pPr marL="2003425" indent="-174625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defRPr sz="2000">
          <a:solidFill>
            <a:schemeClr val="tx1"/>
          </a:solidFill>
          <a:latin typeface="+mn-lt"/>
        </a:defRPr>
      </a:lvl6pPr>
      <a:lvl7pPr marL="2460625" indent="-174625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defRPr sz="2000">
          <a:solidFill>
            <a:schemeClr val="tx1"/>
          </a:solidFill>
          <a:latin typeface="+mn-lt"/>
        </a:defRPr>
      </a:lvl7pPr>
      <a:lvl8pPr marL="2917825" indent="-174625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defRPr sz="2000">
          <a:solidFill>
            <a:schemeClr val="tx1"/>
          </a:solidFill>
          <a:latin typeface="+mn-lt"/>
        </a:defRPr>
      </a:lvl8pPr>
      <a:lvl9pPr marL="3375025" indent="-174625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t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ti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ti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ti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tif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tif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10. RANSAC. </a:t>
            </a:r>
            <a:r>
              <a:rPr lang="en-US" dirty="0" err="1" smtClean="0">
                <a:latin typeface="Arial" charset="0"/>
              </a:rPr>
              <a:t>Ajuste</a:t>
            </a:r>
            <a:r>
              <a:rPr lang="en-US" dirty="0" smtClean="0">
                <a:latin typeface="Arial" charset="0"/>
              </a:rPr>
              <a:t> a                    </a:t>
            </a:r>
            <a:r>
              <a:rPr lang="en-US" dirty="0" err="1" smtClean="0">
                <a:latin typeface="Arial" charset="0"/>
              </a:rPr>
              <a:t>modelos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geométricos</a:t>
            </a:r>
            <a:endParaRPr lang="en-US" dirty="0" smtClean="0">
              <a:latin typeface="Arial" charset="0"/>
            </a:endParaRP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8382000" y="5029200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pic>
        <p:nvPicPr>
          <p:cNvPr id="3080" name="Picture 8" descr="C:\Users\Eusebio\Pictures\Logos\UVa_logo_escudo_gris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3194" y="5643882"/>
            <a:ext cx="914679" cy="1090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3281785" y="5964764"/>
            <a:ext cx="3567065" cy="607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FontTx/>
              <a:buNone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715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00008C"/>
              </a:buClr>
              <a:buSzPct val="75000"/>
              <a:buFont typeface="Wingdings" pitchFamily="2" charset="2"/>
              <a:buChar char="§"/>
              <a:defRPr sz="2400">
                <a:solidFill>
                  <a:srgbClr val="00008C"/>
                </a:solidFill>
                <a:latin typeface="+mn-lt"/>
              </a:defRPr>
            </a:lvl2pPr>
            <a:lvl3pPr marL="9144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783C00"/>
              </a:buClr>
              <a:buSzPct val="125000"/>
              <a:buFont typeface="Times New Roman" pitchFamily="18" charset="0"/>
              <a:buChar char="-"/>
              <a:defRPr sz="2000">
                <a:solidFill>
                  <a:srgbClr val="783C00"/>
                </a:solidFill>
                <a:latin typeface="+mn-lt"/>
              </a:defRPr>
            </a:lvl3pPr>
            <a:lvl4pPr marL="12573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83C00"/>
              </a:buClr>
              <a:buSzPct val="50000"/>
              <a:defRPr>
                <a:solidFill>
                  <a:schemeClr val="tx1"/>
                </a:solidFill>
                <a:latin typeface="+mn-lt"/>
              </a:defRPr>
            </a:lvl4pPr>
            <a:lvl5pPr marL="1546225" indent="-1746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defRPr sz="2000">
                <a:solidFill>
                  <a:schemeClr val="tx1"/>
                </a:solidFill>
                <a:latin typeface="+mn-lt"/>
              </a:defRPr>
            </a:lvl5pPr>
            <a:lvl6pPr marL="2003425" indent="-174625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defRPr sz="2000">
                <a:solidFill>
                  <a:schemeClr val="tx1"/>
                </a:solidFill>
                <a:latin typeface="+mn-lt"/>
              </a:defRPr>
            </a:lvl6pPr>
            <a:lvl7pPr marL="2460625" indent="-174625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defRPr sz="2000">
                <a:solidFill>
                  <a:schemeClr val="tx1"/>
                </a:solidFill>
                <a:latin typeface="+mn-lt"/>
              </a:defRPr>
            </a:lvl7pPr>
            <a:lvl8pPr marL="2917825" indent="-174625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defRPr sz="2000">
                <a:solidFill>
                  <a:schemeClr val="tx1"/>
                </a:solidFill>
                <a:latin typeface="+mn-lt"/>
              </a:defRPr>
            </a:lvl8pPr>
            <a:lvl9pPr marL="3375025" indent="-174625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r" eaLnBrk="1" hangingPunct="1"/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Universidad de Valladolid</a:t>
            </a:r>
          </a:p>
          <a:p>
            <a:pPr algn="r" eaLnBrk="1" hangingPunct="1"/>
            <a:endParaRPr lang="en-US" sz="2000" b="1" dirty="0" smtClean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89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227013"/>
            <a:ext cx="8051800" cy="611187"/>
          </a:xfrm>
        </p:spPr>
        <p:txBody>
          <a:bodyPr lIns="90000" tIns="46800" rIns="90000" bIns="46800" anchor="ctr"/>
          <a:lstStyle/>
          <a:p>
            <a:pPr defTabSz="449263"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dirty="0" err="1" smtClean="0">
                <a:latin typeface="Arial" charset="0"/>
              </a:rPr>
              <a:t>Detección</a:t>
            </a:r>
            <a:r>
              <a:rPr lang="en-GB" sz="3200" dirty="0" smtClean="0">
                <a:latin typeface="Arial" charset="0"/>
              </a:rPr>
              <a:t> de </a:t>
            </a:r>
            <a:r>
              <a:rPr lang="en-GB" sz="3200" dirty="0" err="1" smtClean="0">
                <a:latin typeface="Arial" charset="0"/>
              </a:rPr>
              <a:t>Rectas</a:t>
            </a:r>
            <a:r>
              <a:rPr lang="en-GB" sz="3200" dirty="0" smtClean="0">
                <a:latin typeface="Arial" charset="0"/>
              </a:rPr>
              <a:t>. </a:t>
            </a: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37" y="1143000"/>
            <a:ext cx="7934325" cy="4572000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931361" y="5920613"/>
            <a:ext cx="7607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 Calcular la recta y el conjunto de consenso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4525911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227013"/>
            <a:ext cx="8051800" cy="611187"/>
          </a:xfrm>
        </p:spPr>
        <p:txBody>
          <a:bodyPr lIns="90000" tIns="46800" rIns="90000" bIns="46800" anchor="ctr"/>
          <a:lstStyle/>
          <a:p>
            <a:pPr defTabSz="449263"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dirty="0" err="1" smtClean="0">
                <a:latin typeface="Arial" charset="0"/>
              </a:rPr>
              <a:t>Detección</a:t>
            </a:r>
            <a:r>
              <a:rPr lang="en-GB" sz="3200" dirty="0" smtClean="0">
                <a:latin typeface="Arial" charset="0"/>
              </a:rPr>
              <a:t> de </a:t>
            </a:r>
            <a:r>
              <a:rPr lang="en-GB" sz="3200" dirty="0" err="1" smtClean="0">
                <a:latin typeface="Arial" charset="0"/>
              </a:rPr>
              <a:t>Rectas</a:t>
            </a:r>
            <a:r>
              <a:rPr lang="en-GB" sz="3200" dirty="0" smtClean="0">
                <a:latin typeface="Arial" charset="0"/>
              </a:rPr>
              <a:t>. </a:t>
            </a: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37" y="1143000"/>
            <a:ext cx="7934325" cy="4572000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1536200" y="5920614"/>
            <a:ext cx="667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 Elegir al azar dos puntos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4525911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227013"/>
            <a:ext cx="8051800" cy="611187"/>
          </a:xfrm>
        </p:spPr>
        <p:txBody>
          <a:bodyPr lIns="90000" tIns="46800" rIns="90000" bIns="46800" anchor="ctr"/>
          <a:lstStyle/>
          <a:p>
            <a:pPr defTabSz="449263"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dirty="0" err="1" smtClean="0">
                <a:latin typeface="Arial" charset="0"/>
              </a:rPr>
              <a:t>Detección</a:t>
            </a:r>
            <a:r>
              <a:rPr lang="en-GB" sz="3200" dirty="0" smtClean="0">
                <a:latin typeface="Arial" charset="0"/>
              </a:rPr>
              <a:t> de </a:t>
            </a:r>
            <a:r>
              <a:rPr lang="en-GB" sz="3200" dirty="0" err="1" smtClean="0">
                <a:latin typeface="Arial" charset="0"/>
              </a:rPr>
              <a:t>Rectas</a:t>
            </a:r>
            <a:r>
              <a:rPr lang="en-GB" sz="3200" dirty="0" smtClean="0">
                <a:latin typeface="Arial" charset="0"/>
              </a:rPr>
              <a:t>. </a:t>
            </a: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333" y="1143285"/>
            <a:ext cx="7933334" cy="4571429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931361" y="5920613"/>
            <a:ext cx="7607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 Calcular la recta y el conjunto de consenso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4525911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227013"/>
            <a:ext cx="8051800" cy="611187"/>
          </a:xfrm>
        </p:spPr>
        <p:txBody>
          <a:bodyPr lIns="90000" tIns="46800" rIns="90000" bIns="46800" anchor="ctr"/>
          <a:lstStyle/>
          <a:p>
            <a:pPr defTabSz="449263"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dirty="0" err="1" smtClean="0">
                <a:latin typeface="Arial" charset="0"/>
              </a:rPr>
              <a:t>Detección</a:t>
            </a:r>
            <a:r>
              <a:rPr lang="en-GB" sz="3200" dirty="0" smtClean="0">
                <a:latin typeface="Arial" charset="0"/>
              </a:rPr>
              <a:t> de </a:t>
            </a:r>
            <a:r>
              <a:rPr lang="en-GB" sz="3200" dirty="0" err="1" smtClean="0">
                <a:latin typeface="Arial" charset="0"/>
              </a:rPr>
              <a:t>Rectas</a:t>
            </a:r>
            <a:r>
              <a:rPr lang="en-GB" sz="3200" dirty="0" smtClean="0">
                <a:latin typeface="Arial" charset="0"/>
              </a:rPr>
              <a:t>. </a:t>
            </a: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37" y="1143000"/>
            <a:ext cx="7934325" cy="4572000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1536200" y="5920614"/>
            <a:ext cx="667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 Elegir al azar dos puntos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4525911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227013"/>
            <a:ext cx="8051800" cy="611187"/>
          </a:xfrm>
        </p:spPr>
        <p:txBody>
          <a:bodyPr lIns="90000" tIns="46800" rIns="90000" bIns="46800" anchor="ctr"/>
          <a:lstStyle/>
          <a:p>
            <a:pPr defTabSz="449263"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dirty="0" err="1" smtClean="0">
                <a:latin typeface="Arial" charset="0"/>
              </a:rPr>
              <a:t>Detección</a:t>
            </a:r>
            <a:r>
              <a:rPr lang="en-GB" sz="3200" dirty="0" smtClean="0">
                <a:latin typeface="Arial" charset="0"/>
              </a:rPr>
              <a:t> de </a:t>
            </a:r>
            <a:r>
              <a:rPr lang="en-GB" sz="3200" dirty="0" err="1" smtClean="0">
                <a:latin typeface="Arial" charset="0"/>
              </a:rPr>
              <a:t>Rectas</a:t>
            </a:r>
            <a:r>
              <a:rPr lang="en-GB" sz="3200" dirty="0" smtClean="0">
                <a:latin typeface="Arial" charset="0"/>
              </a:rPr>
              <a:t>. </a:t>
            </a: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37" y="1143000"/>
            <a:ext cx="7934325" cy="4572000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931361" y="5920613"/>
            <a:ext cx="7607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 Calcular la recta y el conjunto de consenso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4525911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227013"/>
            <a:ext cx="8051800" cy="611187"/>
          </a:xfrm>
        </p:spPr>
        <p:txBody>
          <a:bodyPr lIns="90000" tIns="46800" rIns="90000" bIns="46800" anchor="ctr"/>
          <a:lstStyle/>
          <a:p>
            <a:pPr defTabSz="449263"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dirty="0" err="1" smtClean="0">
                <a:latin typeface="Arial" charset="0"/>
              </a:rPr>
              <a:t>Detección</a:t>
            </a:r>
            <a:r>
              <a:rPr lang="en-GB" sz="3200" dirty="0" smtClean="0">
                <a:latin typeface="Arial" charset="0"/>
              </a:rPr>
              <a:t> de </a:t>
            </a:r>
            <a:r>
              <a:rPr lang="en-GB" sz="3200" dirty="0" err="1" smtClean="0">
                <a:latin typeface="Arial" charset="0"/>
              </a:rPr>
              <a:t>Rectas</a:t>
            </a:r>
            <a:r>
              <a:rPr lang="en-GB" sz="3200" dirty="0" smtClean="0">
                <a:latin typeface="Arial" charset="0"/>
              </a:rPr>
              <a:t>. </a:t>
            </a: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37" y="1143000"/>
            <a:ext cx="7934325" cy="4572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1536200" y="5920614"/>
            <a:ext cx="667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 Elegir al azar dos puntos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202611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227013"/>
            <a:ext cx="8051800" cy="611187"/>
          </a:xfrm>
        </p:spPr>
        <p:txBody>
          <a:bodyPr lIns="90000" tIns="46800" rIns="90000" bIns="46800" anchor="ctr"/>
          <a:lstStyle/>
          <a:p>
            <a:pPr defTabSz="449263"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dirty="0" err="1" smtClean="0">
                <a:latin typeface="Arial" charset="0"/>
              </a:rPr>
              <a:t>Detección</a:t>
            </a:r>
            <a:r>
              <a:rPr lang="en-GB" sz="3200" dirty="0" smtClean="0">
                <a:latin typeface="Arial" charset="0"/>
              </a:rPr>
              <a:t> de </a:t>
            </a:r>
            <a:r>
              <a:rPr lang="en-GB" sz="3200" dirty="0" err="1" smtClean="0">
                <a:latin typeface="Arial" charset="0"/>
              </a:rPr>
              <a:t>Rectas</a:t>
            </a:r>
            <a:r>
              <a:rPr lang="en-GB" sz="3200" dirty="0" smtClean="0">
                <a:latin typeface="Arial" charset="0"/>
              </a:rPr>
              <a:t>. </a:t>
            </a: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37" y="1143000"/>
            <a:ext cx="7934325" cy="4572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931361" y="5920613"/>
            <a:ext cx="7607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 Calcular la recta y el conjunto de consenso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202611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227013"/>
            <a:ext cx="8051800" cy="611187"/>
          </a:xfrm>
        </p:spPr>
        <p:txBody>
          <a:bodyPr lIns="90000" tIns="46800" rIns="90000" bIns="46800" anchor="ctr"/>
          <a:lstStyle/>
          <a:p>
            <a:pPr defTabSz="449263"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dirty="0" err="1" smtClean="0">
                <a:latin typeface="Arial" charset="0"/>
              </a:rPr>
              <a:t>Detección</a:t>
            </a:r>
            <a:r>
              <a:rPr lang="en-GB" sz="3200" dirty="0" smtClean="0">
                <a:latin typeface="Arial" charset="0"/>
              </a:rPr>
              <a:t> de </a:t>
            </a:r>
            <a:r>
              <a:rPr lang="en-GB" sz="3200" dirty="0" err="1" smtClean="0">
                <a:latin typeface="Arial" charset="0"/>
              </a:rPr>
              <a:t>Rectas</a:t>
            </a:r>
            <a:r>
              <a:rPr lang="en-GB" sz="3200" dirty="0" smtClean="0">
                <a:latin typeface="Arial" charset="0"/>
              </a:rPr>
              <a:t>. </a:t>
            </a: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37" y="1143000"/>
            <a:ext cx="7934325" cy="4572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929040" y="5920614"/>
            <a:ext cx="7285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Si el conjunto de consenso es suficientemente grande consideramos el modelo como válido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6004998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0" name="Rectangle 4"/>
          <p:cNvSpPr>
            <a:spLocks noChangeArrowheads="1"/>
          </p:cNvSpPr>
          <p:nvPr/>
        </p:nvSpPr>
        <p:spPr bwMode="auto">
          <a:xfrm>
            <a:off x="533400" y="227013"/>
            <a:ext cx="8048625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defTabSz="449263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b="1" dirty="0" err="1" smtClean="0">
                <a:solidFill>
                  <a:srgbClr val="000000"/>
                </a:solidFill>
              </a:rPr>
              <a:t>Parámetros</a:t>
            </a:r>
            <a:r>
              <a:rPr lang="en-GB" sz="3600" b="1" dirty="0" smtClean="0">
                <a:solidFill>
                  <a:srgbClr val="000000"/>
                </a:solidFill>
              </a:rPr>
              <a:t> del </a:t>
            </a:r>
            <a:r>
              <a:rPr lang="en-GB" sz="3600" b="1" dirty="0" err="1" smtClean="0">
                <a:solidFill>
                  <a:srgbClr val="000000"/>
                </a:solidFill>
              </a:rPr>
              <a:t>algoritmo</a:t>
            </a:r>
            <a:r>
              <a:rPr lang="en-GB" sz="3600" b="1" dirty="0" smtClean="0">
                <a:solidFill>
                  <a:srgbClr val="000000"/>
                </a:solidFill>
              </a:rPr>
              <a:t> RANSAC</a:t>
            </a:r>
            <a:endParaRPr lang="en-GB" sz="3600" b="1" dirty="0">
              <a:solidFill>
                <a:srgbClr val="000000"/>
              </a:solidFill>
            </a:endParaRPr>
          </a:p>
        </p:txBody>
      </p:sp>
      <p:sp>
        <p:nvSpPr>
          <p:cNvPr id="8201" name="Rectangle 4"/>
          <p:cNvSpPr>
            <a:spLocks noChangeArrowheads="1"/>
          </p:cNvSpPr>
          <p:nvPr/>
        </p:nvSpPr>
        <p:spPr bwMode="auto">
          <a:xfrm>
            <a:off x="533400" y="990600"/>
            <a:ext cx="8229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s-ES" sz="2000" b="1" dirty="0">
                <a:solidFill>
                  <a:srgbClr val="070000"/>
                </a:solidFill>
              </a:rPr>
              <a:t> </a:t>
            </a:r>
            <a:endParaRPr lang="es-ES" sz="2000" dirty="0">
              <a:solidFill>
                <a:srgbClr val="070000"/>
              </a:solidFill>
            </a:endParaRPr>
          </a:p>
          <a:p>
            <a:r>
              <a:rPr lang="es-ES" dirty="0">
                <a:solidFill>
                  <a:srgbClr val="070000"/>
                </a:solidFill>
              </a:rPr>
              <a:t>El algoritmo </a:t>
            </a:r>
            <a:r>
              <a:rPr lang="es-ES" dirty="0" smtClean="0">
                <a:solidFill>
                  <a:srgbClr val="070000"/>
                </a:solidFill>
              </a:rPr>
              <a:t>necesita por tanto de </a:t>
            </a:r>
            <a:r>
              <a:rPr lang="es-ES" b="1" dirty="0">
                <a:solidFill>
                  <a:srgbClr val="070000"/>
                </a:solidFill>
              </a:rPr>
              <a:t>tres parámetros </a:t>
            </a:r>
            <a:r>
              <a:rPr lang="es-ES" dirty="0">
                <a:solidFill>
                  <a:srgbClr val="070000"/>
                </a:solidFill>
              </a:rPr>
              <a:t>para controlar el proceso de estimación del modelo</a:t>
            </a:r>
            <a:r>
              <a:rPr lang="es-ES" dirty="0" smtClean="0">
                <a:solidFill>
                  <a:srgbClr val="070000"/>
                </a:solidFill>
              </a:rPr>
              <a:t>:</a:t>
            </a:r>
            <a:endParaRPr lang="es-ES" dirty="0">
              <a:solidFill>
                <a:srgbClr val="070000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625458" y="2594155"/>
            <a:ext cx="819666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ES" dirty="0" smtClean="0">
                <a:solidFill>
                  <a:srgbClr val="070000"/>
                </a:solidFill>
              </a:rPr>
              <a:t>El </a:t>
            </a:r>
            <a:r>
              <a:rPr lang="es-ES" b="1" dirty="0"/>
              <a:t>número máximo de iteraciones </a:t>
            </a:r>
            <a:r>
              <a:rPr lang="es-ES" b="1" i="1" dirty="0"/>
              <a:t>K</a:t>
            </a:r>
            <a:r>
              <a:rPr lang="es-ES" dirty="0"/>
              <a:t> </a:t>
            </a:r>
            <a:r>
              <a:rPr lang="es-ES" dirty="0">
                <a:solidFill>
                  <a:srgbClr val="070000"/>
                </a:solidFill>
              </a:rPr>
              <a:t>que tiene que realizar el algoritmo.</a:t>
            </a:r>
            <a:endParaRPr lang="en-US" dirty="0">
              <a:solidFill>
                <a:srgbClr val="070000"/>
              </a:solidFill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s-ES" dirty="0" smtClean="0">
                <a:solidFill>
                  <a:srgbClr val="070000"/>
                </a:solidFill>
              </a:rPr>
              <a:t>La </a:t>
            </a:r>
            <a:r>
              <a:rPr lang="es-ES" b="1" dirty="0"/>
              <a:t>tolerancia  </a:t>
            </a:r>
            <a:r>
              <a:rPr lang="es-ES" b="1" i="1" dirty="0"/>
              <a:t>t</a:t>
            </a:r>
            <a:r>
              <a:rPr lang="es-ES" dirty="0">
                <a:solidFill>
                  <a:srgbClr val="070000"/>
                </a:solidFill>
              </a:rPr>
              <a:t>  para determinar cuándo un pixel se ajusta a un modelo. 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s-ES" dirty="0">
                <a:solidFill>
                  <a:srgbClr val="070000"/>
                </a:solidFill>
              </a:rPr>
              <a:t>El </a:t>
            </a:r>
            <a:r>
              <a:rPr lang="es-ES" b="1" dirty="0"/>
              <a:t>número de </a:t>
            </a:r>
            <a:r>
              <a:rPr lang="es-ES" b="1" dirty="0" err="1"/>
              <a:t>inliers</a:t>
            </a:r>
            <a:r>
              <a:rPr lang="es-ES" b="1" dirty="0"/>
              <a:t> </a:t>
            </a:r>
            <a:r>
              <a:rPr lang="es-ES" b="1" i="1" dirty="0"/>
              <a:t>d </a:t>
            </a:r>
            <a:r>
              <a:rPr lang="es-ES" dirty="0">
                <a:solidFill>
                  <a:srgbClr val="070000"/>
                </a:solidFill>
              </a:rPr>
              <a:t>que garantiza que un </a:t>
            </a:r>
            <a:r>
              <a:rPr lang="es-ES" b="1" dirty="0">
                <a:solidFill>
                  <a:srgbClr val="070000"/>
                </a:solidFill>
              </a:rPr>
              <a:t>modelo es válido  </a:t>
            </a:r>
          </a:p>
        </p:txBody>
      </p:sp>
      <p:sp>
        <p:nvSpPr>
          <p:cNvPr id="5" name="1 Marcador de pie de página"/>
          <p:cNvSpPr txBox="1">
            <a:spLocks/>
          </p:cNvSpPr>
          <p:nvPr/>
        </p:nvSpPr>
        <p:spPr>
          <a:xfrm>
            <a:off x="3034166" y="6267450"/>
            <a:ext cx="3794187" cy="4762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" sz="1400" dirty="0" smtClean="0">
                <a:latin typeface="Arial" charset="0"/>
              </a:rPr>
              <a:t>Visión Artificial Industrial. Univ. Valladolid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5"/>
          <p:cNvSpPr>
            <a:spLocks noChangeArrowheads="1"/>
          </p:cNvSpPr>
          <p:nvPr/>
        </p:nvSpPr>
        <p:spPr bwMode="auto">
          <a:xfrm>
            <a:off x="625475" y="1303338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r>
              <a:rPr lang="es-ES" dirty="0">
                <a:solidFill>
                  <a:srgbClr val="070000"/>
                </a:solidFill>
              </a:rPr>
              <a:t>El </a:t>
            </a:r>
            <a:r>
              <a:rPr lang="es-ES" b="1" dirty="0">
                <a:solidFill>
                  <a:srgbClr val="070000"/>
                </a:solidFill>
              </a:rPr>
              <a:t>número de iteraciones </a:t>
            </a:r>
            <a:r>
              <a:rPr lang="es-ES" b="1" i="1" dirty="0">
                <a:solidFill>
                  <a:srgbClr val="070000"/>
                </a:solidFill>
              </a:rPr>
              <a:t>K</a:t>
            </a:r>
            <a:r>
              <a:rPr lang="es-ES" b="1" dirty="0">
                <a:solidFill>
                  <a:srgbClr val="070000"/>
                </a:solidFill>
              </a:rPr>
              <a:t> </a:t>
            </a:r>
            <a:r>
              <a:rPr lang="es-ES" dirty="0">
                <a:solidFill>
                  <a:srgbClr val="070000"/>
                </a:solidFill>
              </a:rPr>
              <a:t>puede determinarse teóricamente a partir de la probabilidad </a:t>
            </a:r>
            <a:r>
              <a:rPr lang="es-ES" i="1" dirty="0">
                <a:solidFill>
                  <a:srgbClr val="070000"/>
                </a:solidFill>
              </a:rPr>
              <a:t>P</a:t>
            </a:r>
            <a:r>
              <a:rPr lang="es-ES" dirty="0">
                <a:solidFill>
                  <a:srgbClr val="070000"/>
                </a:solidFill>
              </a:rPr>
              <a:t> de encontrar al menos una muestra de puntos no contaminada por </a:t>
            </a:r>
            <a:r>
              <a:rPr lang="es-ES" dirty="0" err="1">
                <a:solidFill>
                  <a:srgbClr val="070000"/>
                </a:solidFill>
              </a:rPr>
              <a:t>outliers</a:t>
            </a:r>
            <a:r>
              <a:rPr lang="es-ES" dirty="0">
                <a:solidFill>
                  <a:srgbClr val="070000"/>
                </a:solidFill>
              </a:rPr>
              <a:t>. </a:t>
            </a:r>
            <a:endParaRPr lang="es-ES" dirty="0" smtClean="0">
              <a:solidFill>
                <a:srgbClr val="070000"/>
              </a:solidFill>
            </a:endParaRPr>
          </a:p>
          <a:p>
            <a:endParaRPr lang="es-ES" dirty="0">
              <a:solidFill>
                <a:srgbClr val="070000"/>
              </a:solidFill>
            </a:endParaRPr>
          </a:p>
          <a:p>
            <a:r>
              <a:rPr lang="es-ES" dirty="0" smtClean="0">
                <a:solidFill>
                  <a:srgbClr val="070000"/>
                </a:solidFill>
              </a:rPr>
              <a:t>RANSAC </a:t>
            </a:r>
            <a:r>
              <a:rPr lang="es-ES" b="1" dirty="0">
                <a:solidFill>
                  <a:srgbClr val="070000"/>
                </a:solidFill>
              </a:rPr>
              <a:t>no es un algoritmo determinista </a:t>
            </a:r>
            <a:r>
              <a:rPr lang="es-ES" dirty="0">
                <a:solidFill>
                  <a:srgbClr val="070000"/>
                </a:solidFill>
              </a:rPr>
              <a:t>y por tanto el modelo que proporciona es válido sólo con una determinada probabilidad y esta probabilidad aumenta a medida que se llevan a cabo más iteraciones.</a:t>
            </a:r>
          </a:p>
          <a:p>
            <a:r>
              <a:rPr lang="es-ES" dirty="0"/>
              <a:t> 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33400" y="227013"/>
            <a:ext cx="8048625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defTabSz="449263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b="1" dirty="0" err="1" smtClean="0">
                <a:solidFill>
                  <a:srgbClr val="000000"/>
                </a:solidFill>
              </a:rPr>
              <a:t>Parámetros</a:t>
            </a:r>
            <a:r>
              <a:rPr lang="en-GB" sz="3600" b="1" dirty="0" smtClean="0">
                <a:solidFill>
                  <a:srgbClr val="000000"/>
                </a:solidFill>
              </a:rPr>
              <a:t>. </a:t>
            </a:r>
            <a:r>
              <a:rPr lang="en-GB" sz="3600" b="1" dirty="0" err="1" smtClean="0">
                <a:solidFill>
                  <a:srgbClr val="000000"/>
                </a:solidFill>
              </a:rPr>
              <a:t>Núm</a:t>
            </a:r>
            <a:r>
              <a:rPr lang="en-GB" sz="3600" b="1" dirty="0" smtClean="0">
                <a:solidFill>
                  <a:srgbClr val="000000"/>
                </a:solidFill>
              </a:rPr>
              <a:t>. de </a:t>
            </a:r>
            <a:r>
              <a:rPr lang="en-GB" sz="3600" b="1" dirty="0" err="1" smtClean="0">
                <a:solidFill>
                  <a:srgbClr val="000000"/>
                </a:solidFill>
              </a:rPr>
              <a:t>iteraciones</a:t>
            </a:r>
            <a:r>
              <a:rPr lang="en-GB" sz="3600" b="1" dirty="0" smtClean="0">
                <a:solidFill>
                  <a:srgbClr val="000000"/>
                </a:solidFill>
              </a:rPr>
              <a:t> </a:t>
            </a:r>
            <a:r>
              <a:rPr lang="en-GB" sz="3600" b="1" i="1" dirty="0" smtClean="0">
                <a:solidFill>
                  <a:srgbClr val="000000"/>
                </a:solidFill>
              </a:rPr>
              <a:t>K</a:t>
            </a:r>
            <a:endParaRPr lang="en-GB" sz="3600" b="1" i="1" dirty="0">
              <a:solidFill>
                <a:srgbClr val="000000"/>
              </a:solidFill>
            </a:endParaRPr>
          </a:p>
        </p:txBody>
      </p:sp>
      <p:sp>
        <p:nvSpPr>
          <p:cNvPr id="5" name="1 Marcador de pie de página"/>
          <p:cNvSpPr txBox="1">
            <a:spLocks/>
          </p:cNvSpPr>
          <p:nvPr/>
        </p:nvSpPr>
        <p:spPr>
          <a:xfrm>
            <a:off x="3034166" y="6267450"/>
            <a:ext cx="3794187" cy="4762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" sz="1400" dirty="0" smtClean="0">
                <a:latin typeface="Arial" charset="0"/>
              </a:rPr>
              <a:t>Visión Artificial Industrial. Univ. Valladolid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RANSAC</a:t>
            </a: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852488" y="175895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s-ES" sz="2800" b="1" dirty="0"/>
              <a:t>RANSAC</a:t>
            </a:r>
            <a:r>
              <a:rPr lang="es-ES" sz="2800" dirty="0">
                <a:solidFill>
                  <a:srgbClr val="070000"/>
                </a:solidFill>
              </a:rPr>
              <a:t> es una abreviatura de “</a:t>
            </a:r>
            <a:r>
              <a:rPr lang="es-ES" sz="2800" dirty="0" err="1"/>
              <a:t>RAN</a:t>
            </a:r>
            <a:r>
              <a:rPr lang="es-ES" sz="2800" dirty="0" err="1">
                <a:solidFill>
                  <a:srgbClr val="070000"/>
                </a:solidFill>
              </a:rPr>
              <a:t>dom</a:t>
            </a:r>
            <a:r>
              <a:rPr lang="es-ES" sz="2800" dirty="0">
                <a:solidFill>
                  <a:srgbClr val="070000"/>
                </a:solidFill>
              </a:rPr>
              <a:t> </a:t>
            </a:r>
            <a:r>
              <a:rPr lang="es-ES" sz="2800" dirty="0" err="1"/>
              <a:t>SA</a:t>
            </a:r>
            <a:r>
              <a:rPr lang="es-ES" sz="2800" dirty="0" err="1">
                <a:solidFill>
                  <a:srgbClr val="070000"/>
                </a:solidFill>
              </a:rPr>
              <a:t>mple</a:t>
            </a:r>
            <a:r>
              <a:rPr lang="es-ES" sz="2800" dirty="0">
                <a:solidFill>
                  <a:srgbClr val="070000"/>
                </a:solidFill>
              </a:rPr>
              <a:t> </a:t>
            </a:r>
            <a:r>
              <a:rPr lang="es-ES" sz="2800" dirty="0" err="1"/>
              <a:t>C</a:t>
            </a:r>
            <a:r>
              <a:rPr lang="es-ES" sz="2800" dirty="0" err="1">
                <a:solidFill>
                  <a:srgbClr val="070000"/>
                </a:solidFill>
              </a:rPr>
              <a:t>onsensus</a:t>
            </a:r>
            <a:r>
              <a:rPr lang="es-ES" sz="2800" dirty="0">
                <a:solidFill>
                  <a:srgbClr val="070000"/>
                </a:solidFill>
              </a:rPr>
              <a:t>”,  que podría traducirse como </a:t>
            </a:r>
            <a:r>
              <a:rPr lang="es-ES" sz="2800" i="1" dirty="0">
                <a:solidFill>
                  <a:srgbClr val="070000"/>
                </a:solidFill>
              </a:rPr>
              <a:t>“consenso de </a:t>
            </a:r>
            <a:r>
              <a:rPr lang="es-ES" sz="2800" i="1" dirty="0" smtClean="0">
                <a:solidFill>
                  <a:srgbClr val="070000"/>
                </a:solidFill>
              </a:rPr>
              <a:t>una muestra </a:t>
            </a:r>
            <a:r>
              <a:rPr lang="es-ES" sz="2800" i="1" dirty="0">
                <a:solidFill>
                  <a:srgbClr val="070000"/>
                </a:solidFill>
              </a:rPr>
              <a:t>escogida al azar”</a:t>
            </a:r>
            <a:r>
              <a:rPr lang="es-ES" sz="2800" dirty="0">
                <a:solidFill>
                  <a:srgbClr val="070000"/>
                </a:solidFill>
              </a:rPr>
              <a:t>. </a:t>
            </a:r>
            <a:endParaRPr lang="es-ES" sz="2800" dirty="0" smtClean="0">
              <a:solidFill>
                <a:srgbClr val="070000"/>
              </a:solidFill>
            </a:endParaRPr>
          </a:p>
          <a:p>
            <a:r>
              <a:rPr lang="es-ES" sz="2800" dirty="0" smtClean="0">
                <a:solidFill>
                  <a:srgbClr val="070000"/>
                </a:solidFill>
              </a:rPr>
              <a:t>RANSAC </a:t>
            </a:r>
            <a:r>
              <a:rPr lang="es-ES" sz="2800" dirty="0">
                <a:solidFill>
                  <a:srgbClr val="070000"/>
                </a:solidFill>
              </a:rPr>
              <a:t>es un algoritmo de </a:t>
            </a:r>
            <a:r>
              <a:rPr lang="es-ES" sz="2800" b="1" dirty="0">
                <a:solidFill>
                  <a:srgbClr val="070000"/>
                </a:solidFill>
              </a:rPr>
              <a:t>estimación robusta</a:t>
            </a:r>
            <a:r>
              <a:rPr lang="es-ES" sz="2800" dirty="0">
                <a:solidFill>
                  <a:srgbClr val="070000"/>
                </a:solidFill>
              </a:rPr>
              <a:t> que permite </a:t>
            </a:r>
            <a:r>
              <a:rPr lang="es-ES" sz="2800" dirty="0" smtClean="0">
                <a:solidFill>
                  <a:srgbClr val="070000"/>
                </a:solidFill>
              </a:rPr>
              <a:t>hallar un </a:t>
            </a:r>
            <a:r>
              <a:rPr lang="es-ES" sz="2800" dirty="0">
                <a:solidFill>
                  <a:srgbClr val="070000"/>
                </a:solidFill>
              </a:rPr>
              <a:t>modelo matemático a partir de datos contaminados con  numerosos valores que no se ajustan al modelo (datos atípicos).  </a:t>
            </a:r>
            <a:endParaRPr lang="en-US" dirty="0">
              <a:solidFill>
                <a:srgbClr val="070000"/>
              </a:solidFill>
            </a:endParaRPr>
          </a:p>
        </p:txBody>
      </p:sp>
      <p:sp>
        <p:nvSpPr>
          <p:cNvPr id="4" name="1 Marcador de pie de página"/>
          <p:cNvSpPr txBox="1">
            <a:spLocks/>
          </p:cNvSpPr>
          <p:nvPr/>
        </p:nvSpPr>
        <p:spPr>
          <a:xfrm>
            <a:off x="3034166" y="6267450"/>
            <a:ext cx="3794187" cy="4762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" sz="1400" dirty="0" smtClean="0">
                <a:latin typeface="Arial" charset="0"/>
              </a:rPr>
              <a:t>Visión Artificial Industrial. Univ. Valladolid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314" name="Rectangle 25"/>
              <p:cNvSpPr>
                <a:spLocks noChangeArrowheads="1"/>
              </p:cNvSpPr>
              <p:nvPr/>
            </p:nvSpPr>
            <p:spPr bwMode="auto">
              <a:xfrm>
                <a:off x="625475" y="1303338"/>
                <a:ext cx="7772400" cy="41148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r>
                  <a:rPr lang="es-ES" dirty="0" smtClean="0">
                    <a:solidFill>
                      <a:srgbClr val="070000"/>
                    </a:solidFill>
                  </a:rPr>
                  <a:t>Si en </a:t>
                </a:r>
                <a:r>
                  <a:rPr lang="es-ES" dirty="0">
                    <a:solidFill>
                      <a:srgbClr val="070000"/>
                    </a:solidFill>
                  </a:rPr>
                  <a:t>la imagen aparecen </a:t>
                </a:r>
                <a:r>
                  <a:rPr lang="es-ES" i="1" dirty="0">
                    <a:solidFill>
                      <a:srgbClr val="070000"/>
                    </a:solidFill>
                  </a:rPr>
                  <a:t>N</a:t>
                </a:r>
                <a:r>
                  <a:rPr lang="es-ES" dirty="0">
                    <a:solidFill>
                      <a:srgbClr val="070000"/>
                    </a:solidFill>
                  </a:rPr>
                  <a:t> pixeles </a:t>
                </a:r>
                <a:r>
                  <a:rPr lang="es-ES" dirty="0" smtClean="0">
                    <a:solidFill>
                      <a:srgbClr val="070000"/>
                    </a:solidFill>
                  </a:rPr>
                  <a:t>con </a:t>
                </a:r>
                <a:r>
                  <a:rPr lang="es-ES" dirty="0">
                    <a:solidFill>
                      <a:srgbClr val="070000"/>
                    </a:solidFill>
                  </a:rPr>
                  <a:t>una proporción de </a:t>
                </a:r>
                <a:r>
                  <a:rPr lang="es-ES" dirty="0" err="1">
                    <a:solidFill>
                      <a:srgbClr val="070000"/>
                    </a:solidFill>
                  </a:rPr>
                  <a:t>inliers</a:t>
                </a:r>
                <a:r>
                  <a:rPr lang="es-ES" dirty="0">
                    <a:solidFill>
                      <a:srgbClr val="07000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S" i="1">
                            <a:solidFill>
                              <a:srgbClr val="07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s-ES_tradnl" i="1">
                            <a:solidFill>
                              <a:srgbClr val="070000"/>
                            </a:solidFill>
                            <a:latin typeface="Cambria Math"/>
                          </a:rPr>
                          <m:t>𝜀</m:t>
                        </m:r>
                      </m:e>
                      <m:sup/>
                    </m:sSup>
                  </m:oMath>
                </a14:m>
                <a:r>
                  <a:rPr lang="es-ES" i="1" dirty="0">
                    <a:solidFill>
                      <a:srgbClr val="070000"/>
                    </a:solidFill>
                  </a:rPr>
                  <a:t>, </a:t>
                </a:r>
                <a:r>
                  <a:rPr lang="es-ES" dirty="0">
                    <a:solidFill>
                      <a:srgbClr val="070000"/>
                    </a:solidFill>
                  </a:rPr>
                  <a:t>la probabilidad de seleccionar una muestra con todos </a:t>
                </a:r>
                <a:r>
                  <a:rPr lang="es-ES" dirty="0" err="1">
                    <a:solidFill>
                      <a:srgbClr val="070000"/>
                    </a:solidFill>
                  </a:rPr>
                  <a:t>inliers</a:t>
                </a:r>
                <a:r>
                  <a:rPr lang="es-ES" dirty="0">
                    <a:solidFill>
                      <a:srgbClr val="070000"/>
                    </a:solidFill>
                  </a:rPr>
                  <a:t> es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S" i="1">
                            <a:solidFill>
                              <a:srgbClr val="07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s-ES_tradnl" i="1">
                            <a:solidFill>
                              <a:srgbClr val="070000"/>
                            </a:solidFill>
                            <a:latin typeface="Cambria Math"/>
                          </a:rPr>
                          <m:t>𝜀</m:t>
                        </m:r>
                      </m:e>
                      <m:sup>
                        <m:r>
                          <a:rPr lang="es-ES_tradnl" i="1">
                            <a:solidFill>
                              <a:srgbClr val="070000"/>
                            </a:solidFill>
                            <a:latin typeface="Cambria Math"/>
                          </a:rPr>
                          <m:t>𝑠</m:t>
                        </m:r>
                      </m:sup>
                    </m:sSup>
                    <m:r>
                      <a:rPr lang="es-ES_tradnl" i="1">
                        <a:solidFill>
                          <a:srgbClr val="07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s-ES_tradnl" dirty="0">
                    <a:solidFill>
                      <a:srgbClr val="070000"/>
                    </a:solidFill>
                  </a:rPr>
                  <a:t> </a:t>
                </a:r>
                <a:r>
                  <a:rPr lang="es-ES" dirty="0">
                    <a:solidFill>
                      <a:srgbClr val="070000"/>
                    </a:solidFill>
                  </a:rPr>
                  <a:t>siendo </a:t>
                </a:r>
                <a:r>
                  <a:rPr lang="es-ES" i="1" dirty="0">
                    <a:solidFill>
                      <a:srgbClr val="070000"/>
                    </a:solidFill>
                  </a:rPr>
                  <a:t>s </a:t>
                </a:r>
                <a:r>
                  <a:rPr lang="es-ES" dirty="0">
                    <a:solidFill>
                      <a:srgbClr val="070000"/>
                    </a:solidFill>
                  </a:rPr>
                  <a:t>el tamaño de la muestra </a:t>
                </a:r>
                <a:r>
                  <a:rPr lang="es-ES" dirty="0" smtClean="0">
                    <a:solidFill>
                      <a:srgbClr val="070000"/>
                    </a:solidFill>
                  </a:rPr>
                  <a:t>(</a:t>
                </a:r>
                <a:r>
                  <a:rPr lang="es-ES" dirty="0">
                    <a:solidFill>
                      <a:srgbClr val="070000"/>
                    </a:solidFill>
                  </a:rPr>
                  <a:t>consideramos</a:t>
                </a:r>
                <a14:m>
                  <m:oMath xmlns:m="http://schemas.openxmlformats.org/officeDocument/2006/math">
                    <m:r>
                      <a:rPr lang="es-ES" i="1">
                        <a:solidFill>
                          <a:srgbClr val="070000"/>
                        </a:solidFill>
                        <a:latin typeface="Cambria Math"/>
                      </a:rPr>
                      <m:t> </m:t>
                    </m:r>
                    <m:r>
                      <a:rPr lang="es-ES_tradnl" i="1">
                        <a:solidFill>
                          <a:srgbClr val="070000"/>
                        </a:solidFill>
                        <a:latin typeface="Cambria Math"/>
                      </a:rPr>
                      <m:t>𝑠</m:t>
                    </m:r>
                    <m:r>
                      <a:rPr lang="es-ES" i="1">
                        <a:solidFill>
                          <a:srgbClr val="070000"/>
                        </a:solidFill>
                        <a:latin typeface="Cambria Math"/>
                      </a:rPr>
                      <m:t>≪</m:t>
                    </m:r>
                    <m:r>
                      <a:rPr lang="es-ES_tradnl" i="1">
                        <a:solidFill>
                          <a:srgbClr val="070000"/>
                        </a:solidFill>
                        <a:latin typeface="Cambria Math"/>
                      </a:rPr>
                      <m:t>𝑁</m:t>
                    </m:r>
                    <m:r>
                      <a:rPr lang="es-ES_tradnl" b="0" i="1" smtClean="0">
                        <a:solidFill>
                          <a:srgbClr val="07000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s-ES_tradnl" dirty="0">
                    <a:solidFill>
                      <a:srgbClr val="070000"/>
                    </a:solidFill>
                  </a:rPr>
                  <a:t> </a:t>
                </a:r>
                <a:r>
                  <a:rPr lang="es-ES" dirty="0" smtClean="0">
                    <a:solidFill>
                      <a:srgbClr val="070000"/>
                    </a:solidFill>
                  </a:rPr>
                  <a:t>.</a:t>
                </a:r>
              </a:p>
              <a:p>
                <a:r>
                  <a:rPr lang="es-ES" dirty="0" smtClean="0">
                    <a:solidFill>
                      <a:srgbClr val="070000"/>
                    </a:solidFill>
                  </a:rPr>
                  <a:t>  </a:t>
                </a:r>
              </a:p>
              <a:p>
                <a:r>
                  <a:rPr lang="es-ES" dirty="0" smtClean="0">
                    <a:solidFill>
                      <a:srgbClr val="070000"/>
                    </a:solidFill>
                  </a:rPr>
                  <a:t>La  </a:t>
                </a:r>
                <a:r>
                  <a:rPr lang="es-ES" dirty="0">
                    <a:solidFill>
                      <a:srgbClr val="070000"/>
                    </a:solidFill>
                  </a:rPr>
                  <a:t>probabilidad de no seleccionar una muestra con todos </a:t>
                </a:r>
                <a:r>
                  <a:rPr lang="es-ES" dirty="0" err="1">
                    <a:solidFill>
                      <a:srgbClr val="070000"/>
                    </a:solidFill>
                  </a:rPr>
                  <a:t>inliers</a:t>
                </a:r>
                <a:r>
                  <a:rPr lang="es-ES" dirty="0">
                    <a:solidFill>
                      <a:srgbClr val="070000"/>
                    </a:solidFill>
                  </a:rPr>
                  <a:t> </a:t>
                </a:r>
                <a:r>
                  <a:rPr lang="es-ES" dirty="0" smtClean="0">
                    <a:solidFill>
                      <a:srgbClr val="070000"/>
                    </a:solidFill>
                  </a:rPr>
                  <a:t>será:</a:t>
                </a:r>
                <a:endParaRPr lang="es-ES_tradnl" i="1" dirty="0" smtClean="0">
                  <a:solidFill>
                    <a:srgbClr val="070000"/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s-ES" i="1">
                        <a:solidFill>
                          <a:srgbClr val="070000"/>
                        </a:solidFill>
                        <a:latin typeface="Cambria Math"/>
                      </a:rPr>
                      <m:t>(1−</m:t>
                    </m:r>
                    <m:sSup>
                      <m:sSupPr>
                        <m:ctrlPr>
                          <a:rPr lang="es-ES" i="1">
                            <a:solidFill>
                              <a:srgbClr val="07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s-ES_tradnl" i="1">
                            <a:solidFill>
                              <a:srgbClr val="070000"/>
                            </a:solidFill>
                            <a:latin typeface="Cambria Math"/>
                          </a:rPr>
                          <m:t>𝜀</m:t>
                        </m:r>
                      </m:e>
                      <m:sup>
                        <m:r>
                          <a:rPr lang="es-ES_tradnl" i="1">
                            <a:solidFill>
                              <a:srgbClr val="070000"/>
                            </a:solidFill>
                            <a:latin typeface="Cambria Math"/>
                          </a:rPr>
                          <m:t>𝑠</m:t>
                        </m:r>
                      </m:sup>
                    </m:sSup>
                    <m:r>
                      <a:rPr lang="es-ES" i="1">
                        <a:solidFill>
                          <a:srgbClr val="07000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s-ES" dirty="0">
                    <a:solidFill>
                      <a:srgbClr val="070000"/>
                    </a:solidFill>
                  </a:rPr>
                  <a:t> </a:t>
                </a:r>
                <a:endParaRPr lang="es-ES" dirty="0" smtClean="0">
                  <a:solidFill>
                    <a:srgbClr val="070000"/>
                  </a:solidFill>
                </a:endParaRPr>
              </a:p>
              <a:p>
                <a:r>
                  <a:rPr lang="es-ES" dirty="0" smtClean="0">
                    <a:solidFill>
                      <a:srgbClr val="070000"/>
                    </a:solidFill>
                  </a:rPr>
                  <a:t>y la </a:t>
                </a:r>
                <a:r>
                  <a:rPr lang="es-ES" dirty="0">
                    <a:solidFill>
                      <a:srgbClr val="070000"/>
                    </a:solidFill>
                  </a:rPr>
                  <a:t>probabilidad de no seleccionar una buena muestra en </a:t>
                </a:r>
                <a:r>
                  <a:rPr lang="es-ES" i="1" dirty="0">
                    <a:solidFill>
                      <a:srgbClr val="070000"/>
                    </a:solidFill>
                  </a:rPr>
                  <a:t>K</a:t>
                </a:r>
                <a:r>
                  <a:rPr lang="es-ES" dirty="0">
                    <a:solidFill>
                      <a:srgbClr val="070000"/>
                    </a:solidFill>
                  </a:rPr>
                  <a:t> </a:t>
                </a:r>
                <a:r>
                  <a:rPr lang="es-ES" dirty="0" smtClean="0">
                    <a:solidFill>
                      <a:srgbClr val="070000"/>
                    </a:solidFill>
                  </a:rPr>
                  <a:t>iteraciones</a:t>
                </a:r>
                <a:r>
                  <a:rPr lang="es-ES" dirty="0">
                    <a:solidFill>
                      <a:srgbClr val="070000"/>
                    </a:solidFill>
                  </a:rPr>
                  <a:t>:</a:t>
                </a:r>
              </a:p>
            </p:txBody>
          </p:sp>
        </mc:Choice>
        <mc:Fallback xmlns="">
          <p:sp>
            <p:nvSpPr>
              <p:cNvPr id="13314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5475" y="1303338"/>
                <a:ext cx="7772400" cy="4114800"/>
              </a:xfrm>
              <a:prstGeom prst="rect">
                <a:avLst/>
              </a:prstGeom>
              <a:blipFill rotWithShape="1">
                <a:blip r:embed="rId3"/>
                <a:stretch>
                  <a:fillRect l="-2431" t="-2222" r="-203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1 Rectángulo"/>
              <p:cNvSpPr/>
              <p:nvPr/>
            </p:nvSpPr>
            <p:spPr>
              <a:xfrm>
                <a:off x="4084523" y="4914255"/>
                <a:ext cx="153375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i="1" smtClean="0">
                              <a:solidFill>
                                <a:srgbClr val="40458C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s-ES" i="1">
                              <a:solidFill>
                                <a:srgbClr val="40458C"/>
                              </a:solidFill>
                              <a:latin typeface="Cambria Math"/>
                            </a:rPr>
                            <m:t>(1−</m:t>
                          </m:r>
                          <m:sSup>
                            <m:sSupPr>
                              <m:ctrlPr>
                                <a:rPr lang="es-ES" i="1">
                                  <a:solidFill>
                                    <a:srgbClr val="40458C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ES_tradnl" i="1">
                                  <a:solidFill>
                                    <a:srgbClr val="40458C"/>
                                  </a:solidFill>
                                  <a:latin typeface="Cambria Math"/>
                                </a:rPr>
                                <m:t>𝜀</m:t>
                              </m:r>
                            </m:e>
                            <m:sup>
                              <m:r>
                                <a:rPr lang="es-ES_tradnl" i="1">
                                  <a:solidFill>
                                    <a:srgbClr val="40458C"/>
                                  </a:solidFill>
                                  <a:latin typeface="Cambria Math"/>
                                </a:rPr>
                                <m:t>𝑠</m:t>
                              </m:r>
                            </m:sup>
                          </m:sSup>
                          <m:r>
                            <a:rPr lang="es-ES" i="1">
                              <a:solidFill>
                                <a:srgbClr val="40458C"/>
                              </a:solidFill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i="1">
                              <a:solidFill>
                                <a:srgbClr val="40458C"/>
                              </a:solidFill>
                              <a:latin typeface="Cambria Math"/>
                            </a:rPr>
                            <m:t>𝐾</m:t>
                          </m:r>
                        </m:sup>
                      </m:sSup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2" name="1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4523" y="4914255"/>
                <a:ext cx="1533753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3175" b="-19737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33400" y="227013"/>
            <a:ext cx="8048625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defTabSz="449263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b="1" dirty="0" err="1" smtClean="0">
                <a:solidFill>
                  <a:srgbClr val="000000"/>
                </a:solidFill>
              </a:rPr>
              <a:t>Parámetros</a:t>
            </a:r>
            <a:r>
              <a:rPr lang="en-GB" sz="3600" b="1" dirty="0" smtClean="0">
                <a:solidFill>
                  <a:srgbClr val="000000"/>
                </a:solidFill>
              </a:rPr>
              <a:t>. </a:t>
            </a:r>
            <a:r>
              <a:rPr lang="en-GB" sz="3600" b="1" dirty="0" err="1" smtClean="0">
                <a:solidFill>
                  <a:srgbClr val="000000"/>
                </a:solidFill>
              </a:rPr>
              <a:t>Núm</a:t>
            </a:r>
            <a:r>
              <a:rPr lang="en-GB" sz="3600" b="1" dirty="0" smtClean="0">
                <a:solidFill>
                  <a:srgbClr val="000000"/>
                </a:solidFill>
              </a:rPr>
              <a:t>. de </a:t>
            </a:r>
            <a:r>
              <a:rPr lang="en-GB" sz="3600" b="1" dirty="0" err="1" smtClean="0">
                <a:solidFill>
                  <a:srgbClr val="000000"/>
                </a:solidFill>
              </a:rPr>
              <a:t>iteraciones</a:t>
            </a:r>
            <a:r>
              <a:rPr lang="en-GB" sz="3600" b="1" dirty="0" smtClean="0">
                <a:solidFill>
                  <a:srgbClr val="000000"/>
                </a:solidFill>
              </a:rPr>
              <a:t> </a:t>
            </a:r>
            <a:r>
              <a:rPr lang="en-GB" sz="3600" b="1" i="1" dirty="0" smtClean="0">
                <a:solidFill>
                  <a:srgbClr val="000000"/>
                </a:solidFill>
              </a:rPr>
              <a:t>K</a:t>
            </a:r>
            <a:endParaRPr lang="en-GB" sz="3600" b="1" i="1" dirty="0">
              <a:solidFill>
                <a:srgbClr val="000000"/>
              </a:solidFill>
            </a:endParaRPr>
          </a:p>
        </p:txBody>
      </p:sp>
      <p:sp>
        <p:nvSpPr>
          <p:cNvPr id="6" name="1 Marcador de pie de página"/>
          <p:cNvSpPr txBox="1">
            <a:spLocks/>
          </p:cNvSpPr>
          <p:nvPr/>
        </p:nvSpPr>
        <p:spPr>
          <a:xfrm>
            <a:off x="3034166" y="6267450"/>
            <a:ext cx="3794187" cy="4762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" sz="1400" dirty="0" smtClean="0">
                <a:latin typeface="Arial" charset="0"/>
              </a:rPr>
              <a:t>Visión Artificial Industrial. Univ. Valladolid</a:t>
            </a:r>
          </a:p>
        </p:txBody>
      </p:sp>
    </p:spTree>
    <p:extLst>
      <p:ext uri="{BB962C8B-B14F-4D97-AF65-F5344CB8AC3E}">
        <p14:creationId xmlns:p14="http://schemas.microsoft.com/office/powerpoint/2010/main" val="311188417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314" name="Rectangle 25"/>
              <p:cNvSpPr>
                <a:spLocks noChangeArrowheads="1"/>
              </p:cNvSpPr>
              <p:nvPr/>
            </p:nvSpPr>
            <p:spPr bwMode="auto">
              <a:xfrm>
                <a:off x="625475" y="1303338"/>
                <a:ext cx="7772400" cy="41148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r>
                  <a:rPr lang="es-ES" dirty="0" smtClean="0">
                    <a:solidFill>
                      <a:srgbClr val="070000"/>
                    </a:solidFill>
                  </a:rPr>
                  <a:t>Entonces</a:t>
                </a:r>
                <a:r>
                  <a:rPr lang="es-ES" dirty="0">
                    <a:solidFill>
                      <a:srgbClr val="070000"/>
                    </a:solidFill>
                  </a:rPr>
                  <a:t>, la probabilidad de seleccionar una muestra no contaminada en </a:t>
                </a:r>
                <a:r>
                  <a:rPr lang="es-ES" i="1" dirty="0">
                    <a:solidFill>
                      <a:srgbClr val="070000"/>
                    </a:solidFill>
                  </a:rPr>
                  <a:t>K </a:t>
                </a:r>
                <a:r>
                  <a:rPr lang="es-ES" dirty="0">
                    <a:solidFill>
                      <a:srgbClr val="070000"/>
                    </a:solidFill>
                  </a:rPr>
                  <a:t>intentos al menos una vez será</a:t>
                </a:r>
                <a:r>
                  <a:rPr lang="es-ES" dirty="0" smtClean="0">
                    <a:solidFill>
                      <a:srgbClr val="070000"/>
                    </a:solidFill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70000"/>
                          </a:solidFill>
                          <a:latin typeface="Cambria Math"/>
                        </a:rPr>
                        <m:t>𝑃</m:t>
                      </m:r>
                      <m:r>
                        <a:rPr lang="es-ES" i="1">
                          <a:solidFill>
                            <a:srgbClr val="070000"/>
                          </a:solidFill>
                          <a:latin typeface="Cambria Math"/>
                        </a:rPr>
                        <m:t>=1−</m:t>
                      </m:r>
                      <m:sSup>
                        <m:sSupPr>
                          <m:ctrlPr>
                            <a:rPr lang="es-ES" i="1">
                              <a:solidFill>
                                <a:srgbClr val="07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s-ES" i="1">
                              <a:solidFill>
                                <a:srgbClr val="070000"/>
                              </a:solidFill>
                              <a:latin typeface="Cambria Math"/>
                            </a:rPr>
                            <m:t>(1−</m:t>
                          </m:r>
                          <m:sSup>
                            <m:sSupPr>
                              <m:ctrlPr>
                                <a:rPr lang="es-ES" i="1">
                                  <a:solidFill>
                                    <a:srgbClr val="07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ES_tradnl" i="1">
                                  <a:solidFill>
                                    <a:srgbClr val="070000"/>
                                  </a:solidFill>
                                  <a:latin typeface="Cambria Math"/>
                                </a:rPr>
                                <m:t>𝜀</m:t>
                              </m:r>
                            </m:e>
                            <m:sup>
                              <m:r>
                                <a:rPr lang="es-ES_tradnl" i="1">
                                  <a:solidFill>
                                    <a:srgbClr val="070000"/>
                                  </a:solidFill>
                                  <a:latin typeface="Cambria Math"/>
                                </a:rPr>
                                <m:t>𝑠</m:t>
                              </m:r>
                            </m:sup>
                          </m:sSup>
                          <m:r>
                            <a:rPr lang="es-ES" i="1">
                              <a:solidFill>
                                <a:srgbClr val="070000"/>
                              </a:solidFill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i="1">
                              <a:solidFill>
                                <a:srgbClr val="070000"/>
                              </a:solidFill>
                              <a:latin typeface="Cambria Math"/>
                            </a:rPr>
                            <m:t>𝐾</m:t>
                          </m:r>
                        </m:sup>
                      </m:sSup>
                    </m:oMath>
                  </m:oMathPara>
                </a14:m>
                <a:endParaRPr lang="es-ES" dirty="0" smtClean="0">
                  <a:solidFill>
                    <a:srgbClr val="070000"/>
                  </a:solidFill>
                </a:endParaRPr>
              </a:p>
              <a:p>
                <a:r>
                  <a:rPr lang="es-ES" dirty="0" smtClean="0">
                    <a:solidFill>
                      <a:srgbClr val="070000"/>
                    </a:solidFill>
                  </a:rPr>
                  <a:t>Por </a:t>
                </a:r>
                <a:r>
                  <a:rPr lang="es-ES" dirty="0">
                    <a:solidFill>
                      <a:srgbClr val="070000"/>
                    </a:solidFill>
                  </a:rPr>
                  <a:t>tanto, </a:t>
                </a:r>
              </a:p>
              <a:p>
                <a:r>
                  <a:rPr lang="es-ES" dirty="0">
                    <a:solidFill>
                      <a:srgbClr val="070000"/>
                    </a:solidFill>
                  </a:rPr>
                  <a:t> 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_tradnl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𝑲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E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𝒍𝒐𝒈</m:t>
                          </m:r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s-ES_tradnl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𝑷</m:t>
                          </m:r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𝒍𝒐𝒈</m:t>
                          </m:r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s-ES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ES_tradnl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𝜺</m:t>
                              </m:r>
                            </m:e>
                            <m:sup>
                              <m:r>
                                <a:rPr lang="es-ES_tradnl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𝒔</m:t>
                              </m:r>
                            </m:sup>
                          </m:sSup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en-US" b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US" b="1">
                          <a:solidFill>
                            <a:srgbClr val="070000"/>
                          </a:solidFill>
                          <a:latin typeface="Cambria Math"/>
                        </a:rPr>
                        <m:t>     </m:t>
                      </m:r>
                    </m:oMath>
                  </m:oMathPara>
                </a14:m>
                <a:endParaRPr lang="es-ES" b="1" dirty="0">
                  <a:solidFill>
                    <a:srgbClr val="070000"/>
                  </a:solidFill>
                </a:endParaRPr>
              </a:p>
              <a:p>
                <a:r>
                  <a:rPr lang="en-US" dirty="0">
                    <a:solidFill>
                      <a:srgbClr val="070000"/>
                    </a:solidFill>
                  </a:rPr>
                  <a:t> </a:t>
                </a:r>
                <a:r>
                  <a:rPr lang="es-ES" dirty="0">
                    <a:solidFill>
                      <a:srgbClr val="070000"/>
                    </a:solidFill>
                  </a:rPr>
                  <a:t>                </a:t>
                </a:r>
              </a:p>
              <a:p>
                <a:r>
                  <a:rPr lang="es-ES" dirty="0">
                    <a:solidFill>
                      <a:srgbClr val="070000"/>
                    </a:solidFill>
                  </a:rPr>
                  <a:t>RANSAC terminará </a:t>
                </a:r>
                <a:r>
                  <a:rPr lang="es-ES" b="1" dirty="0">
                    <a:solidFill>
                      <a:srgbClr val="070000"/>
                    </a:solidFill>
                  </a:rPr>
                  <a:t>en </a:t>
                </a:r>
                <a:r>
                  <a:rPr lang="es-ES" b="1" i="1" dirty="0">
                    <a:solidFill>
                      <a:srgbClr val="070000"/>
                    </a:solidFill>
                  </a:rPr>
                  <a:t>K</a:t>
                </a:r>
                <a:r>
                  <a:rPr lang="es-ES" b="1" dirty="0">
                    <a:solidFill>
                      <a:srgbClr val="070000"/>
                    </a:solidFill>
                  </a:rPr>
                  <a:t> iteraciones para una probabilidad de encontrar al menos una muestra compuesta íntegramente por </a:t>
                </a:r>
                <a:r>
                  <a:rPr lang="es-ES" b="1" dirty="0" err="1">
                    <a:solidFill>
                      <a:srgbClr val="070000"/>
                    </a:solidFill>
                  </a:rPr>
                  <a:t>inliers</a:t>
                </a:r>
                <a:r>
                  <a:rPr lang="es-ES" dirty="0">
                    <a:solidFill>
                      <a:srgbClr val="070000"/>
                    </a:solidFill>
                  </a:rPr>
                  <a:t>. Los valores que se suelen manejar para la probabilidad son bastante conservadores, </a:t>
                </a:r>
                <a:r>
                  <a:rPr lang="es-ES" dirty="0" smtClean="0">
                    <a:solidFill>
                      <a:srgbClr val="070000"/>
                    </a:solidFill>
                  </a:rPr>
                  <a:t>entre 0.95 y </a:t>
                </a:r>
                <a:r>
                  <a:rPr lang="es-ES" dirty="0">
                    <a:solidFill>
                      <a:srgbClr val="070000"/>
                    </a:solidFill>
                  </a:rPr>
                  <a:t>0.99. </a:t>
                </a:r>
              </a:p>
              <a:p>
                <a:r>
                  <a:rPr lang="es-ES" dirty="0">
                    <a:solidFill>
                      <a:srgbClr val="070000"/>
                    </a:solidFill>
                  </a:rPr>
                  <a:t> </a:t>
                </a:r>
              </a:p>
            </p:txBody>
          </p:sp>
        </mc:Choice>
        <mc:Fallback xmlns="">
          <p:sp>
            <p:nvSpPr>
              <p:cNvPr id="13314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5475" y="1303338"/>
                <a:ext cx="7772400" cy="4114800"/>
              </a:xfrm>
              <a:prstGeom prst="rect">
                <a:avLst/>
              </a:prstGeom>
              <a:blipFill rotWithShape="1">
                <a:blip r:embed="rId3"/>
                <a:stretch>
                  <a:fillRect l="-2431" t="-2222" r="-2275" b="-2088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33400" y="227013"/>
            <a:ext cx="8048625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defTabSz="449263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b="1" dirty="0" err="1" smtClean="0">
                <a:solidFill>
                  <a:srgbClr val="000000"/>
                </a:solidFill>
              </a:rPr>
              <a:t>Parámetros</a:t>
            </a:r>
            <a:r>
              <a:rPr lang="en-GB" sz="3600" b="1" dirty="0" smtClean="0">
                <a:solidFill>
                  <a:srgbClr val="000000"/>
                </a:solidFill>
              </a:rPr>
              <a:t>. </a:t>
            </a:r>
            <a:r>
              <a:rPr lang="en-GB" sz="3600" b="1" dirty="0" err="1" smtClean="0">
                <a:solidFill>
                  <a:srgbClr val="000000"/>
                </a:solidFill>
              </a:rPr>
              <a:t>Núm</a:t>
            </a:r>
            <a:r>
              <a:rPr lang="en-GB" sz="3600" b="1" dirty="0" smtClean="0">
                <a:solidFill>
                  <a:srgbClr val="000000"/>
                </a:solidFill>
              </a:rPr>
              <a:t>. de </a:t>
            </a:r>
            <a:r>
              <a:rPr lang="en-GB" sz="3600" b="1" dirty="0" err="1" smtClean="0">
                <a:solidFill>
                  <a:srgbClr val="000000"/>
                </a:solidFill>
              </a:rPr>
              <a:t>iteraciones</a:t>
            </a:r>
            <a:r>
              <a:rPr lang="en-GB" sz="3600" b="1" dirty="0" smtClean="0">
                <a:solidFill>
                  <a:srgbClr val="000000"/>
                </a:solidFill>
              </a:rPr>
              <a:t> </a:t>
            </a:r>
            <a:r>
              <a:rPr lang="en-GB" sz="3600" b="1" i="1" dirty="0" smtClean="0">
                <a:solidFill>
                  <a:srgbClr val="000000"/>
                </a:solidFill>
              </a:rPr>
              <a:t>K</a:t>
            </a:r>
            <a:endParaRPr lang="en-GB" sz="3600" b="1" i="1" dirty="0">
              <a:solidFill>
                <a:srgbClr val="000000"/>
              </a:solidFill>
            </a:endParaRPr>
          </a:p>
        </p:txBody>
      </p:sp>
      <p:sp>
        <p:nvSpPr>
          <p:cNvPr id="4" name="1 Marcador de pie de página"/>
          <p:cNvSpPr txBox="1">
            <a:spLocks/>
          </p:cNvSpPr>
          <p:nvPr/>
        </p:nvSpPr>
        <p:spPr>
          <a:xfrm>
            <a:off x="3034166" y="6267450"/>
            <a:ext cx="3794187" cy="4762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" sz="1400" dirty="0" smtClean="0">
                <a:latin typeface="Arial" charset="0"/>
              </a:rPr>
              <a:t>Visión Artificial Industrial. Univ. Valladolid</a:t>
            </a:r>
          </a:p>
        </p:txBody>
      </p:sp>
    </p:spTree>
    <p:extLst>
      <p:ext uri="{BB962C8B-B14F-4D97-AF65-F5344CB8AC3E}">
        <p14:creationId xmlns:p14="http://schemas.microsoft.com/office/powerpoint/2010/main" val="311188417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33400" y="227013"/>
            <a:ext cx="8048625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defTabSz="449263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b="1" dirty="0" err="1" smtClean="0">
                <a:solidFill>
                  <a:srgbClr val="000000"/>
                </a:solidFill>
              </a:rPr>
              <a:t>Ejemplo</a:t>
            </a:r>
            <a:r>
              <a:rPr lang="en-GB" sz="3600" b="1" dirty="0" smtClean="0">
                <a:solidFill>
                  <a:srgbClr val="000000"/>
                </a:solidFill>
              </a:rPr>
              <a:t> </a:t>
            </a:r>
            <a:r>
              <a:rPr lang="en-GB" sz="3600" b="1" dirty="0" err="1" smtClean="0">
                <a:solidFill>
                  <a:srgbClr val="000000"/>
                </a:solidFill>
              </a:rPr>
              <a:t>detección</a:t>
            </a:r>
            <a:r>
              <a:rPr lang="en-GB" sz="3600" b="1" dirty="0" smtClean="0">
                <a:solidFill>
                  <a:srgbClr val="000000"/>
                </a:solidFill>
              </a:rPr>
              <a:t> </a:t>
            </a:r>
            <a:r>
              <a:rPr lang="en-GB" sz="3600" b="1" dirty="0" err="1" smtClean="0">
                <a:solidFill>
                  <a:srgbClr val="000000"/>
                </a:solidFill>
              </a:rPr>
              <a:t>rectas</a:t>
            </a:r>
            <a:r>
              <a:rPr lang="en-GB" sz="3600" b="1" dirty="0" smtClean="0">
                <a:solidFill>
                  <a:srgbClr val="000000"/>
                </a:solidFill>
              </a:rPr>
              <a:t> con RANSAC</a:t>
            </a:r>
            <a:endParaRPr lang="en-GB" sz="3600" b="1" dirty="0">
              <a:solidFill>
                <a:srgbClr val="000000"/>
              </a:solidFill>
            </a:endParaRP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  <p:sp>
        <p:nvSpPr>
          <p:cNvPr id="5" name="1 Marcador de pie de página"/>
          <p:cNvSpPr txBox="1">
            <a:spLocks/>
          </p:cNvSpPr>
          <p:nvPr/>
        </p:nvSpPr>
        <p:spPr>
          <a:xfrm>
            <a:off x="3034166" y="6267450"/>
            <a:ext cx="3794187" cy="4762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" sz="1400" dirty="0" smtClean="0">
                <a:latin typeface="Arial" charset="0"/>
              </a:rPr>
              <a:t>Visión Artificial Industrial. Univ. Valladolid</a:t>
            </a:r>
          </a:p>
        </p:txBody>
      </p:sp>
    </p:spTree>
    <p:extLst>
      <p:ext uri="{BB962C8B-B14F-4D97-AF65-F5344CB8AC3E}">
        <p14:creationId xmlns:p14="http://schemas.microsoft.com/office/powerpoint/2010/main" val="129446364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33400" y="227013"/>
            <a:ext cx="8048625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defTabSz="449263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b="1" dirty="0" err="1" smtClean="0">
                <a:solidFill>
                  <a:srgbClr val="000000"/>
                </a:solidFill>
              </a:rPr>
              <a:t>Ejemplo</a:t>
            </a:r>
            <a:r>
              <a:rPr lang="en-GB" sz="3600" b="1" dirty="0" smtClean="0">
                <a:solidFill>
                  <a:srgbClr val="000000"/>
                </a:solidFill>
              </a:rPr>
              <a:t> </a:t>
            </a:r>
            <a:r>
              <a:rPr lang="en-GB" sz="3600" b="1" dirty="0" err="1" smtClean="0">
                <a:solidFill>
                  <a:srgbClr val="000000"/>
                </a:solidFill>
              </a:rPr>
              <a:t>detección</a:t>
            </a:r>
            <a:r>
              <a:rPr lang="en-GB" sz="3600" b="1" dirty="0" smtClean="0">
                <a:solidFill>
                  <a:srgbClr val="000000"/>
                </a:solidFill>
              </a:rPr>
              <a:t> </a:t>
            </a:r>
            <a:r>
              <a:rPr lang="en-GB" sz="3600" b="1" dirty="0" err="1" smtClean="0">
                <a:solidFill>
                  <a:srgbClr val="000000"/>
                </a:solidFill>
              </a:rPr>
              <a:t>rectas</a:t>
            </a:r>
            <a:r>
              <a:rPr lang="en-GB" sz="3600" b="1" dirty="0" smtClean="0">
                <a:solidFill>
                  <a:srgbClr val="000000"/>
                </a:solidFill>
              </a:rPr>
              <a:t> con RANSAC</a:t>
            </a:r>
            <a:endParaRPr lang="en-GB" sz="3600" b="1" dirty="0">
              <a:solidFill>
                <a:srgbClr val="000000"/>
              </a:solidFill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9237" y="1143000"/>
            <a:ext cx="6105525" cy="4572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931361" y="5920613"/>
            <a:ext cx="7607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Permite determinar con exactitud el borde la pieza sin verse el resultado perturbado por las irregularidades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5705153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Rectangle 4"/>
          <p:cNvSpPr>
            <a:spLocks noChangeArrowheads="1"/>
          </p:cNvSpPr>
          <p:nvPr/>
        </p:nvSpPr>
        <p:spPr bwMode="auto">
          <a:xfrm>
            <a:off x="530225" y="1911100"/>
            <a:ext cx="8229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s-ES" sz="2800" dirty="0" smtClean="0">
                <a:solidFill>
                  <a:srgbClr val="070000"/>
                </a:solidFill>
              </a:rPr>
              <a:t>Para detectar circunferencias o arcos de circunferencia el proceso es el mismo. La única diferencia es que precisaremos de </a:t>
            </a:r>
            <a:r>
              <a:rPr lang="es-ES" sz="2800" b="1" dirty="0" smtClean="0">
                <a:solidFill>
                  <a:srgbClr val="070000"/>
                </a:solidFill>
              </a:rPr>
              <a:t>muestras de 3 puntos</a:t>
            </a:r>
            <a:r>
              <a:rPr lang="es-ES" sz="2800" dirty="0" smtClean="0">
                <a:solidFill>
                  <a:srgbClr val="070000"/>
                </a:solidFill>
              </a:rPr>
              <a:t> que es el número de puntos que determina una circunferencia. </a:t>
            </a:r>
          </a:p>
          <a:p>
            <a:endParaRPr lang="es-ES" sz="2800" dirty="0">
              <a:solidFill>
                <a:srgbClr val="070000"/>
              </a:solidFill>
            </a:endParaRPr>
          </a:p>
          <a:p>
            <a:r>
              <a:rPr lang="es-ES" sz="2800" b="1" dirty="0">
                <a:solidFill>
                  <a:srgbClr val="070000"/>
                </a:solidFill>
              </a:rPr>
              <a:t> </a:t>
            </a:r>
            <a:endParaRPr lang="es-ES" sz="2800" dirty="0">
              <a:solidFill>
                <a:srgbClr val="070000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0225" y="227013"/>
            <a:ext cx="8051800" cy="611187"/>
          </a:xfrm>
          <a:prstGeom prst="rect">
            <a:avLst/>
          </a:prstGeom>
        </p:spPr>
        <p:txBody>
          <a:bodyPr lIns="90000" tIns="46800" rIns="90000" bIns="46800"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ctr" defTabSz="449263"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dirty="0" err="1" smtClean="0">
                <a:latin typeface="Arial" charset="0"/>
              </a:rPr>
              <a:t>Detección</a:t>
            </a:r>
            <a:r>
              <a:rPr lang="en-GB" sz="3200" dirty="0" smtClean="0">
                <a:latin typeface="Arial" charset="0"/>
              </a:rPr>
              <a:t> de </a:t>
            </a:r>
            <a:r>
              <a:rPr lang="en-GB" sz="3200" dirty="0" err="1" smtClean="0">
                <a:latin typeface="Arial" charset="0"/>
              </a:rPr>
              <a:t>circunferencias</a:t>
            </a:r>
            <a:r>
              <a:rPr lang="en-GB" sz="3200" dirty="0" smtClean="0">
                <a:latin typeface="Arial" charset="0"/>
              </a:rPr>
              <a:t> con RANSAC. </a:t>
            </a:r>
          </a:p>
        </p:txBody>
      </p:sp>
      <p:sp>
        <p:nvSpPr>
          <p:cNvPr id="5" name="1 Marcador de pie de página"/>
          <p:cNvSpPr txBox="1">
            <a:spLocks/>
          </p:cNvSpPr>
          <p:nvPr/>
        </p:nvSpPr>
        <p:spPr>
          <a:xfrm>
            <a:off x="3034166" y="6267450"/>
            <a:ext cx="3794187" cy="4762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" sz="1400" dirty="0" smtClean="0">
                <a:latin typeface="Arial" charset="0"/>
              </a:rPr>
              <a:t>Visión Artificial Industrial. Univ. Valladolid</a:t>
            </a:r>
          </a:p>
        </p:txBody>
      </p:sp>
    </p:spTree>
    <p:extLst>
      <p:ext uri="{BB962C8B-B14F-4D97-AF65-F5344CB8AC3E}">
        <p14:creationId xmlns:p14="http://schemas.microsoft.com/office/powerpoint/2010/main" val="170220419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227013"/>
            <a:ext cx="8051800" cy="611187"/>
          </a:xfrm>
        </p:spPr>
        <p:txBody>
          <a:bodyPr lIns="90000" tIns="46800" rIns="90000" bIns="46800" anchor="ctr"/>
          <a:lstStyle/>
          <a:p>
            <a:pPr algn="ctr" defTabSz="449263"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dirty="0" err="1" smtClean="0">
                <a:latin typeface="Arial" charset="0"/>
              </a:rPr>
              <a:t>Algoritmo</a:t>
            </a:r>
            <a:r>
              <a:rPr lang="en-GB" sz="3200" dirty="0" smtClean="0">
                <a:latin typeface="Arial" charset="0"/>
              </a:rPr>
              <a:t> RANSAC </a:t>
            </a:r>
            <a:r>
              <a:rPr lang="en-GB" sz="3200" dirty="0" err="1" smtClean="0">
                <a:latin typeface="Arial" charset="0"/>
              </a:rPr>
              <a:t>para</a:t>
            </a:r>
            <a:r>
              <a:rPr lang="en-GB" sz="3200" dirty="0" smtClean="0">
                <a:latin typeface="Arial" charset="0"/>
              </a:rPr>
              <a:t> la </a:t>
            </a:r>
            <a:br>
              <a:rPr lang="en-GB" sz="3200" dirty="0" smtClean="0">
                <a:latin typeface="Arial" charset="0"/>
              </a:rPr>
            </a:br>
            <a:r>
              <a:rPr lang="en-GB" sz="3200" dirty="0" err="1" smtClean="0">
                <a:latin typeface="Arial" charset="0"/>
              </a:rPr>
              <a:t>detección</a:t>
            </a:r>
            <a:r>
              <a:rPr lang="en-GB" sz="3200" dirty="0" smtClean="0">
                <a:latin typeface="Arial" charset="0"/>
              </a:rPr>
              <a:t> de </a:t>
            </a:r>
            <a:r>
              <a:rPr lang="en-GB" sz="3200" dirty="0" err="1" smtClean="0">
                <a:latin typeface="Arial" charset="0"/>
              </a:rPr>
              <a:t>Circunferencias</a:t>
            </a:r>
            <a:r>
              <a:rPr lang="en-GB" sz="3200" dirty="0" smtClean="0">
                <a:latin typeface="Arial" charset="0"/>
              </a:rPr>
              <a:t>. 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711627"/>
              </p:ext>
            </p:extLst>
          </p:nvPr>
        </p:nvGraphicFramePr>
        <p:xfrm>
          <a:off x="473670" y="1076255"/>
          <a:ext cx="8196660" cy="4983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96660"/>
              </a:tblGrid>
              <a:tr h="470549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 </a:t>
                      </a:r>
                      <a:endParaRPr lang="es-ES" sz="1800" dirty="0" smtClean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Se repiten los siguientes pasos </a:t>
                      </a:r>
                      <a:r>
                        <a:rPr lang="es-ES" sz="18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K</a:t>
                      </a:r>
                      <a:r>
                        <a:rPr lang="es-ES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veces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I. </a:t>
                      </a:r>
                      <a:r>
                        <a:rPr lang="en-US" sz="1800" b="1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Hipótesis</a:t>
                      </a:r>
                      <a:endParaRPr lang="es-ES" sz="18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romanLcParenBoth"/>
                      </a:pPr>
                      <a:r>
                        <a:rPr lang="es-ES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Se selecciona aleatoriamente de entre todos los píxeles una muestra de </a:t>
                      </a:r>
                      <a:r>
                        <a:rPr lang="es-ES" sz="18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s-ES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píxeles 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romanLcParenBoth"/>
                      </a:pPr>
                      <a:r>
                        <a:rPr lang="es-ES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Se calculan los parámetros de la recta que pasa</a:t>
                      </a:r>
                      <a:r>
                        <a:rPr lang="es-ES" sz="180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por los </a:t>
                      </a:r>
                      <a:r>
                        <a:rPr lang="es-ES" sz="18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s-ES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píxeles.  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s-ES" sz="18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II. Verificación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romanLcParenBoth"/>
                      </a:pPr>
                      <a:r>
                        <a:rPr lang="es-ES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Determinar el conjunto de consenso, es decir, los pixeles de la imagen que se ajustan a la circunferencia hallada con una tolerancia </a:t>
                      </a:r>
                      <a:r>
                        <a:rPr lang="es-ES" sz="18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t</a:t>
                      </a:r>
                      <a:r>
                        <a:rPr lang="es-ES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.  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romanLcParenBoth"/>
                      </a:pPr>
                      <a:r>
                        <a:rPr lang="es-ES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Si el número de </a:t>
                      </a:r>
                      <a:r>
                        <a:rPr lang="es-ES" sz="1800" b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inliers</a:t>
                      </a:r>
                      <a:r>
                        <a:rPr lang="es-ES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en el conjunto de consenso es el más alto encontrado, guardar el modelo actual.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ES" sz="1800" b="0" dirty="0" smtClean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ES" sz="12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85000"/>
                        <a:alpha val="68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1 Marcador de pie de página"/>
          <p:cNvSpPr txBox="1">
            <a:spLocks/>
          </p:cNvSpPr>
          <p:nvPr/>
        </p:nvSpPr>
        <p:spPr>
          <a:xfrm>
            <a:off x="3034166" y="6267450"/>
            <a:ext cx="3794187" cy="4762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" sz="1400" dirty="0" smtClean="0">
                <a:latin typeface="Arial" charset="0"/>
              </a:rPr>
              <a:t>Visión Artificial Industrial. Univ. Valladolid</a:t>
            </a:r>
          </a:p>
        </p:txBody>
      </p:sp>
    </p:spTree>
    <p:extLst>
      <p:ext uri="{BB962C8B-B14F-4D97-AF65-F5344CB8AC3E}">
        <p14:creationId xmlns:p14="http://schemas.microsoft.com/office/powerpoint/2010/main" val="81720667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33400" y="227013"/>
            <a:ext cx="8048625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defTabSz="449263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800" b="1" dirty="0" err="1" smtClean="0">
                <a:solidFill>
                  <a:srgbClr val="000000"/>
                </a:solidFill>
              </a:rPr>
              <a:t>Ejemplo</a:t>
            </a:r>
            <a:r>
              <a:rPr lang="en-GB" sz="2800" b="1" dirty="0" smtClean="0">
                <a:solidFill>
                  <a:srgbClr val="000000"/>
                </a:solidFill>
              </a:rPr>
              <a:t> </a:t>
            </a:r>
            <a:r>
              <a:rPr lang="en-GB" sz="2800" b="1" dirty="0" err="1" smtClean="0">
                <a:solidFill>
                  <a:srgbClr val="000000"/>
                </a:solidFill>
              </a:rPr>
              <a:t>ajuste</a:t>
            </a:r>
            <a:r>
              <a:rPr lang="en-GB" sz="2800" b="1" dirty="0" smtClean="0">
                <a:solidFill>
                  <a:srgbClr val="000000"/>
                </a:solidFill>
              </a:rPr>
              <a:t> a </a:t>
            </a:r>
            <a:r>
              <a:rPr lang="en-GB" sz="2800" b="1" dirty="0" err="1" smtClean="0">
                <a:solidFill>
                  <a:srgbClr val="000000"/>
                </a:solidFill>
              </a:rPr>
              <a:t>circunferencia</a:t>
            </a:r>
            <a:r>
              <a:rPr lang="en-GB" sz="2800" b="1" dirty="0" smtClean="0">
                <a:solidFill>
                  <a:srgbClr val="000000"/>
                </a:solidFill>
              </a:rPr>
              <a:t> con RANSAC</a:t>
            </a:r>
            <a:endParaRPr lang="en-GB" sz="2800" b="1" dirty="0">
              <a:solidFill>
                <a:srgbClr val="000000"/>
              </a:solidFill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  <p:sp>
        <p:nvSpPr>
          <p:cNvPr id="2" name="1 Rectángulo"/>
          <p:cNvSpPr/>
          <p:nvPr/>
        </p:nvSpPr>
        <p:spPr>
          <a:xfrm>
            <a:off x="1550205" y="1143000"/>
            <a:ext cx="32937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dirty="0">
                <a:solidFill>
                  <a:schemeClr val="tx1">
                    <a:lumMod val="40000"/>
                    <a:lumOff val="60000"/>
                  </a:schemeClr>
                </a:solidFill>
              </a:rPr>
              <a:t> </a:t>
            </a:r>
          </a:p>
          <a:p>
            <a:r>
              <a:rPr lang="es-ES" sz="1600" b="1" dirty="0">
                <a:solidFill>
                  <a:schemeClr val="tx1">
                    <a:lumMod val="40000"/>
                    <a:lumOff val="60000"/>
                  </a:schemeClr>
                </a:solidFill>
              </a:rPr>
              <a:t>&gt;&gt; [X,Y] = </a:t>
            </a:r>
            <a:r>
              <a:rPr lang="es-ES" sz="1600" b="1" dirty="0" err="1">
                <a:solidFill>
                  <a:schemeClr val="tx1">
                    <a:lumMod val="40000"/>
                    <a:lumOff val="60000"/>
                  </a:schemeClr>
                </a:solidFill>
              </a:rPr>
              <a:t>coordPixelsCont</a:t>
            </a:r>
            <a:r>
              <a:rPr lang="es-ES" sz="1600" b="1" dirty="0">
                <a:solidFill>
                  <a:schemeClr val="tx1">
                    <a:lumMod val="40000"/>
                    <a:lumOff val="60000"/>
                  </a:schemeClr>
                </a:solidFill>
              </a:rPr>
              <a:t>(I); </a:t>
            </a:r>
            <a:endParaRPr lang="es-ES" sz="1600" dirty="0">
              <a:solidFill>
                <a:schemeClr val="tx1">
                  <a:lumMod val="40000"/>
                  <a:lumOff val="60000"/>
                </a:schemeClr>
              </a:solidFill>
            </a:endParaRPr>
          </a:p>
          <a:p>
            <a:r>
              <a:rPr lang="es-ES" sz="1600" b="1" dirty="0">
                <a:solidFill>
                  <a:schemeClr val="tx1">
                    <a:lumMod val="40000"/>
                    <a:lumOff val="60000"/>
                  </a:schemeClr>
                </a:solidFill>
              </a:rPr>
              <a:t>&gt;&gt; [A,B,C] = </a:t>
            </a:r>
            <a:r>
              <a:rPr lang="es-ES" sz="1600" b="1" dirty="0" err="1">
                <a:solidFill>
                  <a:schemeClr val="tx1">
                    <a:lumMod val="40000"/>
                    <a:lumOff val="60000"/>
                  </a:schemeClr>
                </a:solidFill>
              </a:rPr>
              <a:t>LMSCirc</a:t>
            </a:r>
            <a:r>
              <a:rPr lang="es-ES" sz="1600" b="1" dirty="0">
                <a:solidFill>
                  <a:schemeClr val="tx1">
                    <a:lumMod val="40000"/>
                    <a:lumOff val="60000"/>
                  </a:schemeClr>
                </a:solidFill>
              </a:rPr>
              <a:t>(X,Y);</a:t>
            </a:r>
            <a:endParaRPr lang="es-ES" sz="1600" dirty="0">
              <a:solidFill>
                <a:schemeClr val="tx1">
                  <a:lumMod val="40000"/>
                  <a:lumOff val="60000"/>
                </a:schemeClr>
              </a:solidFill>
            </a:endParaRPr>
          </a:p>
          <a:p>
            <a:r>
              <a:rPr lang="es-ES" sz="1600" b="1" dirty="0">
                <a:solidFill>
                  <a:schemeClr val="tx1">
                    <a:lumMod val="40000"/>
                    <a:lumOff val="60000"/>
                  </a:schemeClr>
                </a:solidFill>
              </a:rPr>
              <a:t>&gt;&gt; </a:t>
            </a:r>
            <a:r>
              <a:rPr lang="es-ES" sz="1600" b="1" dirty="0" err="1">
                <a:solidFill>
                  <a:schemeClr val="tx1">
                    <a:lumMod val="40000"/>
                    <a:lumOff val="60000"/>
                  </a:schemeClr>
                </a:solidFill>
              </a:rPr>
              <a:t>dibujaCircABC</a:t>
            </a:r>
            <a:r>
              <a:rPr lang="es-ES" sz="1600" b="1" dirty="0">
                <a:solidFill>
                  <a:schemeClr val="tx1">
                    <a:lumMod val="40000"/>
                    <a:lumOff val="60000"/>
                  </a:schemeClr>
                </a:solidFill>
              </a:rPr>
              <a:t> (</a:t>
            </a:r>
            <a:r>
              <a:rPr lang="es-ES" sz="1600" b="1" dirty="0" err="1">
                <a:solidFill>
                  <a:schemeClr val="tx1">
                    <a:lumMod val="40000"/>
                    <a:lumOff val="60000"/>
                  </a:schemeClr>
                </a:solidFill>
              </a:rPr>
              <a:t>A,B,C,'r</a:t>
            </a:r>
            <a:r>
              <a:rPr lang="es-ES" sz="1600" b="1" dirty="0">
                <a:solidFill>
                  <a:schemeClr val="tx1">
                    <a:lumMod val="40000"/>
                    <a:lumOff val="60000"/>
                  </a:schemeClr>
                </a:solidFill>
              </a:rPr>
              <a:t>');</a:t>
            </a:r>
            <a:endParaRPr lang="es-ES" sz="1600" dirty="0">
              <a:solidFill>
                <a:schemeClr val="tx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1 Marcador de pie de página"/>
          <p:cNvSpPr txBox="1">
            <a:spLocks/>
          </p:cNvSpPr>
          <p:nvPr/>
        </p:nvSpPr>
        <p:spPr>
          <a:xfrm>
            <a:off x="3034166" y="6267450"/>
            <a:ext cx="3794187" cy="4762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" sz="1400" dirty="0" smtClean="0">
                <a:latin typeface="Arial" charset="0"/>
              </a:rPr>
              <a:t>Visión Artificial Industrial. Univ. Valladolid</a:t>
            </a:r>
          </a:p>
        </p:txBody>
      </p:sp>
    </p:spTree>
    <p:extLst>
      <p:ext uri="{BB962C8B-B14F-4D97-AF65-F5344CB8AC3E}">
        <p14:creationId xmlns:p14="http://schemas.microsoft.com/office/powerpoint/2010/main" val="418402717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33400" y="227013"/>
            <a:ext cx="8048625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defTabSz="449263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b="1" dirty="0" err="1" smtClean="0">
                <a:solidFill>
                  <a:srgbClr val="000000"/>
                </a:solidFill>
              </a:rPr>
              <a:t>Ajustaremos</a:t>
            </a:r>
            <a:r>
              <a:rPr lang="en-GB" sz="3600" b="1" dirty="0" smtClean="0">
                <a:solidFill>
                  <a:srgbClr val="000000"/>
                </a:solidFill>
              </a:rPr>
              <a:t> el </a:t>
            </a:r>
            <a:r>
              <a:rPr lang="en-GB" sz="3600" b="1" dirty="0" err="1" smtClean="0">
                <a:solidFill>
                  <a:srgbClr val="000000"/>
                </a:solidFill>
              </a:rPr>
              <a:t>contorno</a:t>
            </a:r>
            <a:r>
              <a:rPr lang="en-GB" sz="3600" b="1" dirty="0" smtClean="0">
                <a:solidFill>
                  <a:srgbClr val="000000"/>
                </a:solidFill>
              </a:rPr>
              <a:t> interior</a:t>
            </a:r>
            <a:endParaRPr lang="en-GB" sz="3600" b="1" dirty="0">
              <a:solidFill>
                <a:srgbClr val="000000"/>
              </a:solidFill>
            </a:endParaRP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  <p:sp>
        <p:nvSpPr>
          <p:cNvPr id="5" name="1 Marcador de pie de página"/>
          <p:cNvSpPr txBox="1">
            <a:spLocks/>
          </p:cNvSpPr>
          <p:nvPr/>
        </p:nvSpPr>
        <p:spPr>
          <a:xfrm>
            <a:off x="3034166" y="6267450"/>
            <a:ext cx="3794187" cy="4762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" sz="1400" dirty="0" smtClean="0">
                <a:latin typeface="Arial" charset="0"/>
              </a:rPr>
              <a:t>Visión Artificial Industrial. Univ. Valladolid</a:t>
            </a:r>
          </a:p>
        </p:txBody>
      </p:sp>
    </p:spTree>
    <p:extLst>
      <p:ext uri="{BB962C8B-B14F-4D97-AF65-F5344CB8AC3E}">
        <p14:creationId xmlns:p14="http://schemas.microsoft.com/office/powerpoint/2010/main" val="325812929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33400" y="227013"/>
            <a:ext cx="8440510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defTabSz="449263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b="1" dirty="0" smtClean="0">
                <a:solidFill>
                  <a:srgbClr val="000000"/>
                </a:solidFill>
              </a:rPr>
              <a:t>¡¡Si </a:t>
            </a:r>
            <a:r>
              <a:rPr lang="en-GB" sz="3600" b="1" dirty="0" err="1" smtClean="0">
                <a:solidFill>
                  <a:srgbClr val="000000"/>
                </a:solidFill>
              </a:rPr>
              <a:t>ajustamos</a:t>
            </a:r>
            <a:r>
              <a:rPr lang="en-GB" sz="3600" b="1" dirty="0" smtClean="0">
                <a:solidFill>
                  <a:srgbClr val="000000"/>
                </a:solidFill>
              </a:rPr>
              <a:t> el </a:t>
            </a:r>
            <a:r>
              <a:rPr lang="en-GB" sz="3600" b="1" dirty="0" err="1" smtClean="0">
                <a:solidFill>
                  <a:srgbClr val="000000"/>
                </a:solidFill>
              </a:rPr>
              <a:t>contorno</a:t>
            </a:r>
            <a:r>
              <a:rPr lang="en-GB" sz="3600" b="1" dirty="0" smtClean="0">
                <a:solidFill>
                  <a:srgbClr val="000000"/>
                </a:solidFill>
              </a:rPr>
              <a:t> con LMS!!</a:t>
            </a:r>
            <a:endParaRPr lang="en-GB" sz="3600" b="1" dirty="0">
              <a:solidFill>
                <a:srgbClr val="000000"/>
              </a:solidFill>
            </a:endParaRP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9237" y="1143000"/>
            <a:ext cx="6105525" cy="4572000"/>
          </a:xfrm>
          <a:prstGeom prst="rect">
            <a:avLst/>
          </a:prstGeom>
        </p:spPr>
      </p:pic>
      <p:sp>
        <p:nvSpPr>
          <p:cNvPr id="5" name="1 Marcador de pie de página"/>
          <p:cNvSpPr txBox="1">
            <a:spLocks/>
          </p:cNvSpPr>
          <p:nvPr/>
        </p:nvSpPr>
        <p:spPr>
          <a:xfrm>
            <a:off x="3034166" y="6267450"/>
            <a:ext cx="3794187" cy="4762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" sz="1400" dirty="0" smtClean="0">
                <a:latin typeface="Arial" charset="0"/>
              </a:rPr>
              <a:t>Visión Artificial Industrial. Univ. Valladolid</a:t>
            </a:r>
          </a:p>
        </p:txBody>
      </p:sp>
    </p:spTree>
    <p:extLst>
      <p:ext uri="{BB962C8B-B14F-4D97-AF65-F5344CB8AC3E}">
        <p14:creationId xmlns:p14="http://schemas.microsoft.com/office/powerpoint/2010/main" val="325812929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33400" y="227013"/>
            <a:ext cx="8440510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defTabSz="449263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b="1" dirty="0" err="1" smtClean="0">
                <a:solidFill>
                  <a:srgbClr val="000000"/>
                </a:solidFill>
              </a:rPr>
              <a:t>Ajuste</a:t>
            </a:r>
            <a:r>
              <a:rPr lang="en-GB" sz="3600" b="1" dirty="0" smtClean="0">
                <a:solidFill>
                  <a:srgbClr val="000000"/>
                </a:solidFill>
              </a:rPr>
              <a:t> a </a:t>
            </a:r>
            <a:r>
              <a:rPr lang="en-GB" sz="3600" b="1" dirty="0" err="1" smtClean="0">
                <a:solidFill>
                  <a:srgbClr val="000000"/>
                </a:solidFill>
              </a:rPr>
              <a:t>circunferencia</a:t>
            </a:r>
            <a:r>
              <a:rPr lang="en-GB" sz="3600" b="1" dirty="0" smtClean="0">
                <a:solidFill>
                  <a:srgbClr val="000000"/>
                </a:solidFill>
              </a:rPr>
              <a:t> con RANSAC</a:t>
            </a:r>
            <a:endParaRPr lang="en-GB" sz="3600" b="1" dirty="0">
              <a:solidFill>
                <a:srgbClr val="000000"/>
              </a:solidFill>
            </a:endParaRP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8700" y="1167845"/>
            <a:ext cx="6046600" cy="4547155"/>
          </a:xfrm>
          <a:prstGeom prst="rect">
            <a:avLst/>
          </a:prstGeom>
        </p:spPr>
      </p:pic>
      <p:sp>
        <p:nvSpPr>
          <p:cNvPr id="5" name="1 Marcador de pie de página"/>
          <p:cNvSpPr txBox="1">
            <a:spLocks/>
          </p:cNvSpPr>
          <p:nvPr/>
        </p:nvSpPr>
        <p:spPr>
          <a:xfrm>
            <a:off x="3034166" y="6267450"/>
            <a:ext cx="3794187" cy="4762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" sz="1400" dirty="0" smtClean="0">
                <a:latin typeface="Arial" charset="0"/>
              </a:rPr>
              <a:t>Visión Artificial Industrial. Univ. Valladolid</a:t>
            </a:r>
          </a:p>
        </p:txBody>
      </p:sp>
    </p:spTree>
    <p:extLst>
      <p:ext uri="{BB962C8B-B14F-4D97-AF65-F5344CB8AC3E}">
        <p14:creationId xmlns:p14="http://schemas.microsoft.com/office/powerpoint/2010/main" val="83633987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RANSAC</a:t>
            </a: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852488" y="175895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s-ES" sz="2800" dirty="0" smtClean="0">
                <a:solidFill>
                  <a:srgbClr val="070000"/>
                </a:solidFill>
              </a:rPr>
              <a:t>El </a:t>
            </a:r>
            <a:r>
              <a:rPr lang="es-ES" sz="2800" dirty="0">
                <a:solidFill>
                  <a:srgbClr val="070000"/>
                </a:solidFill>
              </a:rPr>
              <a:t>algoritmo fue publicado por </a:t>
            </a:r>
            <a:r>
              <a:rPr lang="es-ES" sz="2800" dirty="0" err="1">
                <a:solidFill>
                  <a:srgbClr val="070000"/>
                </a:solidFill>
              </a:rPr>
              <a:t>Fischler</a:t>
            </a:r>
            <a:r>
              <a:rPr lang="es-ES" sz="2800" dirty="0">
                <a:solidFill>
                  <a:srgbClr val="070000"/>
                </a:solidFill>
              </a:rPr>
              <a:t> y Bolles en 1981 y desde entonces se ha aplicado profusamente en el análisis de imágenes. RANSAC presenta una </a:t>
            </a:r>
            <a:r>
              <a:rPr lang="es-ES" sz="2800" b="1" dirty="0">
                <a:solidFill>
                  <a:srgbClr val="070000"/>
                </a:solidFill>
              </a:rPr>
              <a:t>extraordinaria capacidad para proporcionar un buen ajuste a partir de datos contaminados con grandes proporciones de </a:t>
            </a:r>
            <a:r>
              <a:rPr lang="es-ES" sz="2800" b="1" dirty="0" err="1">
                <a:solidFill>
                  <a:srgbClr val="070000"/>
                </a:solidFill>
              </a:rPr>
              <a:t>outliers</a:t>
            </a:r>
            <a:r>
              <a:rPr lang="es-ES" sz="2800" dirty="0">
                <a:solidFill>
                  <a:srgbClr val="070000"/>
                </a:solidFill>
              </a:rPr>
              <a:t>,  superiores incluso al 50% que es el límite insalvable para otras técnicas de estimación robusta como </a:t>
            </a:r>
            <a:r>
              <a:rPr lang="es-ES" sz="2800" dirty="0" err="1">
                <a:solidFill>
                  <a:srgbClr val="070000"/>
                </a:solidFill>
              </a:rPr>
              <a:t>LMedianaS</a:t>
            </a:r>
            <a:endParaRPr lang="es-ES" sz="2800" dirty="0">
              <a:solidFill>
                <a:srgbClr val="070000"/>
              </a:solidFill>
            </a:endParaRPr>
          </a:p>
          <a:p>
            <a:pPr marL="571500" lvl="1" indent="-228600">
              <a:spcBef>
                <a:spcPct val="25000"/>
              </a:spcBef>
              <a:buClr>
                <a:srgbClr val="00008C"/>
              </a:buClr>
              <a:buSzPct val="75000"/>
              <a:buFont typeface="Wingdings" pitchFamily="2" charset="2"/>
              <a:buNone/>
            </a:pPr>
            <a:endParaRPr lang="en-US" dirty="0">
              <a:solidFill>
                <a:srgbClr val="070000"/>
              </a:solidFill>
            </a:endParaRPr>
          </a:p>
        </p:txBody>
      </p:sp>
      <p:sp>
        <p:nvSpPr>
          <p:cNvPr id="4" name="1 Marcador de pie de página"/>
          <p:cNvSpPr txBox="1">
            <a:spLocks/>
          </p:cNvSpPr>
          <p:nvPr/>
        </p:nvSpPr>
        <p:spPr>
          <a:xfrm>
            <a:off x="3034166" y="6267450"/>
            <a:ext cx="3794187" cy="4762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" sz="1400" dirty="0" smtClean="0">
                <a:latin typeface="Arial" charset="0"/>
              </a:rPr>
              <a:t>Visión Artificial Industrial. Univ. Valladolid</a:t>
            </a:r>
          </a:p>
        </p:txBody>
      </p:sp>
    </p:spTree>
    <p:extLst>
      <p:ext uri="{BB962C8B-B14F-4D97-AF65-F5344CB8AC3E}">
        <p14:creationId xmlns:p14="http://schemas.microsoft.com/office/powerpoint/2010/main" val="118298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9425" y="1224936"/>
            <a:ext cx="6026463" cy="4532011"/>
          </a:xfrm>
          <a:prstGeom prst="rect">
            <a:avLst/>
          </a:prstGeom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33400" y="227013"/>
            <a:ext cx="8440510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defTabSz="449263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b="1" dirty="0" err="1" smtClean="0">
                <a:solidFill>
                  <a:srgbClr val="000000"/>
                </a:solidFill>
              </a:rPr>
              <a:t>Ajuste</a:t>
            </a:r>
            <a:r>
              <a:rPr lang="en-GB" sz="3600" b="1" dirty="0" smtClean="0">
                <a:solidFill>
                  <a:srgbClr val="000000"/>
                </a:solidFill>
              </a:rPr>
              <a:t> a </a:t>
            </a:r>
            <a:r>
              <a:rPr lang="en-GB" sz="3600" b="1" dirty="0" err="1" smtClean="0">
                <a:solidFill>
                  <a:srgbClr val="000000"/>
                </a:solidFill>
              </a:rPr>
              <a:t>circunferencia</a:t>
            </a:r>
            <a:r>
              <a:rPr lang="en-GB" sz="3600" b="1" dirty="0" smtClean="0">
                <a:solidFill>
                  <a:srgbClr val="000000"/>
                </a:solidFill>
              </a:rPr>
              <a:t> con RANSAC</a:t>
            </a:r>
            <a:endParaRPr lang="en-GB" sz="3600" b="1" dirty="0">
              <a:solidFill>
                <a:srgbClr val="000000"/>
              </a:solidFill>
            </a:endParaRPr>
          </a:p>
        </p:txBody>
      </p:sp>
      <p:sp>
        <p:nvSpPr>
          <p:cNvPr id="4" name="1 Marcador de pie de página"/>
          <p:cNvSpPr txBox="1">
            <a:spLocks/>
          </p:cNvSpPr>
          <p:nvPr/>
        </p:nvSpPr>
        <p:spPr>
          <a:xfrm>
            <a:off x="3034166" y="6267450"/>
            <a:ext cx="3794187" cy="4762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" sz="1400" dirty="0" smtClean="0">
                <a:latin typeface="Arial" charset="0"/>
              </a:rPr>
              <a:t>Visión Artificial Industrial. Univ. Valladolid</a:t>
            </a:r>
          </a:p>
        </p:txBody>
      </p:sp>
    </p:spTree>
    <p:extLst>
      <p:ext uri="{BB962C8B-B14F-4D97-AF65-F5344CB8AC3E}">
        <p14:creationId xmlns:p14="http://schemas.microsoft.com/office/powerpoint/2010/main" val="83633987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Eusebio\Pictures\RANSAC\ransacFalla3.t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470" y="1198584"/>
            <a:ext cx="6004418" cy="4515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33400" y="227013"/>
            <a:ext cx="8440510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defTabSz="449263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b="1" dirty="0" err="1" smtClean="0">
                <a:solidFill>
                  <a:srgbClr val="000000"/>
                </a:solidFill>
              </a:rPr>
              <a:t>Ajuste</a:t>
            </a:r>
            <a:r>
              <a:rPr lang="en-GB" sz="3600" b="1" dirty="0" smtClean="0">
                <a:solidFill>
                  <a:srgbClr val="000000"/>
                </a:solidFill>
              </a:rPr>
              <a:t> a </a:t>
            </a:r>
            <a:r>
              <a:rPr lang="en-GB" sz="3600" b="1" dirty="0" err="1" smtClean="0">
                <a:solidFill>
                  <a:srgbClr val="000000"/>
                </a:solidFill>
              </a:rPr>
              <a:t>circunferencia</a:t>
            </a:r>
            <a:r>
              <a:rPr lang="en-GB" sz="3600" b="1" dirty="0" smtClean="0">
                <a:solidFill>
                  <a:srgbClr val="000000"/>
                </a:solidFill>
              </a:rPr>
              <a:t> con RANSAC</a:t>
            </a:r>
            <a:endParaRPr lang="en-GB" sz="3600" b="1" dirty="0">
              <a:solidFill>
                <a:srgbClr val="000000"/>
              </a:solidFill>
            </a:endParaRPr>
          </a:p>
        </p:txBody>
      </p:sp>
      <p:sp>
        <p:nvSpPr>
          <p:cNvPr id="4" name="1 Marcador de pie de página"/>
          <p:cNvSpPr txBox="1">
            <a:spLocks/>
          </p:cNvSpPr>
          <p:nvPr/>
        </p:nvSpPr>
        <p:spPr>
          <a:xfrm>
            <a:off x="3034166" y="6267450"/>
            <a:ext cx="3794187" cy="4762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" sz="1400" dirty="0" smtClean="0">
                <a:latin typeface="Arial" charset="0"/>
              </a:rPr>
              <a:t>Visión Artificial Industrial. Univ. Valladolid</a:t>
            </a:r>
          </a:p>
        </p:txBody>
      </p:sp>
    </p:spTree>
    <p:extLst>
      <p:ext uri="{BB962C8B-B14F-4D97-AF65-F5344CB8AC3E}">
        <p14:creationId xmlns:p14="http://schemas.microsoft.com/office/powerpoint/2010/main" val="83633987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usebio\Pictures\RANSAC\ransacAcierta.t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768" y="1198584"/>
            <a:ext cx="6021888" cy="452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33400" y="227013"/>
            <a:ext cx="8440510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defTabSz="449263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b="1" dirty="0" err="1" smtClean="0">
                <a:solidFill>
                  <a:srgbClr val="000000"/>
                </a:solidFill>
              </a:rPr>
              <a:t>Ajuste</a:t>
            </a:r>
            <a:r>
              <a:rPr lang="en-GB" sz="3600" b="1" dirty="0" smtClean="0">
                <a:solidFill>
                  <a:srgbClr val="000000"/>
                </a:solidFill>
              </a:rPr>
              <a:t> a </a:t>
            </a:r>
            <a:r>
              <a:rPr lang="en-GB" sz="3600" b="1" dirty="0" err="1" smtClean="0">
                <a:solidFill>
                  <a:srgbClr val="000000"/>
                </a:solidFill>
              </a:rPr>
              <a:t>circunferencia</a:t>
            </a:r>
            <a:r>
              <a:rPr lang="en-GB" sz="3600" b="1" dirty="0" smtClean="0">
                <a:solidFill>
                  <a:srgbClr val="000000"/>
                </a:solidFill>
              </a:rPr>
              <a:t> con RANSAC</a:t>
            </a:r>
            <a:endParaRPr lang="en-GB" sz="3600" b="1" dirty="0">
              <a:solidFill>
                <a:srgbClr val="000000"/>
              </a:solidFill>
            </a:endParaRPr>
          </a:p>
        </p:txBody>
      </p:sp>
      <p:sp>
        <p:nvSpPr>
          <p:cNvPr id="4" name="1 Marcador de pie de página"/>
          <p:cNvSpPr txBox="1">
            <a:spLocks/>
          </p:cNvSpPr>
          <p:nvPr/>
        </p:nvSpPr>
        <p:spPr>
          <a:xfrm>
            <a:off x="3034166" y="6267450"/>
            <a:ext cx="3794187" cy="4762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" sz="1400" dirty="0" smtClean="0">
                <a:latin typeface="Arial" charset="0"/>
              </a:rPr>
              <a:t>Visión Artificial Industrial. Univ. Valladolid</a:t>
            </a:r>
          </a:p>
        </p:txBody>
      </p:sp>
    </p:spTree>
    <p:extLst>
      <p:ext uri="{BB962C8B-B14F-4D97-AF65-F5344CB8AC3E}">
        <p14:creationId xmlns:p14="http://schemas.microsoft.com/office/powerpoint/2010/main" val="332572185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33400" y="227013"/>
            <a:ext cx="8516405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defTabSz="449263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b="1" dirty="0" err="1" smtClean="0">
                <a:solidFill>
                  <a:srgbClr val="000000"/>
                </a:solidFill>
              </a:rPr>
              <a:t>Último</a:t>
            </a:r>
            <a:r>
              <a:rPr lang="en-GB" sz="3200" b="1" dirty="0" smtClean="0">
                <a:solidFill>
                  <a:srgbClr val="000000"/>
                </a:solidFill>
              </a:rPr>
              <a:t> </a:t>
            </a:r>
            <a:r>
              <a:rPr lang="en-GB" sz="3200" b="1" dirty="0" err="1" smtClean="0">
                <a:solidFill>
                  <a:srgbClr val="000000"/>
                </a:solidFill>
              </a:rPr>
              <a:t>paso</a:t>
            </a:r>
            <a:r>
              <a:rPr lang="en-GB" sz="3200" b="1" dirty="0" smtClean="0">
                <a:solidFill>
                  <a:srgbClr val="000000"/>
                </a:solidFill>
              </a:rPr>
              <a:t> </a:t>
            </a:r>
            <a:r>
              <a:rPr lang="en-GB" sz="3200" b="1" dirty="0" err="1" smtClean="0">
                <a:solidFill>
                  <a:srgbClr val="000000"/>
                </a:solidFill>
              </a:rPr>
              <a:t>siempre</a:t>
            </a:r>
            <a:r>
              <a:rPr lang="en-GB" sz="3200" b="1" dirty="0" smtClean="0">
                <a:solidFill>
                  <a:srgbClr val="000000"/>
                </a:solidFill>
              </a:rPr>
              <a:t> con RANSAC:</a:t>
            </a:r>
          </a:p>
          <a:p>
            <a:pPr defTabSz="449263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b="1" dirty="0" err="1" smtClean="0">
                <a:solidFill>
                  <a:srgbClr val="000000"/>
                </a:solidFill>
              </a:rPr>
              <a:t>Afinar</a:t>
            </a:r>
            <a:r>
              <a:rPr lang="en-GB" sz="3200" b="1" dirty="0" smtClean="0">
                <a:solidFill>
                  <a:srgbClr val="000000"/>
                </a:solidFill>
              </a:rPr>
              <a:t> </a:t>
            </a:r>
            <a:r>
              <a:rPr lang="en-GB" sz="3200" b="1" dirty="0" err="1" smtClean="0">
                <a:solidFill>
                  <a:srgbClr val="000000"/>
                </a:solidFill>
              </a:rPr>
              <a:t>resultado</a:t>
            </a:r>
            <a:r>
              <a:rPr lang="en-GB" sz="3200" b="1" dirty="0" smtClean="0">
                <a:solidFill>
                  <a:srgbClr val="000000"/>
                </a:solidFill>
              </a:rPr>
              <a:t> con LMS</a:t>
            </a:r>
            <a:endParaRPr lang="en-GB" sz="3200" b="1" dirty="0">
              <a:solidFill>
                <a:srgbClr val="000000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625461" y="1720840"/>
            <a:ext cx="81207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solidFill>
                  <a:srgbClr val="070000"/>
                </a:solidFill>
              </a:rPr>
              <a:t>L</a:t>
            </a:r>
            <a:r>
              <a:rPr lang="es-ES" dirty="0" smtClean="0">
                <a:solidFill>
                  <a:srgbClr val="070000"/>
                </a:solidFill>
              </a:rPr>
              <a:t>os </a:t>
            </a:r>
            <a:r>
              <a:rPr lang="es-ES" dirty="0">
                <a:solidFill>
                  <a:srgbClr val="070000"/>
                </a:solidFill>
              </a:rPr>
              <a:t>parámetros del modelo estimados con RANSAC no suelen ser muy </a:t>
            </a:r>
            <a:r>
              <a:rPr lang="es-ES" dirty="0" smtClean="0">
                <a:solidFill>
                  <a:srgbClr val="070000"/>
                </a:solidFill>
              </a:rPr>
              <a:t>precisos.</a:t>
            </a:r>
          </a:p>
          <a:p>
            <a:endParaRPr lang="es-ES" dirty="0" smtClean="0">
              <a:solidFill>
                <a:srgbClr val="070000"/>
              </a:solidFill>
            </a:endParaRPr>
          </a:p>
          <a:p>
            <a:r>
              <a:rPr lang="es-ES" dirty="0" smtClean="0">
                <a:solidFill>
                  <a:srgbClr val="070000"/>
                </a:solidFill>
              </a:rPr>
              <a:t>Por ello, para obtener una mayor exactitud, es conveniente </a:t>
            </a:r>
            <a:r>
              <a:rPr lang="es-ES" b="1" dirty="0" smtClean="0">
                <a:solidFill>
                  <a:srgbClr val="070000"/>
                </a:solidFill>
              </a:rPr>
              <a:t>recalcular por mínimos cuadrados el modelo </a:t>
            </a:r>
            <a:r>
              <a:rPr lang="es-ES" dirty="0">
                <a:solidFill>
                  <a:srgbClr val="070000"/>
                </a:solidFill>
              </a:rPr>
              <a:t>a partir de todos los </a:t>
            </a:r>
            <a:r>
              <a:rPr lang="es-ES" dirty="0" err="1">
                <a:solidFill>
                  <a:srgbClr val="070000"/>
                </a:solidFill>
              </a:rPr>
              <a:t>inliers</a:t>
            </a:r>
            <a:r>
              <a:rPr lang="es-ES" dirty="0">
                <a:solidFill>
                  <a:srgbClr val="070000"/>
                </a:solidFill>
              </a:rPr>
              <a:t> del mejor </a:t>
            </a:r>
            <a:r>
              <a:rPr lang="es-ES" dirty="0" smtClean="0">
                <a:solidFill>
                  <a:srgbClr val="070000"/>
                </a:solidFill>
              </a:rPr>
              <a:t>resultado obtenido.</a:t>
            </a:r>
            <a:endParaRPr lang="en-US" dirty="0">
              <a:solidFill>
                <a:srgbClr val="070000"/>
              </a:solidFill>
            </a:endParaRPr>
          </a:p>
        </p:txBody>
      </p:sp>
      <p:sp>
        <p:nvSpPr>
          <p:cNvPr id="5" name="1 Marcador de pie de página"/>
          <p:cNvSpPr txBox="1">
            <a:spLocks/>
          </p:cNvSpPr>
          <p:nvPr/>
        </p:nvSpPr>
        <p:spPr>
          <a:xfrm>
            <a:off x="3034166" y="6267450"/>
            <a:ext cx="3794187" cy="4762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" sz="1400" dirty="0" smtClean="0">
                <a:latin typeface="Arial" charset="0"/>
              </a:rPr>
              <a:t>Visión Artificial Industrial. Univ. Valladolid</a:t>
            </a:r>
          </a:p>
        </p:txBody>
      </p:sp>
    </p:spTree>
    <p:extLst>
      <p:ext uri="{BB962C8B-B14F-4D97-AF65-F5344CB8AC3E}">
        <p14:creationId xmlns:p14="http://schemas.microsoft.com/office/powerpoint/2010/main" val="332572185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227013"/>
            <a:ext cx="8051800" cy="611187"/>
          </a:xfrm>
        </p:spPr>
        <p:txBody>
          <a:bodyPr lIns="90000" tIns="46800" rIns="90000" bIns="46800" anchor="ctr"/>
          <a:lstStyle/>
          <a:p>
            <a:pPr algn="ctr" defTabSz="449263"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dirty="0" err="1" smtClean="0">
                <a:latin typeface="Arial" charset="0"/>
              </a:rPr>
              <a:t>Algoritmo</a:t>
            </a:r>
            <a:r>
              <a:rPr lang="en-GB" sz="3200" dirty="0" smtClean="0">
                <a:latin typeface="Arial" charset="0"/>
              </a:rPr>
              <a:t> general RANSAC</a:t>
            </a:r>
            <a:r>
              <a:rPr lang="en-GB" sz="3200" smtClean="0">
                <a:latin typeface="Arial" charset="0"/>
              </a:rPr>
              <a:t>. </a:t>
            </a:r>
            <a:br>
              <a:rPr lang="en-GB" sz="3200" smtClean="0">
                <a:latin typeface="Arial" charset="0"/>
              </a:rPr>
            </a:br>
            <a:r>
              <a:rPr lang="en-GB" sz="3200" smtClean="0">
                <a:latin typeface="Arial" charset="0"/>
              </a:rPr>
              <a:t>Para </a:t>
            </a:r>
            <a:r>
              <a:rPr lang="en-GB" sz="3200" dirty="0" err="1" smtClean="0">
                <a:latin typeface="Arial" charset="0"/>
              </a:rPr>
              <a:t>cualquier</a:t>
            </a:r>
            <a:r>
              <a:rPr lang="en-GB" sz="3200" dirty="0" smtClean="0">
                <a:latin typeface="Arial" charset="0"/>
              </a:rPr>
              <a:t> </a:t>
            </a:r>
            <a:r>
              <a:rPr lang="en-GB" sz="3200" dirty="0" err="1" smtClean="0">
                <a:latin typeface="Arial" charset="0"/>
              </a:rPr>
              <a:t>modelo</a:t>
            </a:r>
            <a:r>
              <a:rPr lang="en-GB" sz="3200" dirty="0" smtClean="0">
                <a:latin typeface="Arial" charset="0"/>
              </a:rPr>
              <a:t> </a:t>
            </a:r>
            <a:r>
              <a:rPr lang="en-GB" sz="3200" dirty="0" err="1" smtClean="0">
                <a:latin typeface="Arial" charset="0"/>
              </a:rPr>
              <a:t>geométrico</a:t>
            </a:r>
            <a:r>
              <a:rPr lang="en-GB" sz="3200" dirty="0" smtClean="0">
                <a:latin typeface="Arial" charset="0"/>
              </a:rPr>
              <a:t> 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390780"/>
              </p:ext>
            </p:extLst>
          </p:nvPr>
        </p:nvGraphicFramePr>
        <p:xfrm>
          <a:off x="473670" y="1076255"/>
          <a:ext cx="8196660" cy="5394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96660"/>
              </a:tblGrid>
              <a:tr h="470549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 b="0" dirty="0">
                          <a:effectLst/>
                        </a:rPr>
                        <a:t> </a:t>
                      </a:r>
                      <a:endParaRPr lang="es-ES" sz="1800" b="0" dirty="0" smtClean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Repetir</a:t>
                      </a:r>
                      <a:r>
                        <a:rPr lang="es-ES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s-ES" sz="1800" b="1" i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K</a:t>
                      </a:r>
                      <a:r>
                        <a:rPr lang="es-ES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veces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romanLcParenBoth"/>
                      </a:pPr>
                      <a:r>
                        <a:rPr lang="es-ES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Se selecciona aleatoriamente de entre todos los píxeles una muestra de </a:t>
                      </a:r>
                      <a:r>
                        <a:rPr lang="es-ES" sz="1800" b="1" i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s</a:t>
                      </a:r>
                      <a:r>
                        <a:rPr lang="es-ES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píxeles 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romanLcParenBoth"/>
                      </a:pPr>
                      <a:r>
                        <a:rPr lang="es-ES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Se calculan los parámetros de la recta que pasa</a:t>
                      </a:r>
                      <a:r>
                        <a:rPr lang="es-ES" sz="180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por los </a:t>
                      </a:r>
                      <a:r>
                        <a:rPr lang="es-ES" sz="1800" b="1" i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s</a:t>
                      </a:r>
                      <a:r>
                        <a:rPr lang="es-ES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píxeles.  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romanLcParenBoth"/>
                      </a:pPr>
                      <a:r>
                        <a:rPr lang="es-ES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Determinar el conjunto de consenso, es decir, los pixeles de la imagen que se ajustan al modelo hallado con una tolerancia </a:t>
                      </a:r>
                      <a:r>
                        <a:rPr lang="es-ES" sz="1800" b="1" i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t</a:t>
                      </a:r>
                      <a:r>
                        <a:rPr lang="es-ES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.  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romanLcParenBoth"/>
                      </a:pPr>
                      <a:r>
                        <a:rPr lang="es-ES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Si el número de </a:t>
                      </a:r>
                      <a:r>
                        <a:rPr lang="es-ES" sz="1800" b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inliers</a:t>
                      </a:r>
                      <a:r>
                        <a:rPr lang="es-ES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es el más alto encontrado, guardar el modelo actual. 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ES" sz="18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fin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s-ES_tradnl" sz="1800" b="0" u="none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ES" sz="1800" b="1" u="non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Si</a:t>
                      </a:r>
                      <a:r>
                        <a:rPr lang="es-ES" sz="1800" b="0" u="non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el número de puntos cercanos al modelo es superior a un umbral preestablecido </a:t>
                      </a:r>
                      <a:r>
                        <a:rPr lang="es-ES" sz="1800" b="1" i="1" u="non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d</a:t>
                      </a:r>
                      <a:r>
                        <a:rPr lang="es-ES" sz="1800" b="0" u="non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, entonces el ajuste será válido.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s-ES_tradnl" sz="1800" b="0" u="none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ES_tradnl" sz="1800" b="1" u="non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Recalcular</a:t>
                      </a:r>
                      <a:r>
                        <a:rPr lang="es-ES_tradnl" sz="1800" b="0" u="non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el modelo con</a:t>
                      </a:r>
                      <a:r>
                        <a:rPr lang="es-ES_tradnl" sz="1800" b="0" u="none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LMS inyectando los </a:t>
                      </a:r>
                      <a:r>
                        <a:rPr lang="es-ES_tradnl" sz="1800" b="0" u="none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inliers</a:t>
                      </a:r>
                      <a:r>
                        <a:rPr lang="es-ES_tradnl" sz="1800" b="0" u="none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.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ES" sz="1200" b="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85000"/>
                        <a:alpha val="68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1 Marcador de pie de página"/>
          <p:cNvSpPr txBox="1">
            <a:spLocks/>
          </p:cNvSpPr>
          <p:nvPr/>
        </p:nvSpPr>
        <p:spPr>
          <a:xfrm>
            <a:off x="3034166" y="6267450"/>
            <a:ext cx="3794187" cy="4762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" sz="1400" dirty="0" smtClean="0">
                <a:latin typeface="Arial" charset="0"/>
              </a:rPr>
              <a:t>Visión Artificial Industrial. Univ. Valladolid</a:t>
            </a:r>
          </a:p>
        </p:txBody>
      </p:sp>
    </p:spTree>
    <p:extLst>
      <p:ext uri="{BB962C8B-B14F-4D97-AF65-F5344CB8AC3E}">
        <p14:creationId xmlns:p14="http://schemas.microsoft.com/office/powerpoint/2010/main" val="5804460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RANSAC</a:t>
            </a: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852488" y="175895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s-ES" sz="2800" dirty="0">
                <a:solidFill>
                  <a:srgbClr val="070000"/>
                </a:solidFill>
              </a:rPr>
              <a:t>El algoritmo RANSAC busca el mejor modelo considerando todos los pixeles de contorno incluidos aquellos que no se ajustan al modelo buscado. Para ello, </a:t>
            </a:r>
            <a:r>
              <a:rPr lang="es-ES" sz="2800" b="1" dirty="0">
                <a:solidFill>
                  <a:srgbClr val="070000"/>
                </a:solidFill>
              </a:rPr>
              <a:t>selecciona aleatoriamente muestras de </a:t>
            </a:r>
            <a:r>
              <a:rPr lang="es-ES" sz="2800" b="1" i="1" dirty="0">
                <a:solidFill>
                  <a:srgbClr val="070000"/>
                </a:solidFill>
              </a:rPr>
              <a:t>s</a:t>
            </a:r>
            <a:r>
              <a:rPr lang="es-ES" sz="2800" b="1" dirty="0">
                <a:solidFill>
                  <a:srgbClr val="070000"/>
                </a:solidFill>
              </a:rPr>
              <a:t> de píxeles</a:t>
            </a:r>
            <a:r>
              <a:rPr lang="es-ES" sz="2800" dirty="0">
                <a:solidFill>
                  <a:srgbClr val="070000"/>
                </a:solidFill>
              </a:rPr>
              <a:t>, siendo </a:t>
            </a:r>
            <a:r>
              <a:rPr lang="es-ES" sz="2800" b="1" i="1" dirty="0">
                <a:solidFill>
                  <a:srgbClr val="070000"/>
                </a:solidFill>
              </a:rPr>
              <a:t>s</a:t>
            </a:r>
            <a:r>
              <a:rPr lang="es-ES" sz="2800" dirty="0">
                <a:solidFill>
                  <a:srgbClr val="070000"/>
                </a:solidFill>
              </a:rPr>
              <a:t> los puntos necesarios para establecer los parámetros del modelo: (2 para una línea, 3 para una circunferencia, 5 para una elipse…). </a:t>
            </a:r>
            <a:endParaRPr lang="en-US" dirty="0">
              <a:solidFill>
                <a:srgbClr val="070000"/>
              </a:solidFill>
            </a:endParaRPr>
          </a:p>
        </p:txBody>
      </p:sp>
      <p:sp>
        <p:nvSpPr>
          <p:cNvPr id="4" name="1 Marcador de pie de página"/>
          <p:cNvSpPr txBox="1">
            <a:spLocks/>
          </p:cNvSpPr>
          <p:nvPr/>
        </p:nvSpPr>
        <p:spPr>
          <a:xfrm>
            <a:off x="3034166" y="6267450"/>
            <a:ext cx="3794187" cy="4762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" sz="1400" dirty="0" smtClean="0">
                <a:latin typeface="Arial" charset="0"/>
              </a:rPr>
              <a:t>Visión Artificial Industrial. Univ. Valladolid</a:t>
            </a:r>
          </a:p>
        </p:txBody>
      </p:sp>
    </p:spTree>
    <p:extLst>
      <p:ext uri="{BB962C8B-B14F-4D97-AF65-F5344CB8AC3E}">
        <p14:creationId xmlns:p14="http://schemas.microsoft.com/office/powerpoint/2010/main" val="137282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RANSAC</a:t>
            </a: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852488" y="175895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s-ES" sz="2800" dirty="0" smtClean="0">
                <a:solidFill>
                  <a:srgbClr val="070000"/>
                </a:solidFill>
              </a:rPr>
              <a:t>Una </a:t>
            </a:r>
            <a:r>
              <a:rPr lang="es-ES" sz="2800" dirty="0">
                <a:solidFill>
                  <a:srgbClr val="070000"/>
                </a:solidFill>
              </a:rPr>
              <a:t>vez calculados los parámetros </a:t>
            </a:r>
            <a:r>
              <a:rPr lang="es-ES" sz="2800" b="1" dirty="0">
                <a:solidFill>
                  <a:srgbClr val="070000"/>
                </a:solidFill>
              </a:rPr>
              <a:t>para cada muestra, se evalúa el conjunto de consenso </a:t>
            </a:r>
            <a:r>
              <a:rPr lang="es-ES" sz="2800" dirty="0">
                <a:solidFill>
                  <a:srgbClr val="070000"/>
                </a:solidFill>
              </a:rPr>
              <a:t>que es el número de píxeles de la imagen de contornos original próximos al modelo calculado dentro de una tolerancia preestablecida. </a:t>
            </a:r>
            <a:endParaRPr lang="es-ES" sz="2800" dirty="0" smtClean="0">
              <a:solidFill>
                <a:srgbClr val="070000"/>
              </a:solidFill>
            </a:endParaRPr>
          </a:p>
          <a:p>
            <a:r>
              <a:rPr lang="es-ES" sz="2800" dirty="0" smtClean="0">
                <a:solidFill>
                  <a:srgbClr val="070000"/>
                </a:solidFill>
              </a:rPr>
              <a:t>Si </a:t>
            </a:r>
            <a:r>
              <a:rPr lang="es-ES" sz="2800" dirty="0">
                <a:solidFill>
                  <a:srgbClr val="070000"/>
                </a:solidFill>
              </a:rPr>
              <a:t>el nuevo resultado es mejor, entonces se reemplaza el resultado almacenado por el nuevo. </a:t>
            </a:r>
            <a:endParaRPr lang="en-US" dirty="0">
              <a:solidFill>
                <a:srgbClr val="070000"/>
              </a:solidFill>
            </a:endParaRPr>
          </a:p>
        </p:txBody>
      </p:sp>
      <p:sp>
        <p:nvSpPr>
          <p:cNvPr id="4" name="1 Marcador de pie de página"/>
          <p:cNvSpPr txBox="1">
            <a:spLocks/>
          </p:cNvSpPr>
          <p:nvPr/>
        </p:nvSpPr>
        <p:spPr>
          <a:xfrm>
            <a:off x="3034166" y="6267450"/>
            <a:ext cx="3794187" cy="4762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" sz="1400" dirty="0" smtClean="0">
                <a:latin typeface="Arial" charset="0"/>
              </a:rPr>
              <a:t>Visión Artificial Industrial. Univ. Valladolid</a:t>
            </a:r>
          </a:p>
        </p:txBody>
      </p:sp>
    </p:spTree>
    <p:extLst>
      <p:ext uri="{BB962C8B-B14F-4D97-AF65-F5344CB8AC3E}">
        <p14:creationId xmlns:p14="http://schemas.microsoft.com/office/powerpoint/2010/main" val="201718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227013"/>
            <a:ext cx="8051800" cy="611187"/>
          </a:xfrm>
        </p:spPr>
        <p:txBody>
          <a:bodyPr lIns="90000" tIns="46800" rIns="90000" bIns="46800" anchor="ctr"/>
          <a:lstStyle/>
          <a:p>
            <a:pPr algn="ctr" defTabSz="449263"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dirty="0" err="1" smtClean="0">
                <a:latin typeface="Arial" charset="0"/>
              </a:rPr>
              <a:t>Algoritmo</a:t>
            </a:r>
            <a:r>
              <a:rPr lang="en-GB" sz="3200" dirty="0" smtClean="0">
                <a:latin typeface="Arial" charset="0"/>
              </a:rPr>
              <a:t> RANSAC </a:t>
            </a:r>
            <a:r>
              <a:rPr lang="en-GB" sz="3200" dirty="0" err="1" smtClean="0">
                <a:latin typeface="Arial" charset="0"/>
              </a:rPr>
              <a:t>para</a:t>
            </a:r>
            <a:r>
              <a:rPr lang="en-GB" sz="3200" dirty="0" smtClean="0">
                <a:latin typeface="Arial" charset="0"/>
              </a:rPr>
              <a:t> la </a:t>
            </a:r>
            <a:br>
              <a:rPr lang="en-GB" sz="3200" dirty="0" smtClean="0">
                <a:latin typeface="Arial" charset="0"/>
              </a:rPr>
            </a:br>
            <a:r>
              <a:rPr lang="en-GB" sz="3200" dirty="0" err="1" smtClean="0">
                <a:latin typeface="Arial" charset="0"/>
              </a:rPr>
              <a:t>detección</a:t>
            </a:r>
            <a:r>
              <a:rPr lang="en-GB" sz="3200" dirty="0" smtClean="0">
                <a:latin typeface="Arial" charset="0"/>
              </a:rPr>
              <a:t> de </a:t>
            </a:r>
            <a:r>
              <a:rPr lang="en-GB" sz="3200" dirty="0" err="1" smtClean="0">
                <a:latin typeface="Arial" charset="0"/>
              </a:rPr>
              <a:t>Rectas</a:t>
            </a:r>
            <a:r>
              <a:rPr lang="en-GB" sz="3200" dirty="0" smtClean="0">
                <a:latin typeface="Arial" charset="0"/>
              </a:rPr>
              <a:t>. 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062687"/>
              </p:ext>
            </p:extLst>
          </p:nvPr>
        </p:nvGraphicFramePr>
        <p:xfrm>
          <a:off x="473670" y="1076255"/>
          <a:ext cx="8196660" cy="4983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96660"/>
              </a:tblGrid>
              <a:tr h="470549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 </a:t>
                      </a:r>
                      <a:endParaRPr lang="es-ES" sz="1800" dirty="0" smtClean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Se repiten los siguientes pasos </a:t>
                      </a:r>
                      <a:r>
                        <a:rPr lang="es-ES" sz="18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K</a:t>
                      </a:r>
                      <a:r>
                        <a:rPr lang="es-ES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veces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I. </a:t>
                      </a:r>
                      <a:r>
                        <a:rPr lang="en-US" sz="1800" b="1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Hipótesis</a:t>
                      </a:r>
                      <a:endParaRPr lang="es-ES" sz="18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romanLcParenBoth"/>
                      </a:pPr>
                      <a:r>
                        <a:rPr lang="es-ES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Se selecciona aleatoriamente de entre todos los píxeles una muestra de 2 píxeles 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romanLcParenBoth"/>
                      </a:pPr>
                      <a:r>
                        <a:rPr lang="es-ES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Se calculan los parámetros de la recta que pasa</a:t>
                      </a:r>
                      <a:r>
                        <a:rPr lang="es-ES" sz="180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por los 2</a:t>
                      </a:r>
                      <a:r>
                        <a:rPr lang="es-ES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píxeles.  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s-ES" sz="18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II. Verificación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romanLcParenBoth"/>
                      </a:pPr>
                      <a:r>
                        <a:rPr lang="es-ES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Determinar el conjunto de consenso, es decir, los pixeles de la imagen que se ajustan a la recta hallada con una tolerancia </a:t>
                      </a:r>
                      <a:r>
                        <a:rPr lang="es-ES" sz="18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t</a:t>
                      </a:r>
                      <a:r>
                        <a:rPr lang="es-ES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.  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romanLcParenBoth"/>
                      </a:pPr>
                      <a:r>
                        <a:rPr lang="es-ES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Si el número de </a:t>
                      </a:r>
                      <a:r>
                        <a:rPr lang="es-ES" sz="1800" b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inliers</a:t>
                      </a:r>
                      <a:r>
                        <a:rPr lang="es-ES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en el conjunto de consenso es el más alto encontrado, guardar el modelo actual.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ES" sz="1800" b="0" dirty="0" smtClean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ES" sz="12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85000"/>
                        <a:alpha val="68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1 Marcador de pie de página"/>
          <p:cNvSpPr txBox="1">
            <a:spLocks/>
          </p:cNvSpPr>
          <p:nvPr/>
        </p:nvSpPr>
        <p:spPr>
          <a:xfrm>
            <a:off x="3034166" y="6267450"/>
            <a:ext cx="3794187" cy="4762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" sz="1400" dirty="0" smtClean="0">
                <a:latin typeface="Arial" charset="0"/>
              </a:rPr>
              <a:t>Visión Artificial Industrial. Univ. Valladolid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Rectangle 4"/>
          <p:cNvSpPr>
            <a:spLocks noChangeArrowheads="1"/>
          </p:cNvSpPr>
          <p:nvPr/>
        </p:nvSpPr>
        <p:spPr bwMode="auto">
          <a:xfrm>
            <a:off x="530225" y="1911100"/>
            <a:ext cx="8229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s-ES" sz="2800" dirty="0">
                <a:solidFill>
                  <a:srgbClr val="070000"/>
                </a:solidFill>
              </a:rPr>
              <a:t>Si </a:t>
            </a:r>
            <a:r>
              <a:rPr lang="es-ES" sz="2800" dirty="0" smtClean="0">
                <a:solidFill>
                  <a:srgbClr val="070000"/>
                </a:solidFill>
              </a:rPr>
              <a:t>el número de puntos cercanos </a:t>
            </a:r>
            <a:r>
              <a:rPr lang="es-ES" sz="2800" dirty="0">
                <a:solidFill>
                  <a:srgbClr val="070000"/>
                </a:solidFill>
              </a:rPr>
              <a:t>al </a:t>
            </a:r>
            <a:r>
              <a:rPr lang="es-ES" sz="2800" dirty="0" smtClean="0">
                <a:solidFill>
                  <a:srgbClr val="070000"/>
                </a:solidFill>
              </a:rPr>
              <a:t>modelo es superior a un umbral preestablecido </a:t>
            </a:r>
            <a:r>
              <a:rPr lang="es-ES" sz="2800" b="1" dirty="0" smtClean="0">
                <a:solidFill>
                  <a:srgbClr val="070000"/>
                </a:solidFill>
              </a:rPr>
              <a:t>d</a:t>
            </a:r>
            <a:r>
              <a:rPr lang="es-ES" sz="2800" dirty="0" smtClean="0">
                <a:solidFill>
                  <a:srgbClr val="070000"/>
                </a:solidFill>
              </a:rPr>
              <a:t>, </a:t>
            </a:r>
            <a:r>
              <a:rPr lang="es-ES" sz="2800" dirty="0">
                <a:solidFill>
                  <a:srgbClr val="070000"/>
                </a:solidFill>
              </a:rPr>
              <a:t>entonces el ajuste será </a:t>
            </a:r>
            <a:r>
              <a:rPr lang="es-ES" sz="2800" dirty="0" smtClean="0">
                <a:solidFill>
                  <a:srgbClr val="070000"/>
                </a:solidFill>
              </a:rPr>
              <a:t>válido. </a:t>
            </a:r>
          </a:p>
          <a:p>
            <a:endParaRPr lang="es-ES" sz="2800" dirty="0">
              <a:solidFill>
                <a:srgbClr val="070000"/>
              </a:solidFill>
            </a:endParaRPr>
          </a:p>
          <a:p>
            <a:r>
              <a:rPr lang="es-ES" sz="2800" dirty="0" smtClean="0">
                <a:solidFill>
                  <a:srgbClr val="070000"/>
                </a:solidFill>
              </a:rPr>
              <a:t>El </a:t>
            </a:r>
            <a:r>
              <a:rPr lang="es-ES" sz="2800" dirty="0">
                <a:solidFill>
                  <a:srgbClr val="070000"/>
                </a:solidFill>
              </a:rPr>
              <a:t>algoritmo puede también parar cuando se encuentre un modelo con un consenso superior a este umbral. </a:t>
            </a:r>
          </a:p>
          <a:p>
            <a:r>
              <a:rPr lang="es-ES" sz="2800" b="1" dirty="0">
                <a:solidFill>
                  <a:srgbClr val="070000"/>
                </a:solidFill>
              </a:rPr>
              <a:t> </a:t>
            </a:r>
            <a:endParaRPr lang="es-ES" sz="2800" dirty="0">
              <a:solidFill>
                <a:srgbClr val="070000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0225" y="227013"/>
            <a:ext cx="8051800" cy="611187"/>
          </a:xfrm>
          <a:prstGeom prst="rect">
            <a:avLst/>
          </a:prstGeom>
        </p:spPr>
        <p:txBody>
          <a:bodyPr lIns="90000" tIns="46800" rIns="90000" bIns="46800"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ctr" defTabSz="449263"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smtClean="0">
                <a:latin typeface="Arial" charset="0"/>
              </a:rPr>
              <a:t>Algoritmo RANSAC para la </a:t>
            </a:r>
            <a:br>
              <a:rPr lang="en-GB" sz="3200" smtClean="0">
                <a:latin typeface="Arial" charset="0"/>
              </a:rPr>
            </a:br>
            <a:r>
              <a:rPr lang="en-GB" sz="3200" smtClean="0">
                <a:latin typeface="Arial" charset="0"/>
              </a:rPr>
              <a:t>detección de Rectas. </a:t>
            </a:r>
            <a:endParaRPr lang="en-GB" sz="3200" dirty="0" smtClean="0">
              <a:latin typeface="Arial" charset="0"/>
            </a:endParaRPr>
          </a:p>
        </p:txBody>
      </p:sp>
      <p:sp>
        <p:nvSpPr>
          <p:cNvPr id="5" name="1 Marcador de pie de página"/>
          <p:cNvSpPr txBox="1">
            <a:spLocks/>
          </p:cNvSpPr>
          <p:nvPr/>
        </p:nvSpPr>
        <p:spPr>
          <a:xfrm>
            <a:off x="3034166" y="6267450"/>
            <a:ext cx="3794187" cy="4762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" sz="1400" dirty="0" smtClean="0">
                <a:latin typeface="Arial" charset="0"/>
              </a:rPr>
              <a:t>Visión Artificial Industrial. Univ. Valladolid</a:t>
            </a:r>
          </a:p>
        </p:txBody>
      </p:sp>
    </p:spTree>
    <p:extLst>
      <p:ext uri="{BB962C8B-B14F-4D97-AF65-F5344CB8AC3E}">
        <p14:creationId xmlns:p14="http://schemas.microsoft.com/office/powerpoint/2010/main" val="107954484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227013"/>
            <a:ext cx="8051800" cy="611187"/>
          </a:xfrm>
        </p:spPr>
        <p:txBody>
          <a:bodyPr lIns="90000" tIns="46800" rIns="90000" bIns="46800" anchor="ctr"/>
          <a:lstStyle/>
          <a:p>
            <a:pPr defTabSz="449263"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dirty="0" err="1" smtClean="0">
                <a:latin typeface="Arial" charset="0"/>
              </a:rPr>
              <a:t>Detección</a:t>
            </a:r>
            <a:r>
              <a:rPr lang="en-GB" sz="3200" dirty="0" smtClean="0">
                <a:latin typeface="Arial" charset="0"/>
              </a:rPr>
              <a:t> de </a:t>
            </a:r>
            <a:r>
              <a:rPr lang="en-GB" sz="3200" dirty="0" err="1" smtClean="0">
                <a:latin typeface="Arial" charset="0"/>
              </a:rPr>
              <a:t>Rectas</a:t>
            </a:r>
            <a:r>
              <a:rPr lang="en-GB" sz="3200" dirty="0" smtClean="0">
                <a:latin typeface="Arial" charset="0"/>
              </a:rPr>
              <a:t>. 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143000"/>
            <a:ext cx="7924800" cy="4572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1536200" y="5920614"/>
            <a:ext cx="667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Ajustar a una recta los puntos de esta imagen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170509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227013"/>
            <a:ext cx="8051800" cy="611187"/>
          </a:xfrm>
        </p:spPr>
        <p:txBody>
          <a:bodyPr lIns="90000" tIns="46800" rIns="90000" bIns="46800" anchor="ctr"/>
          <a:lstStyle/>
          <a:p>
            <a:pPr defTabSz="449263"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dirty="0" err="1" smtClean="0">
                <a:latin typeface="Arial" charset="0"/>
              </a:rPr>
              <a:t>Detección</a:t>
            </a:r>
            <a:r>
              <a:rPr lang="en-GB" sz="3200" dirty="0" smtClean="0">
                <a:latin typeface="Arial" charset="0"/>
              </a:rPr>
              <a:t> de </a:t>
            </a:r>
            <a:r>
              <a:rPr lang="en-GB" sz="3200" dirty="0" err="1" smtClean="0">
                <a:latin typeface="Arial" charset="0"/>
              </a:rPr>
              <a:t>Rectas</a:t>
            </a:r>
            <a:r>
              <a:rPr lang="en-GB" sz="3200" dirty="0" smtClean="0">
                <a:latin typeface="Arial" charset="0"/>
              </a:rPr>
              <a:t>. </a:t>
            </a: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37" y="1143000"/>
            <a:ext cx="7934325" cy="4572000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1536200" y="5920614"/>
            <a:ext cx="667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 Elegir al azar dos puntos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9062297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UBLISH_TITLE" val="filtradodeimagenes"/>
  <p:tag name="ARTICULATE_PUBLISH_PATH" val="C:\Documents and Settings\eusfue\Mis documentos\Expos"/>
  <p:tag name="ARTICULATE_LOGO" val="(None selected)"/>
  <p:tag name="ARTICULATE_PRESENTER" val="(None selected)"/>
  <p:tag name="ARTICULATE_LMS" val="0"/>
  <p:tag name="ARTICULATE_TEMPLATE" val="Corporate Communications"/>
  <p:tag name="LMS_PUBLISH" val="No"/>
  <p:tag name="LAUNCHINNEWWINDOW" val="0"/>
  <p:tag name="LASTPUBLISHED" val="C:\Documents and Settings\eusfue\Mis documentos\Expos\Filtros1\player.html"/>
</p:tagLst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bg1"/>
          </a:buClr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bg1"/>
          </a:buClr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23999</TotalTime>
  <Words>1017</Words>
  <Application>Microsoft Office PowerPoint</Application>
  <PresentationFormat>Presentación en pantalla (4:3)</PresentationFormat>
  <Paragraphs>175</Paragraphs>
  <Slides>34</Slides>
  <Notes>29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35" baseType="lpstr">
      <vt:lpstr>Blueprint</vt:lpstr>
      <vt:lpstr>10. RANSAC. Ajuste a                    modelos geométricos</vt:lpstr>
      <vt:lpstr>RANSAC</vt:lpstr>
      <vt:lpstr>RANSAC</vt:lpstr>
      <vt:lpstr>RANSAC</vt:lpstr>
      <vt:lpstr>RANSAC</vt:lpstr>
      <vt:lpstr>Algoritmo RANSAC para la  detección de Rectas. </vt:lpstr>
      <vt:lpstr>Presentación de PowerPoint</vt:lpstr>
      <vt:lpstr>Detección de Rectas. </vt:lpstr>
      <vt:lpstr>Detección de Rectas. </vt:lpstr>
      <vt:lpstr>Detección de Rectas. </vt:lpstr>
      <vt:lpstr>Detección de Rectas. </vt:lpstr>
      <vt:lpstr>Detección de Rectas. </vt:lpstr>
      <vt:lpstr>Detección de Rectas. </vt:lpstr>
      <vt:lpstr>Detección de Rectas. </vt:lpstr>
      <vt:lpstr>Detección de Rectas. </vt:lpstr>
      <vt:lpstr>Detección de Rectas. </vt:lpstr>
      <vt:lpstr>Detección de Rectas.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Algoritmo RANSAC para la  detección de Circunferencias.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Algoritmo general RANSAC.  Para cualquier modelo geométrico </vt:lpstr>
    </vt:vector>
  </TitlesOfParts>
  <Company>Universidad de Valladolid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Transformada de Hough aplicada a circunferencias</dc:title>
  <dc:creator>Sergio Peral</dc:creator>
  <cp:lastModifiedBy>Eusebio</cp:lastModifiedBy>
  <cp:revision>539</cp:revision>
  <dcterms:created xsi:type="dcterms:W3CDTF">2002-03-30T04:23:14Z</dcterms:created>
  <dcterms:modified xsi:type="dcterms:W3CDTF">2014-03-10T12:26:12Z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Path">
    <vt:lpwstr>filtradodeimagenes</vt:lpwstr>
  </property>
</Properties>
</file>